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2"/>
  </p:notesMasterIdLst>
  <p:sldIdLst>
    <p:sldId id="256" r:id="rId2"/>
    <p:sldId id="257" r:id="rId3"/>
    <p:sldId id="258" r:id="rId4"/>
    <p:sldId id="259" r:id="rId5"/>
    <p:sldId id="262" r:id="rId6"/>
    <p:sldId id="263" r:id="rId7"/>
    <p:sldId id="264" r:id="rId8"/>
    <p:sldId id="267" r:id="rId9"/>
    <p:sldId id="265" r:id="rId10"/>
    <p:sldId id="266"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7" d="100"/>
          <a:sy n="87" d="100"/>
        </p:scale>
        <p:origin x="42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E4555-513C-492E-9109-3FDF0F353178}" type="datetimeFigureOut">
              <a:rPr lang="ru-RU" smtClean="0"/>
              <a:t>13.09.2020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3D5A18-7062-486A-A6BC-F0383032CFBA}" type="slidenum">
              <a:rPr lang="ru-RU" smtClean="0"/>
              <a:t>‹#›</a:t>
            </a:fld>
            <a:endParaRPr lang="ru-RU"/>
          </a:p>
        </p:txBody>
      </p:sp>
    </p:spTree>
    <p:extLst>
      <p:ext uri="{BB962C8B-B14F-4D97-AF65-F5344CB8AC3E}">
        <p14:creationId xmlns:p14="http://schemas.microsoft.com/office/powerpoint/2010/main" val="420369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53D5A18-7062-486A-A6BC-F0383032CFBA}" type="slidenum">
              <a:rPr lang="ru-RU" smtClean="0"/>
              <a:t>1</a:t>
            </a:fld>
            <a:endParaRPr lang="ru-RU"/>
          </a:p>
        </p:txBody>
      </p:sp>
    </p:spTree>
    <p:extLst>
      <p:ext uri="{BB962C8B-B14F-4D97-AF65-F5344CB8AC3E}">
        <p14:creationId xmlns:p14="http://schemas.microsoft.com/office/powerpoint/2010/main" val="1970466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641421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4132487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702971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29251576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34477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11613829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171750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3768784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4149365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5" name="Footer Placeholder 4"/>
          <p:cNvSpPr>
            <a:spLocks noGrp="1"/>
          </p:cNvSpPr>
          <p:nvPr>
            <p:ph type="ftr" sz="quarter" idx="11"/>
          </p:nvPr>
        </p:nvSpPr>
        <p:spPr/>
        <p:txBody>
          <a:bodyPr/>
          <a:lstStyle/>
          <a:p>
            <a:endParaRPr lang="ru-RU" dirty="0"/>
          </a:p>
        </p:txBody>
      </p:sp>
      <p:sp>
        <p:nvSpPr>
          <p:cNvPr id="6" name="Slide Number Placeholder 5"/>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9903113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4090738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8" name="Footer Placeholder 7"/>
          <p:cNvSpPr>
            <a:spLocks noGrp="1"/>
          </p:cNvSpPr>
          <p:nvPr>
            <p:ph type="ftr" sz="quarter" idx="11"/>
          </p:nvPr>
        </p:nvSpPr>
        <p:spPr/>
        <p:txBody>
          <a:bodyPr/>
          <a:lstStyle/>
          <a:p>
            <a:endParaRPr lang="ru-RU" dirty="0"/>
          </a:p>
        </p:txBody>
      </p:sp>
      <p:sp>
        <p:nvSpPr>
          <p:cNvPr id="9" name="Slide Number Placeholder 8"/>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162341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4" name="Footer Placeholder 3"/>
          <p:cNvSpPr>
            <a:spLocks noGrp="1"/>
          </p:cNvSpPr>
          <p:nvPr>
            <p:ph type="ftr" sz="quarter" idx="11"/>
          </p:nvPr>
        </p:nvSpPr>
        <p:spPr/>
        <p:txBody>
          <a:bodyPr/>
          <a:lstStyle/>
          <a:p>
            <a:endParaRPr lang="ru-RU" dirty="0"/>
          </a:p>
        </p:txBody>
      </p:sp>
      <p:sp>
        <p:nvSpPr>
          <p:cNvPr id="5" name="Slide Number Placeholder 4"/>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2303532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3" name="Footer Placeholder 2"/>
          <p:cNvSpPr>
            <a:spLocks noGrp="1"/>
          </p:cNvSpPr>
          <p:nvPr>
            <p:ph type="ftr" sz="quarter" idx="11"/>
          </p:nvPr>
        </p:nvSpPr>
        <p:spPr/>
        <p:txBody>
          <a:bodyPr/>
          <a:lstStyle/>
          <a:p>
            <a:endParaRPr lang="ru-RU" dirty="0"/>
          </a:p>
        </p:txBody>
      </p:sp>
      <p:sp>
        <p:nvSpPr>
          <p:cNvPr id="4" name="Slide Number Placeholder 3"/>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2984757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14CD31E3-B770-4BCF-9E18-9E0AC754535B}" type="datetimeFigureOut">
              <a:rPr lang="ru-RU" smtClean="0"/>
              <a:t>13.09.2020</a:t>
            </a:fld>
            <a:endParaRPr lang="ru-RU" dirty="0"/>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F73430F-31FF-4018-B11F-A232657598E3}" type="slidenum">
              <a:rPr lang="ru-RU" smtClean="0"/>
              <a:t>‹#›</a:t>
            </a:fld>
            <a:endParaRPr lang="ru-RU" dirty="0"/>
          </a:p>
        </p:txBody>
      </p:sp>
    </p:spTree>
    <p:extLst>
      <p:ext uri="{BB962C8B-B14F-4D97-AF65-F5344CB8AC3E}">
        <p14:creationId xmlns:p14="http://schemas.microsoft.com/office/powerpoint/2010/main" val="2666736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dirty="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6" name="Footer Placeholder 5"/>
          <p:cNvSpPr>
            <a:spLocks noGrp="1"/>
          </p:cNvSpPr>
          <p:nvPr>
            <p:ph type="ftr" sz="quarter" idx="11"/>
          </p:nvPr>
        </p:nvSpPr>
        <p:spPr/>
        <p:txBody>
          <a:bodyPr/>
          <a:lstStyle/>
          <a:p>
            <a:endParaRPr lang="ru-RU" dirty="0"/>
          </a:p>
        </p:txBody>
      </p:sp>
      <p:sp>
        <p:nvSpPr>
          <p:cNvPr id="7" name="Slide Number Placeholder 6"/>
          <p:cNvSpPr>
            <a:spLocks noGrp="1"/>
          </p:cNvSpPr>
          <p:nvPr>
            <p:ph type="sldNum" sz="quarter" idx="12"/>
          </p:nvPr>
        </p:nvSpPr>
        <p:spPr/>
        <p:txBody>
          <a:bodyPr/>
          <a:lstStyle/>
          <a:p>
            <a:fld id="{BF73430F-31FF-4018-B11F-A232657598E3}" type="slidenum">
              <a:rPr lang="ru-RU" smtClean="0"/>
              <a:t>‹#›</a:t>
            </a:fld>
            <a:endParaRPr lang="ru-RU" dirty="0"/>
          </a:p>
        </p:txBody>
      </p:sp>
      <p:sp>
        <p:nvSpPr>
          <p:cNvPr id="5" name="Date Placeholder 4"/>
          <p:cNvSpPr>
            <a:spLocks noGrp="1"/>
          </p:cNvSpPr>
          <p:nvPr>
            <p:ph type="dt" sz="half" idx="10"/>
          </p:nvPr>
        </p:nvSpPr>
        <p:spPr/>
        <p:txBody>
          <a:bodyPr/>
          <a:lstStyle/>
          <a:p>
            <a:fld id="{14CD31E3-B770-4BCF-9E18-9E0AC754535B}" type="datetimeFigureOut">
              <a:rPr lang="ru-RU" smtClean="0"/>
              <a:t>13.09.2020</a:t>
            </a:fld>
            <a:endParaRPr lang="ru-RU" dirty="0"/>
          </a:p>
        </p:txBody>
      </p:sp>
    </p:spTree>
    <p:extLst>
      <p:ext uri="{BB962C8B-B14F-4D97-AF65-F5344CB8AC3E}">
        <p14:creationId xmlns:p14="http://schemas.microsoft.com/office/powerpoint/2010/main" val="1862304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CD31E3-B770-4BCF-9E18-9E0AC754535B}" type="datetimeFigureOut">
              <a:rPr lang="ru-RU" smtClean="0"/>
              <a:t>13.09.2020</a:t>
            </a:fld>
            <a:endParaRPr lang="ru-RU"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F73430F-31FF-4018-B11F-A232657598E3}" type="slidenum">
              <a:rPr lang="ru-RU" smtClean="0"/>
              <a:t>‹#›</a:t>
            </a:fld>
            <a:endParaRPr lang="ru-RU" dirty="0"/>
          </a:p>
        </p:txBody>
      </p:sp>
    </p:spTree>
    <p:extLst>
      <p:ext uri="{BB962C8B-B14F-4D97-AF65-F5344CB8AC3E}">
        <p14:creationId xmlns:p14="http://schemas.microsoft.com/office/powerpoint/2010/main" val="191270276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hyperlink" Target="https://www.youtube.com/watch?v=Dkm6Z4k2kCI" TargetMode="Externa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184235" y="92279"/>
            <a:ext cx="1510018" cy="671119"/>
          </a:xfrm>
        </p:spPr>
        <p:txBody>
          <a:bodyPr/>
          <a:lstStyle/>
          <a:p>
            <a:pPr lvl="0" defTabSz="914400" fontAlgn="base">
              <a:spcAft>
                <a:spcPct val="0"/>
              </a:spcAft>
            </a:pPr>
            <a:r>
              <a:rPr lang="kk-KZ" sz="1600" b="1" dirty="0">
                <a:solidFill>
                  <a:prstClr val="white"/>
                </a:solidFill>
                <a:latin typeface="Times New Roman" panose="02020603050405020304" pitchFamily="18" charset="0"/>
                <a:cs typeface="Times New Roman" panose="02020603050405020304" pitchFamily="18" charset="0"/>
              </a:rPr>
              <a:t>ҚАЗАҚ ТІЛІ  </a:t>
            </a:r>
            <a:br>
              <a:rPr lang="ru-RU" sz="1600" b="1" dirty="0">
                <a:solidFill>
                  <a:prstClr val="white"/>
                </a:solidFill>
                <a:latin typeface="Times New Roman" panose="02020603050405020304" pitchFamily="18" charset="0"/>
                <a:cs typeface="Times New Roman" panose="02020603050405020304" pitchFamily="18" charset="0"/>
              </a:rPr>
            </a:br>
            <a:r>
              <a:rPr lang="ru-RU" sz="1600" b="1" dirty="0">
                <a:solidFill>
                  <a:prstClr val="white"/>
                </a:solidFill>
                <a:latin typeface="Times New Roman" panose="02020603050405020304" pitchFamily="18" charset="0"/>
                <a:cs typeface="Times New Roman" panose="02020603050405020304" pitchFamily="18" charset="0"/>
              </a:rPr>
              <a:t>7-СЫНЫП</a:t>
            </a: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507066" y="2026763"/>
            <a:ext cx="8249675" cy="3120969"/>
          </a:xfrm>
        </p:spPr>
        <p:txBody>
          <a:bodyPr>
            <a:normAutofit/>
          </a:bodyPr>
          <a:lstStyle/>
          <a:p>
            <a:pPr lvl="0" algn="l" defTabSz="914400" fontAlgn="base">
              <a:spcBef>
                <a:spcPct val="0"/>
              </a:spcBef>
              <a:spcAft>
                <a:spcPct val="0"/>
              </a:spcAft>
              <a:buClrTx/>
              <a:buSzTx/>
            </a:pPr>
            <a:r>
              <a:rPr lang="kk-KZ" sz="3200" b="1" dirty="0">
                <a:solidFill>
                  <a:srgbClr val="002060"/>
                </a:solidFill>
                <a:latin typeface="Times New Roman" panose="02020603050405020304" pitchFamily="18" charset="0"/>
                <a:cs typeface="Calibri" panose="020F0502020204030204" pitchFamily="34" charset="0"/>
              </a:rPr>
              <a:t>Бөлім атауы: </a:t>
            </a:r>
            <a:r>
              <a:rPr lang="kk-KZ" sz="3200" dirty="0">
                <a:solidFill>
                  <a:srgbClr val="002060"/>
                </a:solidFill>
                <a:latin typeface="Times New Roman" panose="02020603050405020304" pitchFamily="18" charset="0"/>
                <a:ea typeface="Consolas" panose="020B0609020204030204" pitchFamily="49" charset="0"/>
              </a:rPr>
              <a:t>Көшпенділер мәдениеті</a:t>
            </a:r>
            <a:endParaRPr lang="kk-KZ" sz="3200" dirty="0">
              <a:solidFill>
                <a:srgbClr val="002060"/>
              </a:solidFill>
              <a:latin typeface="Times New Roman" panose="02020603050405020304" pitchFamily="18" charset="0"/>
              <a:cs typeface="Calibri" panose="020F0502020204030204" pitchFamily="34" charset="0"/>
            </a:endParaRPr>
          </a:p>
          <a:p>
            <a:pPr lvl="0" algn="l" defTabSz="914400" fontAlgn="base">
              <a:spcBef>
                <a:spcPct val="0"/>
              </a:spcBef>
              <a:spcAft>
                <a:spcPct val="0"/>
              </a:spcAft>
              <a:buClrTx/>
              <a:buSzTx/>
            </a:pPr>
            <a:r>
              <a:rPr lang="kk-KZ" sz="3200" b="1" dirty="0">
                <a:solidFill>
                  <a:srgbClr val="002060"/>
                </a:solidFill>
                <a:latin typeface="Times New Roman" panose="02020603050405020304" pitchFamily="18" charset="0"/>
                <a:cs typeface="Arial" panose="020B0604020202020204" pitchFamily="34" charset="0"/>
              </a:rPr>
              <a:t>Сабақтың тақырыбы: </a:t>
            </a:r>
            <a:r>
              <a:rPr lang="kk-KZ" sz="3200" dirty="0">
                <a:solidFill>
                  <a:srgbClr val="002060"/>
                </a:solidFill>
                <a:latin typeface="Times New Roman" panose="02020603050405020304" pitchFamily="18" charset="0"/>
                <a:ea typeface="Consolas" panose="020B0609020204030204" pitchFamily="49" charset="0"/>
              </a:rPr>
              <a:t>Киіз үй</a:t>
            </a:r>
            <a:endParaRPr lang="ru-RU" sz="3200" dirty="0">
              <a:solidFill>
                <a:srgbClr val="002060"/>
              </a:solidFill>
            </a:endParaRPr>
          </a:p>
        </p:txBody>
      </p:sp>
    </p:spTree>
    <p:extLst>
      <p:ext uri="{BB962C8B-B14F-4D97-AF65-F5344CB8AC3E}">
        <p14:creationId xmlns:p14="http://schemas.microsoft.com/office/powerpoint/2010/main" val="38605259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81872"/>
          </a:xfrm>
        </p:spPr>
        <p:txBody>
          <a:bodyPr>
            <a:normAutofit/>
          </a:bodyPr>
          <a:lstStyle/>
          <a:p>
            <a:pPr algn="ctr"/>
            <a:r>
              <a:rPr lang="kk-KZ" sz="3200" b="1" dirty="0">
                <a:solidFill>
                  <a:srgbClr val="002060"/>
                </a:solidFill>
                <a:latin typeface="Times New Roman" panose="02020603050405020304" pitchFamily="18" charset="0"/>
                <a:cs typeface="Times New Roman" panose="02020603050405020304" pitchFamily="18" charset="0"/>
              </a:rPr>
              <a:t>Қорытынды:</a:t>
            </a:r>
            <a:endParaRPr lang="ru-RU" sz="32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1800519"/>
            <a:ext cx="8596668" cy="4240843"/>
          </a:xfrm>
        </p:spPr>
        <p:txBody>
          <a:bodyPr>
            <a:normAutofit/>
          </a:bodyPr>
          <a:lstStyle/>
          <a:p>
            <a:pPr marL="0" indent="0">
              <a:lnSpc>
                <a:spcPct val="107000"/>
              </a:lnSpc>
              <a:buNone/>
            </a:pP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Киіз үй тақырыбына байланысты жаңа ұғымдармен таныстыңыз</a:t>
            </a: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buNone/>
            </a:pP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Тапсырма орындау барысында бейнелеуіш, эмоционалды-экспрессивті сөздерді және мақал-мәтелдер мен тұрақты тіркестерді еркін қолдана алдыңыз</a:t>
            </a: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Киіз үй тақырыбына байланысты сұхбат (диалог) құрастырдыңыз</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5598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1065229"/>
            <a:ext cx="8596668" cy="4976133"/>
          </a:xfrm>
        </p:spPr>
        <p:txBody>
          <a:bodyPr>
            <a:normAutofit/>
          </a:bodyPr>
          <a:lstStyle/>
          <a:p>
            <a:pPr marL="0" lvl="0" indent="0" defTabSz="914400" eaLnBrk="0" fontAlgn="base" hangingPunct="0">
              <a:lnSpc>
                <a:spcPct val="107000"/>
              </a:lnSpc>
              <a:spcBef>
                <a:spcPct val="0"/>
              </a:spcBef>
              <a:spcAft>
                <a:spcPct val="0"/>
              </a:spcAft>
              <a:buClrTx/>
              <a:buSzTx/>
              <a:buNone/>
            </a:pPr>
            <a:r>
              <a:rPr lang="kk-KZ" sz="2400" b="1" dirty="0">
                <a:solidFill>
                  <a:srgbClr val="002060"/>
                </a:solidFill>
                <a:latin typeface="Times New Roman" panose="02020603050405020304" pitchFamily="18" charset="0"/>
                <a:ea typeface="Calibri" panose="020F0502020204030204" pitchFamily="34" charset="0"/>
                <a:cs typeface="Arial" panose="020B0604020202020204" pitchFamily="34" charset="0"/>
              </a:rPr>
              <a:t>Оқу мақсаттары: </a:t>
            </a:r>
            <a:r>
              <a:rPr lang="kk-KZ" sz="2400" dirty="0">
                <a:solidFill>
                  <a:srgbClr val="002060"/>
                </a:solidFill>
                <a:latin typeface="Times New Roman" panose="02020603050405020304" pitchFamily="18" charset="0"/>
                <a:ea typeface="Calibri" panose="020F0502020204030204" pitchFamily="34" charset="0"/>
                <a:cs typeface="Arial" panose="020B0604020202020204" pitchFamily="34" charset="0"/>
              </a:rPr>
              <a:t>Коммуникативтік жағдаятқа сай бейнелеуіш, эмоционалды-экспрессивті сөздерді және мақал-мәтелдер мен тұрақты тіркестерді еркін қолданып, диалогқа қатысу, пікірталаста тез және дұрыс шешім қабылдай білу 7.Т/А6</a:t>
            </a:r>
          </a:p>
          <a:p>
            <a:pPr marL="0" lvl="0" indent="0" defTabSz="914400" eaLnBrk="0" fontAlgn="base" hangingPunct="0">
              <a:lnSpc>
                <a:spcPct val="107000"/>
              </a:lnSpc>
              <a:spcBef>
                <a:spcPct val="0"/>
              </a:spcBef>
              <a:spcAft>
                <a:spcPct val="0"/>
              </a:spcAft>
              <a:buClrTx/>
              <a:buSzTx/>
              <a:buNone/>
            </a:pPr>
            <a:r>
              <a:rPr lang="kk-KZ" sz="2400" dirty="0">
                <a:solidFill>
                  <a:srgbClr val="002060"/>
                </a:solidFill>
                <a:latin typeface="Times New Roman" panose="02020603050405020304" pitchFamily="18" charset="0"/>
                <a:ea typeface="Calibri" panose="020F0502020204030204" pitchFamily="34" charset="0"/>
                <a:cs typeface="Arial" panose="020B0604020202020204" pitchFamily="34" charset="0"/>
              </a:rPr>
              <a:t>Сөйлеу тіліндегі интонация, кідіріс, логикалық екпіннің мәнін түсініп қолдану 7ӘТН2</a:t>
            </a:r>
          </a:p>
          <a:p>
            <a:pPr marL="0" lvl="0" indent="0" defTabSz="914400" eaLnBrk="0" fontAlgn="base" hangingPunct="0">
              <a:lnSpc>
                <a:spcPct val="107000"/>
              </a:lnSpc>
              <a:spcBef>
                <a:spcPct val="0"/>
              </a:spcBef>
              <a:spcAft>
                <a:spcPct val="0"/>
              </a:spcAft>
              <a:buClrTx/>
              <a:buSzTx/>
              <a:buNone/>
            </a:pPr>
            <a:r>
              <a:rPr lang="kk-KZ" sz="2400" b="1" dirty="0">
                <a:solidFill>
                  <a:srgbClr val="002060"/>
                </a:solidFill>
                <a:latin typeface="Times New Roman" panose="02020603050405020304" pitchFamily="18" charset="0"/>
                <a:ea typeface="Calibri" panose="020F0502020204030204" pitchFamily="34" charset="0"/>
                <a:cs typeface="Arial" panose="020B0604020202020204" pitchFamily="34" charset="0"/>
              </a:rPr>
              <a:t>Сабақ мақсаты:</a:t>
            </a:r>
            <a:r>
              <a:rPr lang="" sz="2400" b="1" dirty="0">
                <a:solidFill>
                  <a:srgbClr val="002060"/>
                </a:solidFill>
                <a:latin typeface="Times New Roman" panose="02020603050405020304" pitchFamily="18" charset="0"/>
                <a:ea typeface="Calibri" panose="020F0502020204030204" pitchFamily="34" charset="0"/>
                <a:cs typeface="Arial" panose="020B0604020202020204" pitchFamily="34" charset="0"/>
              </a:rPr>
              <a:t> </a:t>
            </a:r>
            <a:r>
              <a:rPr lang="kk-KZ" sz="2400" dirty="0">
                <a:solidFill>
                  <a:srgbClr val="002060"/>
                </a:solidFill>
                <a:latin typeface="Times New Roman" panose="02020603050405020304" pitchFamily="18" charset="0"/>
                <a:ea typeface="Calibri" panose="020F0502020204030204" pitchFamily="34" charset="0"/>
                <a:cs typeface="Arial" panose="020B0604020202020204" pitchFamily="34" charset="0"/>
              </a:rPr>
              <a:t>Киіз үй тақырыбына байланысты диалогқа жағдаятқа сай бейнелеуіш, эмоционалды-экспрессивті сөздерді, мақал-мәтелдер және тұрақты тіркестер мен сөйлеу тіліндегі интонация, кідіріс, логикалық екпіннің мәнін түсініп қолдану</a:t>
            </a:r>
            <a:endParaRPr lang="ru-RU" dirty="0"/>
          </a:p>
        </p:txBody>
      </p:sp>
    </p:spTree>
    <p:extLst>
      <p:ext uri="{BB962C8B-B14F-4D97-AF65-F5344CB8AC3E}">
        <p14:creationId xmlns:p14="http://schemas.microsoft.com/office/powerpoint/2010/main" val="2118030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3" y="1225485"/>
            <a:ext cx="9277371" cy="4815877"/>
          </a:xfrm>
        </p:spPr>
        <p:txBody>
          <a:bodyPr/>
          <a:lstStyle/>
          <a:p>
            <a:pPr marL="0" lvl="0" indent="0">
              <a:spcBef>
                <a:spcPts val="375"/>
              </a:spcBef>
              <a:spcAft>
                <a:spcPts val="375"/>
              </a:spcAft>
              <a:buNone/>
            </a:pPr>
            <a:r>
              <a:rPr lang="kk-KZ"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Бағалау критерийлері:</a:t>
            </a:r>
          </a:p>
          <a:p>
            <a:pPr lvl="0">
              <a:spcBef>
                <a:spcPts val="375"/>
              </a:spcBef>
              <a:spcAft>
                <a:spcPts val="375"/>
              </a:spcAft>
              <a:buFont typeface="Wingdings" panose="05000000000000000000" pitchFamily="2" charset="2"/>
              <a:buChar char="ü"/>
            </a:pPr>
            <a:r>
              <a:rPr lang="kk-KZ"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Тапсырма орындау барысында бейнелеуіш, эмоционалды-экспрессивті сөздерді және мақал-мәтелдер мен тұрақты тіркестерді еркін қолданады;</a:t>
            </a:r>
            <a:endPar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lvl="0">
              <a:spcBef>
                <a:spcPts val="375"/>
              </a:spcBef>
              <a:spcAft>
                <a:spcPts val="375"/>
              </a:spcAft>
              <a:buFont typeface="Wingdings" panose="05000000000000000000" pitchFamily="2" charset="2"/>
              <a:buChar char="ü"/>
            </a:pPr>
            <a:r>
              <a:rPr lang="kk-KZ"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Киіз үй тақырыбына байланысты диалогты еркін және дұрыс құрастырады;</a:t>
            </a:r>
            <a:endParaRPr lang="ru-RU"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Сөйлеу тіліндегі интонация, кідіріс, логикалық екпіннің мәнін түсініп қолданады</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6010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3" y="609600"/>
            <a:ext cx="8758897" cy="625311"/>
          </a:xfrm>
        </p:spPr>
        <p:txBody>
          <a:bodyPr>
            <a:normAutofit/>
          </a:bodyPr>
          <a:lstStyle/>
          <a:p>
            <a:pPr algn="ctr"/>
            <a:r>
              <a:rPr lang="kk-KZ" sz="2800" b="1" dirty="0">
                <a:solidFill>
                  <a:srgbClr val="002060"/>
                </a:solidFill>
                <a:latin typeface="Times New Roman" panose="02020603050405020304" pitchFamily="18" charset="0"/>
                <a:cs typeface="Times New Roman" panose="02020603050405020304" pitchFamily="18" charset="0"/>
              </a:rPr>
              <a:t>Жаңа сабақ</a:t>
            </a:r>
            <a:endParaRPr lang="ru-RU" sz="28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1461155"/>
            <a:ext cx="8596668" cy="4580207"/>
          </a:xfrm>
        </p:spPr>
        <p:txBody>
          <a:bodyPr/>
          <a:lstStyle/>
          <a:p>
            <a:pPr marL="0" indent="0">
              <a:buNone/>
            </a:pPr>
            <a:r>
              <a:rPr lang="kk-KZ" sz="2000" dirty="0">
                <a:latin typeface="Times New Roman" panose="02020603050405020304" pitchFamily="18" charset="0"/>
                <a:cs typeface="Times New Roman" panose="02020603050405020304" pitchFamily="18" charset="0"/>
              </a:rPr>
              <a:t>Жаңа тақырыпқа байланысты бейнебаянды мұқият көріп, тыңдау</a:t>
            </a:r>
            <a:endParaRPr lang="ru-RU" sz="2000" dirty="0">
              <a:latin typeface="Times New Roman" panose="02020603050405020304" pitchFamily="18" charset="0"/>
              <a:cs typeface="Times New Roman" panose="02020603050405020304" pitchFamily="18" charset="0"/>
            </a:endParaRPr>
          </a:p>
          <a:p>
            <a:pPr marL="0" indent="0">
              <a:buNone/>
            </a:pPr>
            <a:r>
              <a:rPr lang="kk-KZ"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https://www.youtube.com/watch?v=Dkm6Z4k2kCI</a:t>
            </a:r>
            <a:endParaRPr lang="kk-KZ"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kk-KZ" u="sng" dirty="0">
              <a:solidFill>
                <a:srgbClr val="0563C1"/>
              </a:solidFill>
              <a:latin typeface="Times New Roman" panose="02020603050405020304" pitchFamily="18" charset="0"/>
              <a:cs typeface="Times New Roman" panose="02020603050405020304" pitchFamily="18" charset="0"/>
            </a:endParaRPr>
          </a:p>
          <a:p>
            <a:pPr marL="0" indent="0">
              <a:buNone/>
            </a:pPr>
            <a:endParaRPr lang="ru-RU" dirty="0"/>
          </a:p>
        </p:txBody>
      </p:sp>
      <p:pic>
        <p:nvPicPr>
          <p:cNvPr id="4" name="Рисунок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7332" y="2345260"/>
            <a:ext cx="7128062" cy="4027260"/>
          </a:xfrm>
          <a:prstGeom prst="rect">
            <a:avLst/>
          </a:prstGeom>
        </p:spPr>
      </p:pic>
    </p:spTree>
    <p:extLst>
      <p:ext uri="{BB962C8B-B14F-4D97-AF65-F5344CB8AC3E}">
        <p14:creationId xmlns:p14="http://schemas.microsoft.com/office/powerpoint/2010/main" val="2582801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7328" y="609600"/>
            <a:ext cx="8736674" cy="521616"/>
          </a:xfrm>
        </p:spPr>
        <p:txBody>
          <a:bodyPr>
            <a:normAutofit fontScale="90000"/>
          </a:bodyPr>
          <a:lstStyle/>
          <a:p>
            <a:pPr lvl="0">
              <a:spcBef>
                <a:spcPts val="1000"/>
              </a:spcBef>
            </a:pPr>
            <a:r>
              <a:rPr lang="kk-KZ" sz="2800" b="1" dirty="0">
                <a:solidFill>
                  <a:srgbClr val="002060"/>
                </a:solidFill>
                <a:latin typeface="Times New Roman" panose="02020603050405020304" pitchFamily="18" charset="0"/>
                <a:cs typeface="Times New Roman" panose="02020603050405020304" pitchFamily="18" charset="0"/>
              </a:rPr>
              <a:t>1-тапсырма: Тыңдалым дағдысына байланысты тест.</a:t>
            </a:r>
            <a:br>
              <a:rPr lang="ru-RU" sz="1800" dirty="0">
                <a:solidFill>
                  <a:prstClr val="black">
                    <a:lumMod val="75000"/>
                    <a:lumOff val="25000"/>
                  </a:prstClr>
                </a:solidFill>
              </a:rPr>
            </a:br>
            <a:endParaRPr lang="ru-RU" dirty="0"/>
          </a:p>
        </p:txBody>
      </p:sp>
      <p:sp>
        <p:nvSpPr>
          <p:cNvPr id="3" name="Объект 2"/>
          <p:cNvSpPr>
            <a:spLocks noGrp="1"/>
          </p:cNvSpPr>
          <p:nvPr>
            <p:ph idx="1"/>
          </p:nvPr>
        </p:nvSpPr>
        <p:spPr>
          <a:xfrm>
            <a:off x="829558" y="1338607"/>
            <a:ext cx="8444443" cy="4702756"/>
          </a:xfrm>
        </p:spPr>
        <p:txBody>
          <a:bodyPr>
            <a:normAutofit/>
          </a:bodyPr>
          <a:lstStyle/>
          <a:p>
            <a:pPr marL="0" indent="0">
              <a:lnSpc>
                <a:spcPct val="107000"/>
              </a:lnSpc>
              <a:buNone/>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1. Киіз үй негізі неше бөліктен құралады?</a:t>
            </a:r>
            <a:endParaRPr lang="ru-RU"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14300" indent="0">
              <a:lnSpc>
                <a:spcPct val="107000"/>
              </a:lnSpc>
              <a:buNone/>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 2   Б) 3  С) 4</a:t>
            </a:r>
            <a:endParaRPr lang="ru-RU"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buNone/>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 Киіз үйдің есігі неден жасалады?</a:t>
            </a:r>
            <a:endParaRPr lang="ru-RU"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14300" indent="0">
              <a:lnSpc>
                <a:spcPct val="107000"/>
              </a:lnSpc>
              <a:buNone/>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  ағаштан</a:t>
            </a:r>
            <a:endParaRPr lang="ru-RU"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14300" indent="0">
              <a:lnSpc>
                <a:spcPct val="107000"/>
              </a:lnSpc>
              <a:buNone/>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 киізден</a:t>
            </a:r>
            <a:endParaRPr lang="ru-RU"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14300" indent="0">
              <a:lnSpc>
                <a:spcPct val="107000"/>
              </a:lnSpc>
              <a:buNone/>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С)  ағаш және киізден</a:t>
            </a:r>
            <a:endParaRPr lang="ru-RU"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buNone/>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3. Дайын керегені не деп атайды?</a:t>
            </a:r>
            <a:endParaRPr lang="ru-RU"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14300" indent="0">
              <a:lnSpc>
                <a:spcPct val="107000"/>
              </a:lnSpc>
              <a:buNone/>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  кепілдік</a:t>
            </a:r>
            <a:endParaRPr lang="ru-RU"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14300" indent="0">
              <a:lnSpc>
                <a:spcPct val="107000"/>
              </a:lnSpc>
              <a:buNone/>
            </a:pP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Б)  шаңырақ</a:t>
            </a:r>
            <a:endParaRPr lang="ru-RU"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kk-KZ" sz="200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С</a:t>
            </a:r>
            <a:r>
              <a:rPr lang="kk-KZ" sz="20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қанат</a:t>
            </a:r>
            <a:endParaRPr lang="ru-RU"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7079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738433"/>
          </a:xfrm>
        </p:spPr>
        <p:txBody>
          <a:bodyPr/>
          <a:lstStyle/>
          <a:p>
            <a:pPr algn="ctr"/>
            <a:r>
              <a:rPr lang="kk-KZ" b="1" dirty="0">
                <a:solidFill>
                  <a:srgbClr val="002060"/>
                </a:solidFill>
                <a:latin typeface="Times New Roman" panose="02020603050405020304" pitchFamily="18" charset="0"/>
                <a:cs typeface="Times New Roman" panose="02020603050405020304" pitchFamily="18" charset="0"/>
              </a:rPr>
              <a:t>Өзіңді тексер:</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1762813"/>
            <a:ext cx="8596668" cy="4278550"/>
          </a:xfrm>
        </p:spPr>
        <p:txBody>
          <a:bodyPr>
            <a:normAutofit/>
          </a:bodyPr>
          <a:lstStyle/>
          <a:p>
            <a:pPr marL="0" lvl="0" indent="0">
              <a:lnSpc>
                <a:spcPct val="107000"/>
              </a:lnSpc>
              <a:buClr>
                <a:srgbClr val="5FCBEF"/>
              </a:buClr>
              <a:buNone/>
            </a:pP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1. Киіз үй негізі неше бөліктен құралады?</a:t>
            </a:r>
            <a:endPar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7000"/>
              </a:lnSpc>
              <a:buClr>
                <a:srgbClr val="5FCBEF"/>
              </a:buClr>
              <a:buNone/>
            </a:pP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Киіз үй негізі 3 бөліктен </a:t>
            </a:r>
            <a:r>
              <a:rPr lang="ru-RU" sz="24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(а</a:t>
            </a:r>
            <a:r>
              <a:rPr lang="kk-KZ" sz="24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ғаш, киіз, арқан-баулар</a:t>
            </a:r>
            <a:r>
              <a:rPr lang="ru-RU" sz="24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a:t>
            </a:r>
            <a:r>
              <a:rPr lang="kk-KZ" sz="2400" i="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құралады</a:t>
            </a:r>
          </a:p>
          <a:p>
            <a:pPr marL="0" lvl="0" indent="0">
              <a:lnSpc>
                <a:spcPct val="107000"/>
              </a:lnSpc>
              <a:buClr>
                <a:srgbClr val="5FCBEF"/>
              </a:buClr>
              <a:buNone/>
            </a:pP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 Киіз үйдің есігі неден жасалады?</a:t>
            </a:r>
            <a:endPar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114300" lvl="0" indent="0">
              <a:lnSpc>
                <a:spcPct val="107000"/>
              </a:lnSpc>
              <a:buClr>
                <a:srgbClr val="5FCBEF"/>
              </a:buClr>
              <a:buNone/>
            </a:pP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Киіз үйдің екі есігі болады. Бірі –ағаштан, екіншісі- киізден</a:t>
            </a:r>
          </a:p>
          <a:p>
            <a:pPr marL="114300" lvl="0" indent="0">
              <a:lnSpc>
                <a:spcPct val="107000"/>
              </a:lnSpc>
              <a:buClr>
                <a:srgbClr val="5FCBEF"/>
              </a:buClr>
              <a:buNone/>
            </a:pP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жасалады.</a:t>
            </a: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0">
              <a:lnSpc>
                <a:spcPct val="107000"/>
              </a:lnSpc>
              <a:buClr>
                <a:srgbClr val="5FCBEF"/>
              </a:buClr>
              <a:buNone/>
            </a:pP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3. Дайын керегені не деп атайды?</a:t>
            </a:r>
            <a:endParaRPr lang="ru-RU"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0" lvl="0" indent="0">
              <a:buClr>
                <a:srgbClr val="5FCBEF"/>
              </a:buClr>
              <a:buNone/>
            </a:pP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Дайын керегені қанат деп атайды</a:t>
            </a:r>
            <a:endParaRPr lang="ru-RU" sz="2400" dirty="0">
              <a:solidFill>
                <a:srgbClr val="002060"/>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670918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4719" y="289088"/>
            <a:ext cx="8596668" cy="1624553"/>
          </a:xfrm>
        </p:spPr>
        <p:txBody>
          <a:bodyPr>
            <a:noAutofit/>
          </a:bodyPr>
          <a:lstStyle/>
          <a:p>
            <a:pPr>
              <a:lnSpc>
                <a:spcPct val="107000"/>
              </a:lnSpc>
              <a:spcAft>
                <a:spcPts val="0"/>
              </a:spcAft>
            </a:pP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2-тапсырма:</a:t>
            </a: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Киіз үй тақырыбына байланысты сұхбат (диалог) құрастыру. Жазба жұмыста бейнелеуіш, эмоционалды-экспрессивті сөздерді және мақал-мәтелдер мен тұрақты тіркестерді еркін қолданып, интонацияға назар аудару</a:t>
            </a:r>
            <a:br>
              <a:rPr lang="ru-RU" sz="2400" dirty="0">
                <a:latin typeface="Times New Roman" panose="02020603050405020304" pitchFamily="18" charset="0"/>
                <a:ea typeface="Calibri" panose="020F0502020204030204" pitchFamily="34" charset="0"/>
                <a:cs typeface="Times New Roman" panose="02020603050405020304" pitchFamily="18" charset="0"/>
              </a:rPr>
            </a:br>
            <a:endParaRPr lang="ru-RU" sz="24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952107" y="2554663"/>
            <a:ext cx="8257882" cy="3486699"/>
          </a:xfrm>
        </p:spPr>
        <p:txBody>
          <a:bodyPr>
            <a:normAutofit/>
          </a:bodyPr>
          <a:lstStyle/>
          <a:p>
            <a:pPr marL="0" indent="0">
              <a:lnSpc>
                <a:spcPct val="107000"/>
              </a:lnSpc>
              <a:buNone/>
            </a:pP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Дескриптор:</a:t>
            </a:r>
            <a:endParaRPr lang="ru-RU"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Ø"/>
              <a:tabLst>
                <a:tab pos="457200" algn="l"/>
              </a:tabLst>
            </a:pP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Сұхбатты тақырыптан ауытқымай жазады</a:t>
            </a:r>
            <a:endParaRPr lang="ru-RU" sz="2400"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tabLst>
                <a:tab pos="457200" algn="l"/>
              </a:tabLst>
            </a:pP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Жазба жұмыста бейнелеуіш, эмоционалды-экспрессивті сөздерді және мақал-мәтелдер мен тұрақты тіркестерді еркін қолданады. </a:t>
            </a:r>
            <a:endParaRPr lang="ru-RU" sz="2400"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Тапсырманы грамматикалық норма бойынша сауатты жазады</a:t>
            </a:r>
            <a:endParaRPr lang="ru-RU" sz="24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515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886120"/>
            <a:ext cx="8890872" cy="952107"/>
          </a:xfrm>
        </p:spPr>
        <p:txBody>
          <a:bodyPr>
            <a:normAutofit/>
          </a:bodyPr>
          <a:lstStyle/>
          <a:p>
            <a:pPr algn="ctr"/>
            <a:r>
              <a:rPr lang="kk-KZ" sz="3200" b="1" dirty="0">
                <a:solidFill>
                  <a:srgbClr val="002060"/>
                </a:solidFill>
                <a:latin typeface="Times New Roman" panose="02020603050405020304" pitchFamily="18" charset="0"/>
                <a:cs typeface="Times New Roman" panose="02020603050405020304" pitchFamily="18" charset="0"/>
              </a:rPr>
              <a:t>Анықтама бұрышы</a:t>
            </a:r>
            <a:endParaRPr lang="ru-RU" sz="3200"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677334" y="1470581"/>
            <a:ext cx="9258518" cy="4570781"/>
          </a:xfrm>
        </p:spPr>
        <p:txBody>
          <a:bodyPr>
            <a:normAutofit/>
          </a:bodyPr>
          <a:lstStyle/>
          <a:p>
            <a:pPr marL="0" indent="0">
              <a:buNone/>
            </a:pPr>
            <a:r>
              <a:rPr lang="ru-RU" b="1" dirty="0">
                <a:solidFill>
                  <a:srgbClr val="002060"/>
                </a:solidFill>
                <a:latin typeface="Times New Roman" panose="02020603050405020304" pitchFamily="18" charset="0"/>
                <a:cs typeface="Times New Roman" panose="02020603050405020304" pitchFamily="18" charset="0"/>
              </a:rPr>
              <a:t>Бейнелеуіш сөздер </a:t>
            </a:r>
            <a:r>
              <a:rPr lang="ru-RU" dirty="0">
                <a:solidFill>
                  <a:srgbClr val="002060"/>
                </a:solidFill>
                <a:latin typeface="Times New Roman" panose="02020603050405020304" pitchFamily="18" charset="0"/>
                <a:cs typeface="Times New Roman" panose="02020603050405020304" pitchFamily="18" charset="0"/>
              </a:rPr>
              <a:t>— табиғаттағы заттардың қозғалысын, күйін көру арқылы сипаттайтын, бейнелейтін сөздер. Бейнелеуіш сөздер көмекші етістікпен (көбінесе ет комекші етістігімен) тіркесіп жұмсалады. Мысалы: Жалп ете түсті, қалт етті, ербең етті т. б</a:t>
            </a:r>
            <a:endParaRPr lang="kk-KZ" dirty="0">
              <a:solidFill>
                <a:srgbClr val="002060"/>
              </a:solidFill>
              <a:latin typeface="Times New Roman" panose="02020603050405020304" pitchFamily="18" charset="0"/>
              <a:cs typeface="Times New Roman" panose="02020603050405020304" pitchFamily="18" charset="0"/>
            </a:endParaRPr>
          </a:p>
          <a:p>
            <a:pPr marL="0" indent="0">
              <a:buNone/>
            </a:pPr>
            <a:r>
              <a:rPr lang="ru-RU" b="1" dirty="0">
                <a:solidFill>
                  <a:srgbClr val="002060"/>
                </a:solidFill>
                <a:latin typeface="Times New Roman" panose="02020603050405020304" pitchFamily="18" charset="0"/>
                <a:cs typeface="Times New Roman" panose="02020603050405020304" pitchFamily="18" charset="0"/>
              </a:rPr>
              <a:t>Эмоционалдық сөздер</a:t>
            </a:r>
            <a:r>
              <a:rPr lang="ru-RU" dirty="0">
                <a:solidFill>
                  <a:srgbClr val="002060"/>
                </a:solidFill>
                <a:latin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cs typeface="Times New Roman" panose="02020603050405020304" pitchFamily="18" charset="0"/>
              </a:rPr>
              <a:t>– </a:t>
            </a:r>
            <a:r>
              <a:rPr lang="ru-RU" dirty="0">
                <a:solidFill>
                  <a:srgbClr val="002060"/>
                </a:solidFill>
                <a:latin typeface="Times New Roman" panose="02020603050405020304" pitchFamily="18" charset="0"/>
                <a:cs typeface="Times New Roman" panose="02020603050405020304" pitchFamily="18" charset="0"/>
              </a:rPr>
              <a:t>қоршаған болмысқа деген адамның әртүрлі көңіл-күйі, сезімі, әсерін, эмоциясын білдіретін сөздер. Мысалы: Пах, </a:t>
            </a:r>
            <a:r>
              <a:rPr lang="kk-KZ" dirty="0">
                <a:solidFill>
                  <a:srgbClr val="002060"/>
                </a:solidFill>
                <a:latin typeface="Times New Roman" panose="02020603050405020304" pitchFamily="18" charset="0"/>
                <a:cs typeface="Times New Roman" panose="02020603050405020304" pitchFamily="18" charset="0"/>
              </a:rPr>
              <a:t>әттең, шіркін, алақай </a:t>
            </a:r>
            <a:r>
              <a:rPr lang="ru-RU" dirty="0">
                <a:solidFill>
                  <a:srgbClr val="002060"/>
                </a:solidFill>
                <a:latin typeface="Times New Roman" panose="02020603050405020304" pitchFamily="18" charset="0"/>
                <a:cs typeface="Times New Roman" panose="02020603050405020304" pitchFamily="18" charset="0"/>
              </a:rPr>
              <a:t>т.б.</a:t>
            </a:r>
          </a:p>
          <a:p>
            <a:pPr marL="0" lvl="0" indent="0">
              <a:buClr>
                <a:srgbClr val="5FCBEF"/>
              </a:buClr>
              <a:buNone/>
            </a:pPr>
            <a:r>
              <a:rPr lang="ru-RU" dirty="0">
                <a:solidFill>
                  <a:srgbClr val="002060"/>
                </a:solidFill>
                <a:latin typeface="Times New Roman" panose="02020603050405020304" pitchFamily="18" charset="0"/>
                <a:cs typeface="Times New Roman" panose="02020603050405020304" pitchFamily="18" charset="0"/>
              </a:rPr>
              <a:t> </a:t>
            </a:r>
            <a:r>
              <a:rPr lang="ru-RU" b="1" dirty="0">
                <a:solidFill>
                  <a:srgbClr val="002060"/>
                </a:solidFill>
                <a:latin typeface="Times New Roman" panose="02020603050405020304" pitchFamily="18" charset="0"/>
                <a:cs typeface="Times New Roman" panose="02020603050405020304" pitchFamily="18" charset="0"/>
              </a:rPr>
              <a:t>Экспрессивті сөздер</a:t>
            </a:r>
            <a:r>
              <a:rPr lang="ru-RU" dirty="0">
                <a:solidFill>
                  <a:srgbClr val="002060"/>
                </a:solidFill>
                <a:latin typeface="Times New Roman" panose="02020603050405020304" pitchFamily="18" charset="0"/>
                <a:cs typeface="Times New Roman" panose="02020603050405020304" pitchFamily="18" charset="0"/>
              </a:rPr>
              <a:t> –сөйлеп тұрған адамның сөз мазмұнына немесе сол сөз арналған адамға (адресатқа) деген өзіндік көзқарасы мен қатынасын көрсететін тілдік құрал ретінде қолданылады. Мысалы: </a:t>
            </a:r>
            <a:r>
              <a:rPr lang="kk-KZ" dirty="0">
                <a:solidFill>
                  <a:srgbClr val="002060"/>
                </a:solidFill>
                <a:latin typeface="Times New Roman" panose="02020603050405020304" pitchFamily="18" charset="0"/>
                <a:cs typeface="Times New Roman" panose="02020603050405020304" pitchFamily="18" charset="0"/>
              </a:rPr>
              <a:t>Аңқылдақ, жылтың, былықбай т.б</a:t>
            </a:r>
          </a:p>
          <a:p>
            <a:pPr marL="0" lvl="0" indent="0">
              <a:buClr>
                <a:srgbClr val="5FCBEF"/>
              </a:buClr>
              <a:buNone/>
            </a:pPr>
            <a:r>
              <a:rPr lang="ru-RU" b="1" dirty="0">
                <a:solidFill>
                  <a:srgbClr val="002060"/>
                </a:solidFill>
                <a:latin typeface="Times New Roman" panose="02020603050405020304" pitchFamily="18" charset="0"/>
                <a:cs typeface="Times New Roman" panose="02020603050405020304" pitchFamily="18" charset="0"/>
              </a:rPr>
              <a:t>Тұрақты сөз тіркесі</a:t>
            </a:r>
            <a:r>
              <a:rPr lang="ru-RU" dirty="0">
                <a:solidFill>
                  <a:srgbClr val="002060"/>
                </a:solidFill>
                <a:latin typeface="Times New Roman" panose="02020603050405020304" pitchFamily="18" charset="0"/>
                <a:cs typeface="Times New Roman" panose="02020603050405020304" pitchFamily="18" charset="0"/>
              </a:rPr>
              <a:t> (фразеологиялық тіркес) – екі немесе одан да көп сөздердің тіркесуінен жасалып, бір ұғымды білдіретін бейнелі сөздер тобы. Неше сөзден құралса да, тұрақты тіркес бір ғана ұғымды білдіреді. Сөйлем ішінде бір ғана мүшенің қызметін атқарады. Мысалы: Көзі ашық, көкірегі ояу азаматтар елге қызмет етеді. Осы сөйлемдегі </a:t>
            </a:r>
            <a:r>
              <a:rPr lang="ru-RU" u="sng" dirty="0">
                <a:solidFill>
                  <a:srgbClr val="002060"/>
                </a:solidFill>
                <a:latin typeface="Times New Roman" panose="02020603050405020304" pitchFamily="18" charset="0"/>
                <a:cs typeface="Times New Roman" panose="02020603050405020304" pitchFamily="18" charset="0"/>
              </a:rPr>
              <a:t>көзі ашық, көкірегі ояу </a:t>
            </a:r>
            <a:r>
              <a:rPr lang="ru-RU" dirty="0">
                <a:solidFill>
                  <a:srgbClr val="002060"/>
                </a:solidFill>
                <a:latin typeface="Times New Roman" panose="02020603050405020304" pitchFamily="18" charset="0"/>
                <a:cs typeface="Times New Roman" panose="02020603050405020304" pitchFamily="18" charset="0"/>
              </a:rPr>
              <a:t>тұрақты тіркестің сұрағы қандай? Саналы деген бір мағынаны білдіреді, анықтауыштық қызмет атқарады.</a:t>
            </a:r>
            <a:endParaRPr lang="kk-KZ" dirty="0">
              <a:solidFill>
                <a:srgbClr val="002060"/>
              </a:solidFill>
              <a:latin typeface="Times New Roman" panose="02020603050405020304" pitchFamily="18" charset="0"/>
              <a:cs typeface="Times New Roman" panose="02020603050405020304" pitchFamily="18" charset="0"/>
            </a:endParaRPr>
          </a:p>
          <a:p>
            <a:pPr marL="0" indent="0">
              <a:buNone/>
            </a:pPr>
            <a:endParaRPr lang="ru-RU" dirty="0">
              <a:solidFill>
                <a:schemeClr val="tx1"/>
              </a:solidFill>
              <a:latin typeface="Times New Roman" panose="02020603050405020304" pitchFamily="18"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033058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84841"/>
            <a:ext cx="8596668" cy="735291"/>
          </a:xfrm>
        </p:spPr>
        <p:txBody>
          <a:bodyPr/>
          <a:lstStyle/>
          <a:p>
            <a:pPr algn="ctr"/>
            <a:r>
              <a:rPr lang="kk-KZ" b="1" dirty="0">
                <a:solidFill>
                  <a:srgbClr val="002060"/>
                </a:solidFill>
                <a:latin typeface="Times New Roman" panose="02020603050405020304" pitchFamily="18" charset="0"/>
                <a:cs typeface="Times New Roman" panose="02020603050405020304" pitchFamily="18" charset="0"/>
              </a:rPr>
              <a:t>Өзіңді тексер:</a:t>
            </a:r>
            <a:endParaRPr lang="ru-RU" b="1" dirty="0">
              <a:solidFill>
                <a:srgbClr val="00206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84462" y="820132"/>
            <a:ext cx="8689540" cy="5599522"/>
          </a:xfrm>
        </p:spPr>
        <p:txBody>
          <a:bodyPr>
            <a:normAutofit lnSpcReduction="10000"/>
          </a:bodyPr>
          <a:lstStyle/>
          <a:p>
            <a:pPr marL="0" indent="0">
              <a:buNone/>
            </a:pPr>
            <a:r>
              <a:rPr lang="kk-KZ" sz="2000" dirty="0">
                <a:solidFill>
                  <a:srgbClr val="002060"/>
                </a:solidFill>
                <a:latin typeface="Times New Roman" panose="02020603050405020304" pitchFamily="18" charset="0"/>
                <a:cs typeface="Times New Roman" panose="02020603050405020304" pitchFamily="18" charset="0"/>
              </a:rPr>
              <a:t>-Әке, біз қайда бара жатырмыз?</a:t>
            </a:r>
          </a:p>
          <a:p>
            <a:pPr marL="0" indent="0">
              <a:buNone/>
            </a:pPr>
            <a:r>
              <a:rPr lang="kk-KZ" sz="2000" dirty="0">
                <a:solidFill>
                  <a:srgbClr val="002060"/>
                </a:solidFill>
                <a:latin typeface="Times New Roman" panose="02020603050405020304" pitchFamily="18" charset="0"/>
                <a:cs typeface="Times New Roman" panose="02020603050405020304" pitchFamily="18" charset="0"/>
              </a:rPr>
              <a:t>-Балам, біз Наурыз мейрамын тойлауға барамыз. Қаланың орталық алаңында халқымыздың ежелгі баспанасы-киіз үйлерді тізіп жасап қойыпты. Соны саған көрсетейін деп едім.</a:t>
            </a:r>
          </a:p>
          <a:p>
            <a:pPr marL="0" indent="0">
              <a:buNone/>
            </a:pPr>
            <a:r>
              <a:rPr lang="kk-KZ" sz="2000" dirty="0">
                <a:solidFill>
                  <a:srgbClr val="002060"/>
                </a:solidFill>
                <a:latin typeface="Times New Roman" panose="02020603050405020304" pitchFamily="18" charset="0"/>
                <a:cs typeface="Times New Roman" panose="02020603050405020304" pitchFamily="18" charset="0"/>
              </a:rPr>
              <a:t> -</a:t>
            </a:r>
            <a:r>
              <a:rPr lang="kk-KZ" sz="2000" u="sng" dirty="0">
                <a:solidFill>
                  <a:srgbClr val="002060"/>
                </a:solidFill>
                <a:latin typeface="Times New Roman" panose="02020603050405020304" pitchFamily="18" charset="0"/>
                <a:cs typeface="Times New Roman" panose="02020603050405020304" pitchFamily="18" charset="0"/>
              </a:rPr>
              <a:t>Алақай, </a:t>
            </a:r>
            <a:r>
              <a:rPr lang="kk-KZ" sz="2000" dirty="0">
                <a:solidFill>
                  <a:srgbClr val="002060"/>
                </a:solidFill>
                <a:latin typeface="Times New Roman" panose="02020603050405020304" pitchFamily="18" charset="0"/>
                <a:cs typeface="Times New Roman" panose="02020603050405020304" pitchFamily="18" charset="0"/>
              </a:rPr>
              <a:t>әке, мен бұрын киіз үй туралы естігенім болмаса, оны көрмеппін.</a:t>
            </a:r>
          </a:p>
          <a:p>
            <a:pPr marL="0" lvl="0" indent="0">
              <a:buClr>
                <a:srgbClr val="5FCBEF"/>
              </a:buClr>
              <a:buNone/>
            </a:pPr>
            <a:r>
              <a:rPr lang="kk-KZ" sz="2000" dirty="0">
                <a:solidFill>
                  <a:srgbClr val="002060"/>
                </a:solidFill>
                <a:latin typeface="Times New Roman" panose="02020603050405020304" pitchFamily="18" charset="0"/>
                <a:cs typeface="Times New Roman" panose="02020603050405020304" pitchFamily="18" charset="0"/>
              </a:rPr>
              <a:t>-</a:t>
            </a:r>
            <a:r>
              <a:rPr lang="kk-KZ" sz="2000" u="sng" dirty="0">
                <a:solidFill>
                  <a:srgbClr val="002060"/>
                </a:solidFill>
                <a:latin typeface="Times New Roman" panose="02020603050405020304" pitchFamily="18" charset="0"/>
                <a:cs typeface="Times New Roman" panose="02020603050405020304" pitchFamily="18" charset="0"/>
              </a:rPr>
              <a:t>Құлыным</a:t>
            </a:r>
            <a:r>
              <a:rPr lang="kk-KZ" sz="2000" dirty="0">
                <a:solidFill>
                  <a:srgbClr val="002060"/>
                </a:solidFill>
                <a:latin typeface="Times New Roman" panose="02020603050405020304" pitchFamily="18" charset="0"/>
                <a:cs typeface="Times New Roman" panose="02020603050405020304" pitchFamily="18" charset="0"/>
              </a:rPr>
              <a:t>, ендеше енді көресің. </a:t>
            </a:r>
            <a:r>
              <a:rPr lang="kk-KZ" sz="2000" u="sng" dirty="0">
                <a:solidFill>
                  <a:srgbClr val="002060"/>
                </a:solidFill>
                <a:latin typeface="Times New Roman" panose="02020603050405020304" pitchFamily="18" charset="0"/>
                <a:cs typeface="Times New Roman" panose="02020603050405020304" pitchFamily="18" charset="0"/>
              </a:rPr>
              <a:t>Көзді ашып-жұмғанша </a:t>
            </a:r>
            <a:r>
              <a:rPr lang="kk-KZ" sz="2000" dirty="0">
                <a:solidFill>
                  <a:srgbClr val="002060"/>
                </a:solidFill>
                <a:latin typeface="Times New Roman" panose="02020603050405020304" pitchFamily="18" charset="0"/>
                <a:cs typeface="Times New Roman" panose="02020603050405020304" pitchFamily="18" charset="0"/>
              </a:rPr>
              <a:t>алаңға да жетеміз. Қазір, төл киіз үйлерімізді жылына бір рет Ұлыстың ұлы күнінде  немесе той жиындарда ғана көруге болады. Баяғыда, ата-бабаларымыз мал шаруашылығымен айналысқандықтан, мал өсіруге қай жер ыңғайлы болса, сол жерге көшіп, қоныстанған. Ал, киіз үй көшіп-қонуға ыңғайлы баспана болған. Киіз үй-киізден жасалғандықтан, үйдің іші қыста-жылы, жазда -салқын болады.  Киіз үй-ата-бабаларымыздан бізге қалған асыл мұра. Біз оны  көз қарашығымыздай сақтап, ұрпақтан-ұрпаққа жеткізуіміз керек</a:t>
            </a:r>
          </a:p>
          <a:p>
            <a:pPr marL="0" lvl="0" indent="0">
              <a:buClr>
                <a:srgbClr val="5FCBEF"/>
              </a:buClr>
              <a:buNone/>
            </a:pPr>
            <a:r>
              <a:rPr lang="kk-KZ" sz="2000" dirty="0">
                <a:solidFill>
                  <a:srgbClr val="002060"/>
                </a:solidFill>
                <a:latin typeface="Times New Roman" panose="02020603050405020304" pitchFamily="18" charset="0"/>
                <a:cs typeface="Times New Roman" panose="02020603050405020304" pitchFamily="18" charset="0"/>
              </a:rPr>
              <a:t>-Әке, біз жақындап қалған сияқтымыз. Мұнда</a:t>
            </a:r>
            <a:r>
              <a:rPr lang="" sz="2000" dirty="0">
                <a:solidFill>
                  <a:srgbClr val="002060"/>
                </a:solidFill>
                <a:latin typeface="Times New Roman" panose="02020603050405020304" pitchFamily="18" charset="0"/>
                <a:cs typeface="Times New Roman" panose="02020603050405020304" pitchFamily="18" charset="0"/>
              </a:rPr>
              <a:t> </a:t>
            </a:r>
            <a:r>
              <a:rPr lang="kk-KZ" sz="2000" u="sng" dirty="0">
                <a:solidFill>
                  <a:srgbClr val="002060"/>
                </a:solidFill>
                <a:latin typeface="Times New Roman" panose="02020603050405020304" pitchFamily="18" charset="0"/>
                <a:cs typeface="Times New Roman" panose="02020603050405020304" pitchFamily="18" charset="0"/>
              </a:rPr>
              <a:t>қалбаң-қалбаң етіп </a:t>
            </a:r>
            <a:r>
              <a:rPr lang="kk-KZ" sz="2000" dirty="0">
                <a:solidFill>
                  <a:srgbClr val="002060"/>
                </a:solidFill>
                <a:latin typeface="Times New Roman" panose="02020603050405020304" pitchFamily="18" charset="0"/>
                <a:cs typeface="Times New Roman" panose="02020603050405020304" pitchFamily="18" charset="0"/>
              </a:rPr>
              <a:t>қарбаласқан адам көп екен. Біз, киіз үйге кіре аламыз ба? </a:t>
            </a:r>
          </a:p>
          <a:p>
            <a:pPr marL="0" lvl="0" indent="0">
              <a:buClr>
                <a:srgbClr val="5FCBEF"/>
              </a:buClr>
              <a:buNone/>
            </a:pPr>
            <a:r>
              <a:rPr lang="kk-KZ" sz="2000" dirty="0">
                <a:solidFill>
                  <a:srgbClr val="002060"/>
                </a:solidFill>
                <a:latin typeface="Times New Roman" panose="02020603050405020304" pitchFamily="18" charset="0"/>
                <a:cs typeface="Times New Roman" panose="02020603050405020304" pitchFamily="18" charset="0"/>
              </a:rPr>
              <a:t>-Әрине. </a:t>
            </a:r>
            <a:r>
              <a:rPr lang="kk-KZ" sz="2000" u="sng" dirty="0">
                <a:solidFill>
                  <a:srgbClr val="002060"/>
                </a:solidFill>
                <a:latin typeface="Times New Roman" panose="02020603050405020304" pitchFamily="18" charset="0"/>
                <a:cs typeface="Times New Roman" panose="02020603050405020304" pitchFamily="18" charset="0"/>
              </a:rPr>
              <a:t>Көңіл сыйса, бәрі де сияды.</a:t>
            </a:r>
            <a:endParaRPr lang="kk-KZ" sz="2000" dirty="0">
              <a:solidFill>
                <a:srgbClr val="002060"/>
              </a:solidFill>
              <a:latin typeface="Times New Roman" panose="02020603050405020304" pitchFamily="18" charset="0"/>
              <a:cs typeface="Times New Roman" panose="02020603050405020304" pitchFamily="18" charset="0"/>
            </a:endParaRPr>
          </a:p>
          <a:p>
            <a:pPr marL="0" lvl="0" indent="0">
              <a:buClr>
                <a:srgbClr val="5FCBEF"/>
              </a:buClr>
              <a:buNone/>
            </a:pPr>
            <a:endParaRPr lang="kk-KZ" sz="2000" dirty="0">
              <a:solidFill>
                <a:srgbClr val="002060"/>
              </a:solidFill>
              <a:latin typeface="Times New Roman" panose="02020603050405020304" pitchFamily="18" charset="0"/>
              <a:cs typeface="Times New Roman" panose="02020603050405020304" pitchFamily="18" charset="0"/>
            </a:endParaRPr>
          </a:p>
          <a:p>
            <a:pPr marL="0" lvl="0" indent="0">
              <a:buClr>
                <a:srgbClr val="5FCBEF"/>
              </a:buClr>
              <a:buNone/>
            </a:pPr>
            <a:endParaRPr lang="ru-RU"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7389207"/>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892</TotalTime>
  <Words>579</Words>
  <Application>Microsoft Office PowerPoint</Application>
  <PresentationFormat>Широкоэкранный</PresentationFormat>
  <Paragraphs>54</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Грань</vt:lpstr>
      <vt:lpstr>ҚАЗАҚ ТІЛІ   7-СЫНЫП</vt:lpstr>
      <vt:lpstr>Презентация PowerPoint</vt:lpstr>
      <vt:lpstr>Презентация PowerPoint</vt:lpstr>
      <vt:lpstr>Жаңа сабақ</vt:lpstr>
      <vt:lpstr>1-тапсырма: Тыңдалым дағдысына байланысты тест. </vt:lpstr>
      <vt:lpstr>Өзіңді тексер:</vt:lpstr>
      <vt:lpstr>2-тапсырма: Киіз үй тақырыбына байланысты сұхбат (диалог) құрастыру. Жазба жұмыста бейнелеуіш, эмоционалды-экспрессивті сөздерді және мақал-мәтелдер мен тұрақты тіркестерді еркін қолданып, интонацияға назар аудару </vt:lpstr>
      <vt:lpstr>Анықтама бұрышы</vt:lpstr>
      <vt:lpstr>Өзіңді тексер:</vt:lpstr>
      <vt:lpstr>Қорытынды: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ҚАЗАҚ ТІЛІ (1)  7-СЫНЫП</dc:title>
  <dc:creator>user</dc:creator>
  <cp:lastModifiedBy>77013551281</cp:lastModifiedBy>
  <cp:revision>59</cp:revision>
  <dcterms:created xsi:type="dcterms:W3CDTF">2020-08-08T01:57:28Z</dcterms:created>
  <dcterms:modified xsi:type="dcterms:W3CDTF">2020-09-13T07:51:13Z</dcterms:modified>
</cp:coreProperties>
</file>