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827" r:id="rId3"/>
    <p:sldId id="291" r:id="rId4"/>
    <p:sldId id="911" r:id="rId5"/>
    <p:sldId id="955" r:id="rId6"/>
    <p:sldId id="956" r:id="rId7"/>
    <p:sldId id="912" r:id="rId8"/>
    <p:sldId id="952" r:id="rId9"/>
    <p:sldId id="959" r:id="rId10"/>
    <p:sldId id="957" r:id="rId11"/>
    <p:sldId id="961" r:id="rId12"/>
    <p:sldId id="962" r:id="rId13"/>
    <p:sldId id="939" r:id="rId14"/>
    <p:sldId id="960" r:id="rId15"/>
    <p:sldId id="923" r:id="rId16"/>
    <p:sldId id="925" r:id="rId17"/>
    <p:sldId id="8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F67FB1-EF75-4E89-A806-D063FB017B2A}">
          <p14:sldIdLst>
            <p14:sldId id="827"/>
            <p14:sldId id="291"/>
            <p14:sldId id="911"/>
            <p14:sldId id="955"/>
            <p14:sldId id="956"/>
            <p14:sldId id="912"/>
            <p14:sldId id="952"/>
            <p14:sldId id="959"/>
            <p14:sldId id="957"/>
            <p14:sldId id="961"/>
            <p14:sldId id="962"/>
            <p14:sldId id="939"/>
            <p14:sldId id="960"/>
            <p14:sldId id="923"/>
            <p14:sldId id="925"/>
            <p14:sldId id="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E83"/>
    <a:srgbClr val="245472"/>
    <a:srgbClr val="33CCFF"/>
    <a:srgbClr val="00CC99"/>
    <a:srgbClr val="00FFCC"/>
    <a:srgbClr val="10B8B4"/>
    <a:srgbClr val="2B6589"/>
    <a:srgbClr val="137187"/>
    <a:srgbClr val="105C6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02/03/2025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D45D-9FA6-46C7-AD0C-CF76758AD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89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06F43-C565-4147-8AE1-A40D031B387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32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6D2C2-01CF-4B25-B28A-694CECB1054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5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4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ogramiz.com/python-programming/online-compiler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programiz.com/python-programming/online-compiler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0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262" y="990631"/>
            <a:ext cx="6096000" cy="417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ru-RU" sz="2000" dirty="0">
              <a:solidFill>
                <a:srgbClr val="0070C0"/>
              </a:solidFill>
              <a:effectLst/>
              <a:latin typeface="KZ 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Google Shape;130;p34"/>
          <p:cNvSpPr txBox="1"/>
          <p:nvPr/>
        </p:nvSpPr>
        <p:spPr>
          <a:xfrm>
            <a:off x="5237018" y="1718059"/>
            <a:ext cx="6717870" cy="34218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kk-KZ" altLang="ru-RU" sz="3600" cap="all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Сызықтық алгоритмдерді программалау</a:t>
            </a:r>
            <a:endParaRPr lang="ru-RU" altLang="ru-RU" sz="7200" cap="all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endParaRPr lang="en-US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kk-KZ" sz="3600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PT Sans Caption"/>
              </a:rPr>
              <a:t>7 сынып</a:t>
            </a:r>
          </a:p>
          <a:p>
            <a:pPr algn="ctr">
              <a:buClr>
                <a:schemeClr val="dk1"/>
              </a:buClr>
              <a:buSzPts val="1100"/>
            </a:pPr>
            <a:endParaRPr lang="x-none" sz="36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kk-KZ" sz="2000" dirty="0"/>
              <a:t>7.3.2.1 алгоритмді программалау тілінде жазу;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kk-KZ" sz="2000" dirty="0"/>
              <a:t/>
            </a:r>
            <a:br>
              <a:rPr lang="kk-KZ" sz="2000" dirty="0"/>
            </a:br>
            <a:r>
              <a:rPr lang="kk-KZ" sz="2000" dirty="0"/>
              <a:t>7.3.3.2 сызықтық және тармақталу алгоритмдерін программаны өңдеудің кіріктірілген ортасында жазу</a:t>
            </a:r>
            <a:endParaRPr sz="44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36144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D2303B2C-D785-4C8D-8564-A2A59E3325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F30CD1-6C8C-407C-B3DC-E955AB0C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4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84A29E-F5D0-4E68-A14B-7BA9D0386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6" t="1592" r="28637" b="-24"/>
          <a:stretch/>
        </p:blipFill>
        <p:spPr>
          <a:xfrm>
            <a:off x="180110" y="443345"/>
            <a:ext cx="5186578" cy="59713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1A6CD-E083-4D89-AA08-475CEDDC2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8" t="617" r="7611" b="32144"/>
          <a:stretch/>
        </p:blipFill>
        <p:spPr>
          <a:xfrm>
            <a:off x="4876799" y="304799"/>
            <a:ext cx="6874285" cy="2985655"/>
          </a:xfrm>
          <a:prstGeom prst="rect">
            <a:avLst/>
          </a:prstGeom>
        </p:spPr>
      </p:pic>
      <p:pic>
        <p:nvPicPr>
          <p:cNvPr id="4" name="Picture 2" descr="Картинки по запросу &quot;Python&quot;">
            <a:extLst>
              <a:ext uri="{FF2B5EF4-FFF2-40B4-BE49-F238E27FC236}">
                <a16:creationId xmlns:a16="http://schemas.microsoft.com/office/drawing/2014/main" id="{39B8FBFE-11E0-48C5-8566-48E88D67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43" y="4335247"/>
            <a:ext cx="4114886" cy="16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8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03D48A-F8EB-4B96-AD5C-6ACEB9F5C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6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560C14-4344-4177-ABE7-97064F2ED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56" r="6365" b="33573"/>
          <a:stretch/>
        </p:blipFill>
        <p:spPr>
          <a:xfrm>
            <a:off x="526474" y="644884"/>
            <a:ext cx="6317671" cy="15579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F27B5A-67C3-4AA6-AA45-5CE3F669E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9" t="35346" r="79091" b="45857"/>
          <a:stretch/>
        </p:blipFill>
        <p:spPr>
          <a:xfrm>
            <a:off x="7218219" y="443346"/>
            <a:ext cx="3730144" cy="23760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A609A-9F4D-4F2D-A2A7-E05E1B30A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86" t="37165" r="17955" b="36156"/>
          <a:stretch/>
        </p:blipFill>
        <p:spPr>
          <a:xfrm>
            <a:off x="526474" y="2986301"/>
            <a:ext cx="6456216" cy="15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D5B833-B060-462D-AD0B-ADDEC3B412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7" t="35346" r="72841" b="54952"/>
          <a:stretch/>
        </p:blipFill>
        <p:spPr>
          <a:xfrm>
            <a:off x="7218220" y="3152555"/>
            <a:ext cx="4927448" cy="122548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AF5F8-E0A1-44E5-9BC9-8396655B9446}"/>
              </a:ext>
            </a:extLst>
          </p:cNvPr>
          <p:cNvSpPr/>
          <p:nvPr/>
        </p:nvSpPr>
        <p:spPr>
          <a:xfrm>
            <a:off x="318655" y="57525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https://www.programiz.com/python-programming/online-compiler/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9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Python&quot;">
            <a:extLst>
              <a:ext uri="{FF2B5EF4-FFF2-40B4-BE49-F238E27FC236}">
                <a16:creationId xmlns:a16="http://schemas.microsoft.com/office/drawing/2014/main" id="{0E218039-BCC1-4D19-900A-77A64D6E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734" y="5545351"/>
            <a:ext cx="2961696" cy="11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ь экрана 2">
            <a:hlinkClick r:id="" action="ppaction://media"/>
            <a:extLst>
              <a:ext uri="{FF2B5EF4-FFF2-40B4-BE49-F238E27FC236}">
                <a16:creationId xmlns:a16="http://schemas.microsoft.com/office/drawing/2014/main" id="{949741AC-6E63-409C-A424-F80F672B5D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1757326"/>
            <a:ext cx="10002982" cy="3250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2265C2-BCEE-4B34-BEC2-FE1C67625A1E}"/>
              </a:ext>
            </a:extLst>
          </p:cNvPr>
          <p:cNvSpPr txBox="1"/>
          <p:nvPr/>
        </p:nvSpPr>
        <p:spPr>
          <a:xfrm>
            <a:off x="609600" y="401782"/>
            <a:ext cx="231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Тәжірибелік жұмыс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5C808-5899-4E77-B94E-D23D12D2B831}"/>
              </a:ext>
            </a:extLst>
          </p:cNvPr>
          <p:cNvSpPr txBox="1"/>
          <p:nvPr/>
        </p:nvSpPr>
        <p:spPr>
          <a:xfrm>
            <a:off x="789709" y="900545"/>
            <a:ext cx="7277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Берілген сандардың дәрежесін есептейтін программа құрастырайық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kk-K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90</a:t>
            </a:r>
            <a:r>
              <a:rPr lang="kk-K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</a:t>
            </a:r>
            <a:r>
              <a:rPr lang="kk-K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55</a:t>
            </a:r>
            <a:r>
              <a:rPr lang="kk-K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205</a:t>
            </a:r>
            <a:r>
              <a:rPr lang="kk-K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D85464-D2FD-41CC-A17A-43E8DC65A150}"/>
              </a:ext>
            </a:extLst>
          </p:cNvPr>
          <p:cNvSpPr/>
          <p:nvPr/>
        </p:nvSpPr>
        <p:spPr>
          <a:xfrm>
            <a:off x="387928" y="58650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https://www.programiz.com/python-programming/online-compiler/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47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5E16BB-2C35-41C4-B46A-5DD224413030}"/>
              </a:ext>
            </a:extLst>
          </p:cNvPr>
          <p:cNvSpPr/>
          <p:nvPr/>
        </p:nvSpPr>
        <p:spPr>
          <a:xfrm>
            <a:off x="1375064" y="1811592"/>
            <a:ext cx="8178800" cy="220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 сұрақтары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1.Python тілінің тіл әліпбиі, жазылу синтаксисі қандай?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2.Сызықтық алгоритм деген не?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Сызықтық алгоритм блок схемасында қандай блоктар қолданылады?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input(), print() функцияларының қызметі қандай?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15843-6B7A-45B0-8028-11DCA1FB486A}"/>
              </a:ext>
            </a:extLst>
          </p:cNvPr>
          <p:cNvSpPr txBox="1"/>
          <p:nvPr/>
        </p:nvSpPr>
        <p:spPr>
          <a:xfrm>
            <a:off x="889000" y="660400"/>
            <a:ext cx="1391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864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12319" y="1727255"/>
            <a:ext cx="4683771" cy="2864984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9813" y="703960"/>
            <a:ext cx="8032490" cy="7478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itle 14"/>
          <p:cNvSpPr txBox="1">
            <a:spLocks/>
          </p:cNvSpPr>
          <p:nvPr/>
        </p:nvSpPr>
        <p:spPr>
          <a:xfrm>
            <a:off x="1623591" y="730054"/>
            <a:ext cx="5953768" cy="6675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k-KZ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Қорытынды</a:t>
            </a:r>
            <a:endParaRPr lang="en-ID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850" y="2021790"/>
            <a:ext cx="4726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8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D0209-1576-49BE-B8B3-A27A74AC7CD9}"/>
              </a:ext>
            </a:extLst>
          </p:cNvPr>
          <p:cNvSpPr txBox="1"/>
          <p:nvPr/>
        </p:nvSpPr>
        <p:spPr>
          <a:xfrm>
            <a:off x="5772834" y="2507436"/>
            <a:ext cx="5518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с</a:t>
            </a:r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ызықтық алгоритм ұғымымен таныстық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Python программалау тілінде сызықтық алгоритмдерді программалауды үйрендік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8EF444-FF58-4BB8-92F0-22EED7665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55" t="10082" r="20101" b="69772"/>
          <a:stretch/>
        </p:blipFill>
        <p:spPr>
          <a:xfrm>
            <a:off x="7844135" y="5036673"/>
            <a:ext cx="2765455" cy="161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СЫЗЫҚТЫҚ АЛГОРИТМДІ ПРОГРАММАЛАУ - YouTube">
            <a:extLst>
              <a:ext uri="{FF2B5EF4-FFF2-40B4-BE49-F238E27FC236}">
                <a16:creationId xmlns:a16="http://schemas.microsoft.com/office/drawing/2014/main" id="{5AB9FB33-105A-4127-B5AC-730B89ABC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0" t="3030" r="29772"/>
          <a:stretch/>
        </p:blipFill>
        <p:spPr bwMode="auto">
          <a:xfrm>
            <a:off x="1400716" y="1727255"/>
            <a:ext cx="3902892" cy="463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6958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DBAE5A-B024-4C47-BE7A-B0EC840AE6B8}"/>
              </a:ext>
            </a:extLst>
          </p:cNvPr>
          <p:cNvSpPr txBox="1"/>
          <p:nvPr/>
        </p:nvSpPr>
        <p:spPr>
          <a:xfrm>
            <a:off x="675245" y="1459544"/>
            <a:ext cx="6049988" cy="32268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ru-RU" sz="28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сабақта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 алгоритм ұғымымен танысамыз;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программалау тілінде сызықтық алгоритмдерді жазуды үйренеміз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5C59915-61EA-4689-AFC0-668425771D1C}"/>
              </a:ext>
            </a:extLst>
          </p:cNvPr>
          <p:cNvSpPr/>
          <p:nvPr/>
        </p:nvSpPr>
        <p:spPr>
          <a:xfrm>
            <a:off x="6822215" y="1974273"/>
            <a:ext cx="5009567" cy="290945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k-K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– Алгоритм –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</a:t>
            </a:r>
          </a:p>
          <a:p>
            <a:pPr algn="ctr">
              <a:lnSpc>
                <a:spcPct val="150000"/>
              </a:lnSpc>
            </a:pPr>
            <a:r>
              <a:rPr lang="kk-K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– Программа -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kk-K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Сызықтық алгоритм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k-K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Линейный алгоритм - </a:t>
            </a:r>
            <a:r>
              <a:rPr lang="ru-RU" alt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Linear</a:t>
            </a:r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algorithm</a:t>
            </a:r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1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D481-BE4A-4199-83E8-A16A44933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9" y="263236"/>
            <a:ext cx="11152909" cy="1398656"/>
          </a:xfrm>
        </p:spPr>
        <p:txBody>
          <a:bodyPr>
            <a:noAutofit/>
          </a:bodyPr>
          <a:lstStyle/>
          <a:p>
            <a:r>
              <a:rPr lang="kk-KZ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  <a:r>
              <a:rPr lang="kk-KZ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 тілінде сызықтық алгоритмдерді жазу</a:t>
            </a:r>
            <a: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ED5CA-5EF6-4014-BF53-F8A8B3B3C672}"/>
              </a:ext>
            </a:extLst>
          </p:cNvPr>
          <p:cNvSpPr txBox="1"/>
          <p:nvPr/>
        </p:nvSpPr>
        <p:spPr>
          <a:xfrm>
            <a:off x="785852" y="2388324"/>
            <a:ext cx="6466815" cy="32316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kk-KZ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Бағалау критерийі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 алгоритм ұғымымен танысамыз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Python программалау тілінде сызықтық алгоритмдерді программалауды үйренеміз</a:t>
            </a:r>
            <a:endParaRPr lang="ru-RU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python&quot;">
            <a:extLst>
              <a:ext uri="{FF2B5EF4-FFF2-40B4-BE49-F238E27FC236}">
                <a16:creationId xmlns:a16="http://schemas.microsoft.com/office/drawing/2014/main" id="{E1A7A3B1-9A76-451B-B6F8-EEA3C70FB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1455" r="29123" b="5433"/>
          <a:stretch/>
        </p:blipFill>
        <p:spPr bwMode="auto">
          <a:xfrm>
            <a:off x="7502049" y="1980054"/>
            <a:ext cx="3574473" cy="354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24E47-352C-47A4-93A6-9C35F5A79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6773C6-A69F-4C9F-B2E5-EE2148B4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70DCD2-433D-4BA7-B6A5-77D43D46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2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995CC-71E3-4113-B072-6679B450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AF1E1-08D4-4ECA-B6A4-65D171C14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E8374-9923-41D1-8617-E17A6681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4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82E895-BBF6-4654-90DE-0269CF412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65ECE8-A085-402A-B857-0548E4D95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" t="5230" r="28182" b="37368"/>
          <a:stretch/>
        </p:blipFill>
        <p:spPr>
          <a:xfrm>
            <a:off x="858982" y="3712929"/>
            <a:ext cx="5943600" cy="26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520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A0357C-6AAF-471D-8D3F-1F46226B7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" t="23018" r="42386" b="33325"/>
          <a:stretch/>
        </p:blipFill>
        <p:spPr>
          <a:xfrm>
            <a:off x="6774873" y="409885"/>
            <a:ext cx="3449781" cy="14903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43E23F-A7AE-4CEE-B763-B2D9E2981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" t="23018" r="34659" b="46261"/>
          <a:stretch/>
        </p:blipFill>
        <p:spPr>
          <a:xfrm>
            <a:off x="1205346" y="383643"/>
            <a:ext cx="4607730" cy="123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EA4C37C-BF72-4112-BCB6-1FD57ED350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8856" y="2000596"/>
          <a:ext cx="81279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417">
                  <a:extLst>
                    <a:ext uri="{9D8B030D-6E8A-4147-A177-3AD203B41FA5}">
                      <a16:colId xmlns:a16="http://schemas.microsoft.com/office/drawing/2014/main" val="2315262139"/>
                    </a:ext>
                  </a:extLst>
                </a:gridCol>
                <a:gridCol w="2696249">
                  <a:extLst>
                    <a:ext uri="{9D8B030D-6E8A-4147-A177-3AD203B41FA5}">
                      <a16:colId xmlns:a16="http://schemas.microsoft.com/office/drawing/2014/main" val="6466904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6358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 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 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 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a=12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b=15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a=input()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b=input()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a=int(input())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b=int(input())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3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3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10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68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FBA56-FD86-49F2-B6B7-9637ADEC1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ED2FA9-70CB-43D8-AC8A-7FD7936C4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3B9F3-8DA4-4F82-897A-8CE78545D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9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3C9BD4-1757-48A0-85F1-4CE63180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E24EF1-7D97-46A5-852A-352906E72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" t="4220" r="39432" b="5433"/>
          <a:stretch/>
        </p:blipFill>
        <p:spPr>
          <a:xfrm>
            <a:off x="3452422" y="2054427"/>
            <a:ext cx="5287155" cy="4803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47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f86a68d4-7e30-4973-9a5a-a5061608ed4e" Revision="1" Stencil="System.MyShapes" StencilVersion="1.0"/>
</Control>
</file>

<file path=customXml/itemProps1.xml><?xml version="1.0" encoding="utf-8"?>
<ds:datastoreItem xmlns:ds="http://schemas.openxmlformats.org/officeDocument/2006/customXml" ds:itemID="{33F25DCE-3D3A-4608-80FB-A0CFB7228F2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35949</TotalTime>
  <Words>175</Words>
  <Application>Microsoft Office PowerPoint</Application>
  <PresentationFormat>Широкоэкранный</PresentationFormat>
  <Paragraphs>56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KZ Times New Roman</vt:lpstr>
      <vt:lpstr>PT Sans Caption</vt:lpstr>
      <vt:lpstr>Roboto Condensed</vt:lpstr>
      <vt:lpstr>Source Sans Pro</vt:lpstr>
      <vt:lpstr>Tahoma</vt:lpstr>
      <vt:lpstr>Times New Roman</vt:lpstr>
      <vt:lpstr>Office Theme</vt:lpstr>
      <vt:lpstr>Презентация PowerPoint</vt:lpstr>
      <vt:lpstr>Презентация PowerPoint</vt:lpstr>
      <vt:lpstr>Сабақтың мақсаты: Программалау тілінде сызықтық алгоритмдерді жазу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1485</cp:revision>
  <dcterms:created xsi:type="dcterms:W3CDTF">2017-01-10T11:09:36Z</dcterms:created>
  <dcterms:modified xsi:type="dcterms:W3CDTF">2025-03-02T13:35:40Z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