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7"/>
  </p:notesMasterIdLst>
  <p:handoutMasterIdLst>
    <p:handoutMasterId r:id="rId28"/>
  </p:handoutMasterIdLst>
  <p:sldIdLst>
    <p:sldId id="827" r:id="rId3"/>
    <p:sldId id="291" r:id="rId4"/>
    <p:sldId id="911" r:id="rId5"/>
    <p:sldId id="939" r:id="rId6"/>
    <p:sldId id="923" r:id="rId7"/>
    <p:sldId id="929" r:id="rId8"/>
    <p:sldId id="930" r:id="rId9"/>
    <p:sldId id="931" r:id="rId10"/>
    <p:sldId id="932" r:id="rId11"/>
    <p:sldId id="933" r:id="rId12"/>
    <p:sldId id="934" r:id="rId13"/>
    <p:sldId id="935" r:id="rId14"/>
    <p:sldId id="260" r:id="rId15"/>
    <p:sldId id="261" r:id="rId16"/>
    <p:sldId id="913" r:id="rId17"/>
    <p:sldId id="949" r:id="rId18"/>
    <p:sldId id="950" r:id="rId19"/>
    <p:sldId id="951" r:id="rId20"/>
    <p:sldId id="912" r:id="rId21"/>
    <p:sldId id="952" r:id="rId22"/>
    <p:sldId id="953" r:id="rId23"/>
    <p:sldId id="954" r:id="rId24"/>
    <p:sldId id="925" r:id="rId25"/>
    <p:sldId id="8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6E83"/>
    <a:srgbClr val="245472"/>
    <a:srgbClr val="33CCFF"/>
    <a:srgbClr val="00CC99"/>
    <a:srgbClr val="00FFCC"/>
    <a:srgbClr val="10B8B4"/>
    <a:srgbClr val="2B6589"/>
    <a:srgbClr val="137187"/>
    <a:srgbClr val="105C6E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5226" autoAdjust="0"/>
  </p:normalViewPr>
  <p:slideViewPr>
    <p:cSldViewPr snapToGrid="0" showGuides="1">
      <p:cViewPr varScale="1">
        <p:scale>
          <a:sx n="87" d="100"/>
          <a:sy n="87" d="100"/>
        </p:scale>
        <p:origin x="389" y="4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t>‹#›</a:t>
            </a:fld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361D2-F044-4A78-BD0F-51EFE4605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t>02/03/2025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31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50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8C38F88-B935-4484-825B-1317F711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0757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335B13-64DC-434F-A109-D43A41E8D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75258C-901B-47AE-A254-21F0DFFD5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954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A36352-01F6-498C-8E1D-F0BC2021E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45CE94-76F3-4435-9141-AE9B896BD5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1686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C7FD82-7F33-40B4-8043-7F05F3727B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B13A89-47B9-47C0-82C5-EF69E1445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8ABD45-FF79-487C-91F5-BDEF8D54A8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2019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0FB3B7B-E82C-4D07-BF23-26DA8F42CD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19FE39-30ED-428F-BAD8-39CD85C52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87897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8F9B0B5-E5BC-421A-9F49-1EA8AE3649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E8120B0-9FBE-4C78-A7DA-85D7DA82E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144F3-59CC-4E8E-81F3-413EB3A51E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80712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4767D20-668F-40A0-BCA8-2B03579DE6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B746C-0ADC-4E71-BA37-D4378CAE2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8DFB98F-1E0E-41D1-87AB-F45AF6C466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93F1C18-14EE-4396-BAE5-DBFAD47C7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9872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7909367-C9B0-4EBB-A3FC-EC20573616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4C9993-4434-439D-B3FB-76B01407A2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15EBE-4EAF-4A3E-B0B5-49AE35A2D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53988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B0E6FA-785B-4140-91AD-DF0BEBF58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1C954D3-21FB-4B97-9EE8-81A09B68B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7685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839D2A-4AB5-4CB1-A7D9-3E6AA48BD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4280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5EDED-11D7-4A26-BF8F-53B82EFAF8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8455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922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B6A3C5-7DBA-441A-96FB-AE700F5D0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9434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32993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94580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6E58034-299F-43C5-BADE-3D7C7C130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AB530C88-3238-4E45-AC4F-0738E0ECB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C7287904-DA84-4FDD-969C-ACF5203C8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282FC72-C668-4CD9-A6E8-D3414D04BF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62FD-3C11-47E6-B1AB-C001BD9B0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9557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5C637F5-D1EC-40F8-B892-3041F157E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B6584BF-A5F0-4D14-AB3C-251B01128D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9FEFA85-2B2D-4508-A193-8A3EC8B397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1311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F08015-1653-43D1-95DF-E7251BBDB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A68AA-1F01-4DB5-AD86-AACE390EF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8580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4D45D-9FA6-46C7-AD0C-CF76758AD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189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806F43-C565-4147-8AE1-A40D031B3871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432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D38C8-CDA7-404D-8218-155820F18CF8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23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31179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6D2C2-01CF-4B25-B28A-694CECB1054D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651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1425586-1B77-4F1D-A056-35C60C7D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6317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16292C9-F964-4725-A8D5-4B9F699EB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734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FFE61-70DA-44E8-80B5-C704ACDD7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7862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3D02E3-A946-4936-832A-826C3B707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4724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EF66F0-DC35-4E9A-B665-1FA6E36D5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1569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E4B32B-5183-4CB7-9BC7-ABD8C3477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066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63" r:id="rId5"/>
    <p:sldLayoutId id="2147483656" r:id="rId6"/>
    <p:sldLayoutId id="2147483657" r:id="rId7"/>
    <p:sldLayoutId id="2147483661" r:id="rId8"/>
    <p:sldLayoutId id="2147483680" r:id="rId9"/>
    <p:sldLayoutId id="2147483658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1" r:id="rId27"/>
    <p:sldLayoutId id="2147483682" r:id="rId28"/>
    <p:sldLayoutId id="2147483683" r:id="rId29"/>
    <p:sldLayoutId id="2147483684" r:id="rId3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hyperlink" Target="https://www.programiz.com/python-programming/online-compiler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304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56262" y="990631"/>
            <a:ext cx="6096000" cy="4178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ru-RU" sz="2000" dirty="0">
              <a:solidFill>
                <a:srgbClr val="0070C0"/>
              </a:solidFill>
              <a:effectLst/>
              <a:latin typeface="KZ 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Google Shape;130;p34"/>
          <p:cNvSpPr txBox="1"/>
          <p:nvPr/>
        </p:nvSpPr>
        <p:spPr>
          <a:xfrm>
            <a:off x="5858888" y="1830861"/>
            <a:ext cx="5612676" cy="330908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kk-KZ" altLang="ru-RU" sz="3600" cap="all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Жобаның интерфейсі</a:t>
            </a:r>
            <a:endParaRPr lang="ru-RU" altLang="ru-RU" sz="7200" cap="all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buClr>
                <a:schemeClr val="dk1"/>
              </a:buClr>
              <a:buSzPts val="1100"/>
            </a:pPr>
            <a:endParaRPr lang="en-US" sz="360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T Sans Caption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kk-KZ" sz="3600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T Sans Caption"/>
              </a:rPr>
              <a:t>7 сынып</a:t>
            </a:r>
          </a:p>
          <a:p>
            <a:pPr algn="ctr">
              <a:buClr>
                <a:schemeClr val="dk1"/>
              </a:buClr>
              <a:buSzPts val="1100"/>
            </a:pPr>
            <a:endParaRPr lang="x-none" sz="360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buClr>
                <a:schemeClr val="dk1"/>
              </a:buClr>
              <a:buSzPts val="1100"/>
            </a:pPr>
            <a:r>
              <a:rPr lang="kk-KZ" sz="2400" dirty="0"/>
              <a:t>7.4.1.1 жасалатын жобаның интерфейсін құру талаптарын орындау</a:t>
            </a:r>
            <a:endParaRPr sz="4000" b="1" i="0" u="none" strike="noStrike" cap="none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T Sans Caption"/>
            </a:endParaRPr>
          </a:p>
        </p:txBody>
      </p:sp>
      <p:pic>
        <p:nvPicPr>
          <p:cNvPr id="1026" name="Picture 2" descr="Разработка надёжных Python-скриптов / Блог компании RUVDS.com / Хабр">
            <a:extLst>
              <a:ext uri="{FF2B5EF4-FFF2-40B4-BE49-F238E27FC236}">
                <a16:creationId xmlns:a16="http://schemas.microsoft.com/office/drawing/2014/main" id="{5C420727-6027-4068-A0FA-DD9D81E33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520" y="5139942"/>
            <a:ext cx="3106716" cy="1631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144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596607-6770-4A32-B80B-7DF396E97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46" t="6241" r="39317" b="62835"/>
          <a:stretch/>
        </p:blipFill>
        <p:spPr>
          <a:xfrm>
            <a:off x="2092036" y="1288852"/>
            <a:ext cx="8007927" cy="28626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4F60E2-981A-4250-9F56-9B53AAB77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55" t="10082" r="20101" b="69772"/>
          <a:stretch/>
        </p:blipFill>
        <p:spPr>
          <a:xfrm>
            <a:off x="177531" y="0"/>
            <a:ext cx="2551813" cy="1486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DE69D6-60ED-4AB3-90DC-46AE07F57091}"/>
              </a:ext>
            </a:extLst>
          </p:cNvPr>
          <p:cNvSpPr txBox="1"/>
          <p:nvPr/>
        </p:nvSpPr>
        <p:spPr>
          <a:xfrm>
            <a:off x="2865314" y="323068"/>
            <a:ext cx="5516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/>
              <a:t>файлдарды редакторлеу режимі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9A4F59-0BA6-4CFE-84DC-C07699C488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2" t="8465" r="28182" b="60813"/>
          <a:stretch/>
        </p:blipFill>
        <p:spPr>
          <a:xfrm>
            <a:off x="691017" y="4286166"/>
            <a:ext cx="5890759" cy="21058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9716F0-ADCD-4C5B-9E18-C3D307941509}"/>
              </a:ext>
            </a:extLst>
          </p:cNvPr>
          <p:cNvSpPr txBox="1"/>
          <p:nvPr/>
        </p:nvSpPr>
        <p:spPr>
          <a:xfrm>
            <a:off x="6817302" y="4424687"/>
            <a:ext cx="44269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/>
              <a:t>Программаны іске қосу үшін </a:t>
            </a:r>
            <a:r>
              <a:rPr lang="en-US" sz="2000" dirty="0"/>
              <a:t>Run </a:t>
            </a:r>
            <a:r>
              <a:rPr lang="kk-KZ" sz="2000" dirty="0"/>
              <a:t>басамыз немесе </a:t>
            </a:r>
            <a:r>
              <a:rPr lang="en-US" sz="2000" dirty="0"/>
              <a:t>F5 </a:t>
            </a:r>
            <a:r>
              <a:rPr lang="kk-KZ" sz="2000" dirty="0"/>
              <a:t>пернесін басу керек.</a:t>
            </a:r>
          </a:p>
          <a:p>
            <a:r>
              <a:rPr lang="kk-KZ" sz="2000" dirty="0"/>
              <a:t>Программалау жүйесі алдымен файлды сақтауды ұсынады.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18347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C6B1EF-213A-40C8-866D-8D37C9F14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" t="26447" r="3672" b="45206"/>
          <a:stretch/>
        </p:blipFill>
        <p:spPr>
          <a:xfrm>
            <a:off x="452437" y="2143127"/>
            <a:ext cx="11287125" cy="19431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88A46F-895E-465F-BD15-8F17A08882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55" t="10082" r="20101" b="69772"/>
          <a:stretch/>
        </p:blipFill>
        <p:spPr>
          <a:xfrm>
            <a:off x="609620" y="193531"/>
            <a:ext cx="2551813" cy="1486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50C6D1-80EB-41AA-8A1D-4712A2B56952}"/>
              </a:ext>
            </a:extLst>
          </p:cNvPr>
          <p:cNvSpPr txBox="1"/>
          <p:nvPr/>
        </p:nvSpPr>
        <p:spPr>
          <a:xfrm>
            <a:off x="4014788" y="542925"/>
            <a:ext cx="3255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Қатені өңдеу 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26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D65C79-5E12-489E-8A8D-7C4CD17BD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55" t="10082" r="20101" b="69772"/>
          <a:stretch/>
        </p:blipFill>
        <p:spPr>
          <a:xfrm>
            <a:off x="9401717" y="193530"/>
            <a:ext cx="2551813" cy="1486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B123EA-04C7-43E7-801C-AB20E992B4A5}"/>
              </a:ext>
            </a:extLst>
          </p:cNvPr>
          <p:cNvSpPr txBox="1"/>
          <p:nvPr/>
        </p:nvSpPr>
        <p:spPr>
          <a:xfrm>
            <a:off x="2459181" y="413571"/>
            <a:ext cx="5794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Қолданылудағы артықшылықтар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21F699-A5BB-4FA2-80A0-57F2491B01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46" t="6241" r="39317" b="62835"/>
          <a:stretch/>
        </p:blipFill>
        <p:spPr>
          <a:xfrm>
            <a:off x="4461164" y="2089827"/>
            <a:ext cx="7492366" cy="2678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BD6C59-48AD-4867-92BB-3D9640ACD755}"/>
              </a:ext>
            </a:extLst>
          </p:cNvPr>
          <p:cNvSpPr txBox="1"/>
          <p:nvPr/>
        </p:nvSpPr>
        <p:spPr>
          <a:xfrm>
            <a:off x="457200" y="2089827"/>
            <a:ext cx="4003963" cy="277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k-KZ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1.Синтаксис түстермен ерекшеленуі</a:t>
            </a:r>
          </a:p>
          <a:p>
            <a:pPr>
              <a:lnSpc>
                <a:spcPct val="200000"/>
              </a:lnSpc>
            </a:pPr>
            <a:r>
              <a:rPr lang="kk-KZ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Автотолтыру</a:t>
            </a:r>
          </a:p>
          <a:p>
            <a:pPr>
              <a:lnSpc>
                <a:spcPct val="200000"/>
              </a:lnSpc>
            </a:pPr>
            <a:r>
              <a:rPr lang="kk-KZ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Мәтіндік редактор мүмкіндіктері: әрекетті болдырмау, ыңғайлы шегіністер және т.б.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4643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24E47-352C-47A4-93A6-9C35F5A79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6773C6-A69F-4C9F-B2E5-EE2148B47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70DCD2-433D-4BA7-B6A5-77D43D467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49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995CC-71E3-4113-B072-6679B4502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4AF1E1-08D4-4ECA-B6A4-65D171C14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1E8374-9923-41D1-8617-E17A66818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42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15948BD4-FE31-4596-A9CF-7380255A1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9E77D2-1000-475E-9074-56EED8ABB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4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EA04F1-405D-458D-8D0A-B6D26BC36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" t="23018" r="42386" b="33325"/>
          <a:stretch/>
        </p:blipFill>
        <p:spPr>
          <a:xfrm>
            <a:off x="207819" y="258952"/>
            <a:ext cx="5375563" cy="23222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EE5F33-0726-401D-BBD7-6C732CF0A5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7" t="7252" r="24887" b="31708"/>
          <a:stretch/>
        </p:blipFill>
        <p:spPr>
          <a:xfrm>
            <a:off x="6096000" y="144309"/>
            <a:ext cx="5583381" cy="26346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4C2887-5477-4F48-83C5-202D6E459C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23" t="38098" r="19432" b="28023"/>
          <a:stretch/>
        </p:blipFill>
        <p:spPr>
          <a:xfrm>
            <a:off x="1039091" y="2997903"/>
            <a:ext cx="8769927" cy="3062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734CFC-8DA6-4B5E-849D-6F6B0A50BA4F}"/>
              </a:ext>
            </a:extLst>
          </p:cNvPr>
          <p:cNvSpPr txBox="1"/>
          <p:nvPr/>
        </p:nvSpPr>
        <p:spPr>
          <a:xfrm>
            <a:off x="512618" y="60603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6856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15948BD4-FE31-4596-A9CF-7380255A1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08D807-AF5F-464B-A53F-4E60026EF6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82" t="17963" r="15228" b="30131"/>
          <a:stretch/>
        </p:blipFill>
        <p:spPr>
          <a:xfrm>
            <a:off x="1369700" y="1676400"/>
            <a:ext cx="9452599" cy="4142509"/>
          </a:xfrm>
          <a:prstGeom prst="rect">
            <a:avLst/>
          </a:prstGeom>
        </p:spPr>
      </p:pic>
      <p:pic>
        <p:nvPicPr>
          <p:cNvPr id="3074" name="Picture 2" descr="Python Print Function - The Complete Guide">
            <a:extLst>
              <a:ext uri="{FF2B5EF4-FFF2-40B4-BE49-F238E27FC236}">
                <a16:creationId xmlns:a16="http://schemas.microsoft.com/office/drawing/2014/main" id="{1A38447B-9FF2-48DC-8EDF-79D1ED7EB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489" y="349472"/>
            <a:ext cx="3283202" cy="1821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6774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BD5EAA-8C34-4370-85D7-DC5FA7F108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36" t="10689" r="14887" b="22208"/>
          <a:stretch/>
        </p:blipFill>
        <p:spPr>
          <a:xfrm>
            <a:off x="1454725" y="1537855"/>
            <a:ext cx="9088583" cy="479715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4B778C-C70B-411F-8D07-F1E02F85A3BF}"/>
              </a:ext>
            </a:extLst>
          </p:cNvPr>
          <p:cNvSpPr/>
          <p:nvPr/>
        </p:nvSpPr>
        <p:spPr>
          <a:xfrm>
            <a:off x="0" y="315176"/>
            <a:ext cx="11998035" cy="886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kk-KZ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Сонымен қатар print () функциясы қосымша параметрлермен қамтамасыз етілген. </a:t>
            </a:r>
            <a:endParaRPr lang="ru-RU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kk-KZ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Мысалы, sep параметрі арқылы жолдардың ортасында мынадай бөлгіш  орнатуға болады</a:t>
            </a:r>
            <a:endParaRPr lang="ru-RU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72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82E895-BBF6-4654-90DE-0269CF412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65ECE8-A085-402A-B857-0548E4D95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" t="5230" r="28182" b="37368"/>
          <a:stretch/>
        </p:blipFill>
        <p:spPr>
          <a:xfrm>
            <a:off x="858982" y="3712929"/>
            <a:ext cx="5943600" cy="268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70633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1DBAE5A-B024-4C47-BE7A-B0EC840AE6B8}"/>
              </a:ext>
            </a:extLst>
          </p:cNvPr>
          <p:cNvSpPr txBox="1"/>
          <p:nvPr/>
        </p:nvSpPr>
        <p:spPr>
          <a:xfrm>
            <a:off x="827645" y="1265260"/>
            <a:ext cx="6049988" cy="378565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endParaRPr lang="ru-RU" sz="2800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Бүгінгі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сабақта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Python</a:t>
            </a:r>
            <a:r>
              <a:rPr lang="kk-KZ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программасының интерфейсімен танысамыз</a:t>
            </a:r>
          </a:p>
          <a:p>
            <a:r>
              <a:rPr lang="kk-KZ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Енгізу, шығару функцияларын қолдануды үйренеміз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5C59915-61EA-4689-AFC0-668425771D1C}"/>
              </a:ext>
            </a:extLst>
          </p:cNvPr>
          <p:cNvSpPr/>
          <p:nvPr/>
        </p:nvSpPr>
        <p:spPr>
          <a:xfrm>
            <a:off x="7107382" y="1703360"/>
            <a:ext cx="4156363" cy="290945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k-KZ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Жоба – Проект –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</a:t>
            </a:r>
          </a:p>
          <a:p>
            <a:pPr algn="ctr">
              <a:lnSpc>
                <a:spcPct val="150000"/>
              </a:lnSpc>
            </a:pPr>
            <a:r>
              <a:rPr lang="kk-KZ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Интерфейс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kk-KZ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Интерфейс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Interface</a:t>
            </a:r>
            <a:endParaRPr lang="kk-KZ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418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A0357C-6AAF-471D-8D3F-1F46226B7A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" t="23018" r="42386" b="33325"/>
          <a:stretch/>
        </p:blipFill>
        <p:spPr>
          <a:xfrm>
            <a:off x="6774873" y="409885"/>
            <a:ext cx="3449781" cy="14903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43E23F-A7AE-4CEE-B763-B2D9E29814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" t="23018" r="34659" b="46261"/>
          <a:stretch/>
        </p:blipFill>
        <p:spPr>
          <a:xfrm>
            <a:off x="1205346" y="383643"/>
            <a:ext cx="4607730" cy="1233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6EA4C37C-BF72-4112-BCB6-1FD57ED3504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18856" y="2000596"/>
          <a:ext cx="8127999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2417">
                  <a:extLst>
                    <a:ext uri="{9D8B030D-6E8A-4147-A177-3AD203B41FA5}">
                      <a16:colId xmlns:a16="http://schemas.microsoft.com/office/drawing/2014/main" val="2315262139"/>
                    </a:ext>
                  </a:extLst>
                </a:gridCol>
                <a:gridCol w="2696249">
                  <a:extLst>
                    <a:ext uri="{9D8B030D-6E8A-4147-A177-3AD203B41FA5}">
                      <a16:colId xmlns:a16="http://schemas.microsoft.com/office/drawing/2014/main" val="64669040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63589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k-KZ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Мысал 1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Мысал 2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Мысал 3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91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a=12</a:t>
                      </a: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b=15</a:t>
                      </a: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print(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a+b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a=input()</a:t>
                      </a: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b=input()</a:t>
                      </a: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print(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a+b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a=int(input())</a:t>
                      </a: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b=int(input())</a:t>
                      </a: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print(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a+b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19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Нәтижелер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632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333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1619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910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1044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put">
            <a:extLst>
              <a:ext uri="{FF2B5EF4-FFF2-40B4-BE49-F238E27FC236}">
                <a16:creationId xmlns:a16="http://schemas.microsoft.com/office/drawing/2014/main" id="{F7FE7B18-762C-4DA1-AE48-EA2FE0EC2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109" y="4954895"/>
            <a:ext cx="3248891" cy="1705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BE5E34-EC08-45C2-A356-A1BC0E4418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63" t="22613" r="19205" b="23220"/>
          <a:stretch/>
        </p:blipFill>
        <p:spPr>
          <a:xfrm>
            <a:off x="782782" y="568037"/>
            <a:ext cx="8921035" cy="4386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9473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B4F9E13-FD99-4F12-8B26-A8265F1379DE}"/>
              </a:ext>
            </a:extLst>
          </p:cNvPr>
          <p:cNvSpPr/>
          <p:nvPr/>
        </p:nvSpPr>
        <p:spPr>
          <a:xfrm>
            <a:off x="178954" y="489278"/>
            <a:ext cx="6803736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Тәжірибелік жұмыс.</a:t>
            </a:r>
            <a:endParaRPr lang="ru-RU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22B7C9-2D57-49EB-9D13-237F5DB5CF6E}"/>
              </a:ext>
            </a:extLst>
          </p:cNvPr>
          <p:cNvSpPr/>
          <p:nvPr/>
        </p:nvSpPr>
        <p:spPr>
          <a:xfrm>
            <a:off x="5624946" y="23847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hlinkClick r:id="rId4"/>
              </a:rPr>
              <a:t>https://www.programiz.com/python-programming/online-compiler/</a:t>
            </a:r>
            <a:r>
              <a:rPr lang="ru-RU" dirty="0"/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497F84-FA01-45BA-B59D-D3A36A566D8E}"/>
              </a:ext>
            </a:extLst>
          </p:cNvPr>
          <p:cNvSpPr/>
          <p:nvPr/>
        </p:nvSpPr>
        <p:spPr>
          <a:xfrm>
            <a:off x="342597" y="1125445"/>
            <a:ext cx="9798930" cy="709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Екі санның қосындысы, көбейтіндісін, арифметикалық ортасын табатын программа жазады.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sep параметрін пайдаланып, дүйсенбіде болатын сабақтардың тізімін құрады.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8649534-70D6-4670-BA97-262795C96454}"/>
              </a:ext>
            </a:extLst>
          </p:cNvPr>
          <p:cNvSpPr/>
          <p:nvPr/>
        </p:nvSpPr>
        <p:spPr>
          <a:xfrm>
            <a:off x="205935" y="5613098"/>
            <a:ext cx="11780130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RU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-есептің программасын құрастырады; (1 балл)</a:t>
            </a:r>
            <a:endParaRPr lang="ru-RU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-енгізілген жолдардың ішінен сандарды ажырату үшін print() функциясына sep=’’  “ әдісін қолданады (1 балл)</a:t>
            </a: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4" name="Запись экрана 12">
            <a:hlinkClick r:id="" action="ppaction://media"/>
            <a:extLst>
              <a:ext uri="{FF2B5EF4-FFF2-40B4-BE49-F238E27FC236}">
                <a16:creationId xmlns:a16="http://schemas.microsoft.com/office/drawing/2014/main" id="{F9821899-F60B-45DF-8070-5C82F36838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6910" y="1914942"/>
            <a:ext cx="8520545" cy="319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6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25E16BB-2C35-41C4-B46A-5DD224413030}"/>
              </a:ext>
            </a:extLst>
          </p:cNvPr>
          <p:cNvSpPr/>
          <p:nvPr/>
        </p:nvSpPr>
        <p:spPr>
          <a:xfrm>
            <a:off x="1375064" y="1811592"/>
            <a:ext cx="8178800" cy="3672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Бақылау сұрақтары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Интерфейс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деген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не?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Python </a:t>
            </a: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программасының мүмкіндіктері қандай?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input(), print() </a:t>
            </a: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функцияларының қызметі қандай?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r>
              <a:rPr lang="en-US" dirty="0"/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Python </a:t>
            </a:r>
            <a:r>
              <a:rPr lang="kk-KZ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программалау тілін орнату мен баптауды қалай жүзеге асыруға болады? 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B15843-6B7A-45B0-8028-11DCA1FB486A}"/>
              </a:ext>
            </a:extLst>
          </p:cNvPr>
          <p:cNvSpPr txBox="1"/>
          <p:nvPr/>
        </p:nvSpPr>
        <p:spPr>
          <a:xfrm>
            <a:off x="889000" y="660400"/>
            <a:ext cx="1391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Бекіту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18648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5012319" y="1727255"/>
            <a:ext cx="4683771" cy="2864984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99813" y="703960"/>
            <a:ext cx="8032490" cy="74789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Title 14"/>
          <p:cNvSpPr txBox="1">
            <a:spLocks/>
          </p:cNvSpPr>
          <p:nvPr/>
        </p:nvSpPr>
        <p:spPr>
          <a:xfrm>
            <a:off x="1623591" y="730054"/>
            <a:ext cx="5953768" cy="66758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k-KZ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Қорытынды</a:t>
            </a:r>
            <a:endParaRPr lang="en-ID" alt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00850" y="2021790"/>
            <a:ext cx="47260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kk-KZ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800" b="1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AD0209-1576-49BE-B8B3-A27A74AC7CD9}"/>
              </a:ext>
            </a:extLst>
          </p:cNvPr>
          <p:cNvSpPr txBox="1"/>
          <p:nvPr/>
        </p:nvSpPr>
        <p:spPr>
          <a:xfrm>
            <a:off x="6172851" y="2375733"/>
            <a:ext cx="5918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Бүгінгі сабақта 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Python</a:t>
            </a:r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программасының интерфейсімен таныстық</a:t>
            </a:r>
          </a:p>
          <a:p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Енгізу, шығару функцияларын қолдануды </a:t>
            </a:r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үйрендік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8EF444-FF58-4BB8-92F0-22EED7665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55" t="10082" r="20101" b="69772"/>
          <a:stretch/>
        </p:blipFill>
        <p:spPr>
          <a:xfrm>
            <a:off x="2035865" y="2467300"/>
            <a:ext cx="3225500" cy="187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0969581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0DD481-BE4A-4199-83E8-A16A44933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219" y="263236"/>
            <a:ext cx="11152909" cy="1398656"/>
          </a:xfrm>
        </p:spPr>
        <p:txBody>
          <a:bodyPr>
            <a:noAutofit/>
          </a:bodyPr>
          <a:lstStyle/>
          <a:p>
            <a:r>
              <a:rPr lang="kk-KZ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мақсаты</a:t>
            </a:r>
            <a:r>
              <a:rPr lang="kk-KZ" sz="3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әзірленетін жобаның интерфейсін құру талаптарын орындау</a:t>
            </a:r>
            <a:r>
              <a:rPr lang="kk-KZ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kk-KZ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ED5CA-5EF6-4014-BF53-F8A8B3B3C672}"/>
              </a:ext>
            </a:extLst>
          </p:cNvPr>
          <p:cNvSpPr txBox="1"/>
          <p:nvPr/>
        </p:nvSpPr>
        <p:spPr>
          <a:xfrm>
            <a:off x="1021379" y="2757746"/>
            <a:ext cx="6466815" cy="304698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k-KZ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Бағалау критерийі</a:t>
            </a:r>
            <a:endParaRPr lang="ru-RU" sz="32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Python</a:t>
            </a:r>
            <a:r>
              <a:rPr lang="kk-KZ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программасының интерфейсімен танысады</a:t>
            </a:r>
          </a:p>
          <a:p>
            <a:r>
              <a:rPr lang="kk-KZ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Енгізу, шығару функцияларын қолдануды үйренеді</a:t>
            </a:r>
            <a:endParaRPr lang="ru-RU" sz="3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Картинки по запросу &quot;python&quot;">
            <a:extLst>
              <a:ext uri="{FF2B5EF4-FFF2-40B4-BE49-F238E27FC236}">
                <a16:creationId xmlns:a16="http://schemas.microsoft.com/office/drawing/2014/main" id="{E1A7A3B1-9A76-451B-B6F8-EEA3C70FB4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7" t="1455" r="29123" b="5433"/>
          <a:stretch/>
        </p:blipFill>
        <p:spPr bwMode="auto">
          <a:xfrm>
            <a:off x="7488194" y="2105891"/>
            <a:ext cx="3574473" cy="354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53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90AB0E-2A96-460E-8D59-70ECC7F7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60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01DFA8-45AC-40E8-B02A-A7BEDE8A2CE6}"/>
              </a:ext>
            </a:extLst>
          </p:cNvPr>
          <p:cNvSpPr txBox="1"/>
          <p:nvPr/>
        </p:nvSpPr>
        <p:spPr>
          <a:xfrm>
            <a:off x="1231900" y="2373699"/>
            <a:ext cx="4864100" cy="4094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k-KZ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Жоғары деңгейлі программалау тілі;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k-KZ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Қуатты программа, алайда үйренуге өте жеңіл;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k-KZ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Қолданбалы қосымшалар мен веб-әзірлемелерді жазуда қолданылады;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k-KZ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Python</a:t>
            </a:r>
            <a:r>
              <a:rPr lang="kk-KZ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программалау тілінің синтаксисі максималды жеңілдетілген.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F73822-19A6-4CA4-B3EA-FECEC242F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29" t="25914" r="3542" b="12018"/>
          <a:stretch/>
        </p:blipFill>
        <p:spPr>
          <a:xfrm>
            <a:off x="6997700" y="2139275"/>
            <a:ext cx="4660900" cy="4254500"/>
          </a:xfrm>
          <a:prstGeom prst="rect">
            <a:avLst/>
          </a:prstGeom>
        </p:spPr>
      </p:pic>
      <p:pic>
        <p:nvPicPr>
          <p:cNvPr id="5122" name="Picture 2" descr="Картинки по запросу &quot;Python&quot;">
            <a:extLst>
              <a:ext uri="{FF2B5EF4-FFF2-40B4-BE49-F238E27FC236}">
                <a16:creationId xmlns:a16="http://schemas.microsoft.com/office/drawing/2014/main" id="{0E218039-BCC1-4D19-900A-77A64D6E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99" y="-88900"/>
            <a:ext cx="5876925" cy="233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47466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271FDA-967F-4834-91CF-0EA928556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81" t="8869" r="10114" b="17964"/>
          <a:stretch/>
        </p:blipFill>
        <p:spPr>
          <a:xfrm>
            <a:off x="339436" y="159327"/>
            <a:ext cx="8122763" cy="4218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917E7C-011D-496A-9844-F73DDA8F9871}"/>
              </a:ext>
            </a:extLst>
          </p:cNvPr>
          <p:cNvSpPr/>
          <p:nvPr/>
        </p:nvSpPr>
        <p:spPr>
          <a:xfrm>
            <a:off x="547256" y="318655"/>
            <a:ext cx="2736272" cy="595745"/>
          </a:xfrm>
          <a:prstGeom prst="rect">
            <a:avLst/>
          </a:prstGeom>
          <a:solidFill>
            <a:srgbClr val="136E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Орнату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0C4043-3CAD-4DBF-AB6F-CB0DEF04E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09" t="20794" r="31364" b="18570"/>
          <a:stretch/>
        </p:blipFill>
        <p:spPr>
          <a:xfrm>
            <a:off x="6774874" y="3354768"/>
            <a:ext cx="5417126" cy="33439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A56D88-5183-424E-90B8-2D9F2654AE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18" t="38455" r="45682" b="46463"/>
          <a:stretch/>
        </p:blipFill>
        <p:spPr>
          <a:xfrm>
            <a:off x="914400" y="5021435"/>
            <a:ext cx="5181600" cy="1033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769454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9D412B-B09A-40C7-8976-6B52DC698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803" r="71250" b="16432"/>
          <a:stretch/>
        </p:blipFill>
        <p:spPr>
          <a:xfrm>
            <a:off x="5045875" y="4579547"/>
            <a:ext cx="4590933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C01B59-4D3C-45D9-B134-BFDFC9F7C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6" t="9677" r="22387" b="22815"/>
          <a:stretch/>
        </p:blipFill>
        <p:spPr>
          <a:xfrm>
            <a:off x="5462363" y="401864"/>
            <a:ext cx="6494109" cy="3448382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B7C881A0-D46F-4E7D-AD80-7D871AC82374}"/>
              </a:ext>
            </a:extLst>
          </p:cNvPr>
          <p:cNvCxnSpPr>
            <a:cxnSpLocks/>
          </p:cNvCxnSpPr>
          <p:nvPr/>
        </p:nvCxnSpPr>
        <p:spPr>
          <a:xfrm flipV="1">
            <a:off x="7855527" y="3850247"/>
            <a:ext cx="1781281" cy="1705426"/>
          </a:xfrm>
          <a:prstGeom prst="straightConnector1">
            <a:avLst/>
          </a:prstGeom>
          <a:ln w="4762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CDAA0E-7A61-41E9-A9EB-C10AE0E23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18" t="1390" r="40000" b="5432"/>
          <a:stretch/>
        </p:blipFill>
        <p:spPr>
          <a:xfrm>
            <a:off x="554183" y="214434"/>
            <a:ext cx="4441075" cy="4828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D9962034-A720-421D-954D-6B8265335E1C}"/>
              </a:ext>
            </a:extLst>
          </p:cNvPr>
          <p:cNvCxnSpPr>
            <a:cxnSpLocks/>
          </p:cNvCxnSpPr>
          <p:nvPr/>
        </p:nvCxnSpPr>
        <p:spPr>
          <a:xfrm flipH="1" flipV="1">
            <a:off x="5045875" y="3307462"/>
            <a:ext cx="662199" cy="1874139"/>
          </a:xfrm>
          <a:prstGeom prst="straightConnector1">
            <a:avLst/>
          </a:prstGeom>
          <a:ln w="47625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29410EA-D705-4B52-ACC5-BF9F7CA23201}"/>
              </a:ext>
            </a:extLst>
          </p:cNvPr>
          <p:cNvSpPr txBox="1"/>
          <p:nvPr/>
        </p:nvSpPr>
        <p:spPr>
          <a:xfrm>
            <a:off x="404325" y="5444836"/>
            <a:ext cx="4341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PYTHON</a:t>
            </a:r>
            <a:r>
              <a:rPr lang="kk-KZ" sz="3200" b="1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-ды іске қосу</a:t>
            </a:r>
            <a:endParaRPr lang="ru-RU" sz="3200" b="1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7CC58E7-E473-4C20-947D-E2E4B891F6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455" t="10082" r="16704" b="45654"/>
          <a:stretch/>
        </p:blipFill>
        <p:spPr>
          <a:xfrm>
            <a:off x="2118465" y="1649260"/>
            <a:ext cx="2444331" cy="2663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994157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пись экрана 2">
            <a:hlinkClick r:id="" action="ppaction://media"/>
            <a:extLst>
              <a:ext uri="{FF2B5EF4-FFF2-40B4-BE49-F238E27FC236}">
                <a16:creationId xmlns:a16="http://schemas.microsoft.com/office/drawing/2014/main" id="{D20B189A-3611-4283-A079-9090337E66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199" y="978476"/>
            <a:ext cx="9513653" cy="35604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626AA0-E6D6-47D6-A911-B5D4EF849D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455" t="10082" r="20101" b="69772"/>
          <a:stretch/>
        </p:blipFill>
        <p:spPr>
          <a:xfrm>
            <a:off x="4820093" y="0"/>
            <a:ext cx="2551813" cy="1486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788F37-1661-4288-99F6-8DB927DFC0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591" t="44118" r="29720" b="40399"/>
          <a:stretch/>
        </p:blipFill>
        <p:spPr>
          <a:xfrm>
            <a:off x="2248857" y="5080844"/>
            <a:ext cx="8017362" cy="1597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236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D11EF2-3788-4DC6-8F57-7B49A357BC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05" t="3108" r="49887" b="8365"/>
          <a:stretch/>
        </p:blipFill>
        <p:spPr>
          <a:xfrm>
            <a:off x="138540" y="2375486"/>
            <a:ext cx="2939252" cy="437888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1D7FA8-A3EB-4E7C-93BC-2E772C3EFC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72" t="6240" r="60568" b="69707"/>
          <a:stretch/>
        </p:blipFill>
        <p:spPr>
          <a:xfrm>
            <a:off x="983639" y="103628"/>
            <a:ext cx="4188305" cy="2085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1ACDE7-21A4-442A-ABC5-8C8DE5DF96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57" t="3412" r="49090" b="7859"/>
          <a:stretch/>
        </p:blipFill>
        <p:spPr>
          <a:xfrm>
            <a:off x="3103413" y="2478258"/>
            <a:ext cx="3015991" cy="43797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09BEF8-D09E-4BF0-96A2-85A692057F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70" t="3007" r="48978" b="8263"/>
          <a:stretch/>
        </p:blipFill>
        <p:spPr>
          <a:xfrm>
            <a:off x="6145025" y="2374630"/>
            <a:ext cx="3015990" cy="43797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D7954E-F24B-470E-ACB7-91B2F7B5BC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05" t="3210" r="51932" b="9273"/>
          <a:stretch/>
        </p:blipFill>
        <p:spPr>
          <a:xfrm>
            <a:off x="9224483" y="2374628"/>
            <a:ext cx="2791707" cy="43797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2CEDC8-BF70-40EA-8937-ECFD706CE7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455" t="10082" r="20101" b="69772"/>
          <a:stretch/>
        </p:blipFill>
        <p:spPr>
          <a:xfrm>
            <a:off x="5553095" y="207819"/>
            <a:ext cx="2551813" cy="1486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4DBF7E-AB95-40AC-831B-411868A4851A}"/>
              </a:ext>
            </a:extLst>
          </p:cNvPr>
          <p:cNvSpPr txBox="1"/>
          <p:nvPr/>
        </p:nvSpPr>
        <p:spPr>
          <a:xfrm>
            <a:off x="8483725" y="489415"/>
            <a:ext cx="22728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баптау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72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olors 185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593593"/>
      </a:accent1>
      <a:accent2>
        <a:srgbClr val="FFC118"/>
      </a:accent2>
      <a:accent3>
        <a:srgbClr val="FD9144"/>
      </a:accent3>
      <a:accent4>
        <a:srgbClr val="B22C9C"/>
      </a:accent4>
      <a:accent5>
        <a:srgbClr val="852075"/>
      </a:accent5>
      <a:accent6>
        <a:srgbClr val="F30D90"/>
      </a:accent6>
      <a:hlink>
        <a:srgbClr val="A05024"/>
      </a:hlink>
      <a:folHlink>
        <a:srgbClr val="FEC037"/>
      </a:folHlink>
    </a:clrScheme>
    <a:fontScheme name="Custom 83">
      <a:majorFont>
        <a:latin typeface="Roboto Condense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ontrol xmlns="http://schemas.microsoft.com/VisualStudio/2011/storyboarding/control">
  <Id Name="f86a68d4-7e30-4973-9a5a-a5061608ed4e" Revision="1" Stencil="System.MyShapes" StencilVersion="1.0"/>
</Control>
</file>

<file path=customXml/itemProps1.xml><?xml version="1.0" encoding="utf-8"?>
<ds:datastoreItem xmlns:ds="http://schemas.openxmlformats.org/officeDocument/2006/customXml" ds:itemID="{33F25DCE-3D3A-4608-80FB-A0CFB7228F28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34015</TotalTime>
  <Words>304</Words>
  <Application>Microsoft Office PowerPoint</Application>
  <PresentationFormat>Широкоэкранный</PresentationFormat>
  <Paragraphs>74</Paragraphs>
  <Slides>24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Calibri</vt:lpstr>
      <vt:lpstr>KZ Times New Roman</vt:lpstr>
      <vt:lpstr>PT Sans Caption</vt:lpstr>
      <vt:lpstr>Roboto Condensed</vt:lpstr>
      <vt:lpstr>Source Sans Pro</vt:lpstr>
      <vt:lpstr>Tahoma</vt:lpstr>
      <vt:lpstr>Times New Roman</vt:lpstr>
      <vt:lpstr>Wingdings</vt:lpstr>
      <vt:lpstr>Office Theme</vt:lpstr>
      <vt:lpstr>Презентация PowerPoint</vt:lpstr>
      <vt:lpstr>Презентация PowerPoint</vt:lpstr>
      <vt:lpstr>Сабақтың мақсаты: әзірленетін жобаның интерфейсін құру талаптарын орындау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Данагул</cp:lastModifiedBy>
  <cp:revision>1470</cp:revision>
  <dcterms:created xsi:type="dcterms:W3CDTF">2017-01-10T11:09:36Z</dcterms:created>
  <dcterms:modified xsi:type="dcterms:W3CDTF">2025-03-02T13:33:20Z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