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8" r:id="rId2"/>
    <p:sldId id="259" r:id="rId3"/>
    <p:sldId id="430" r:id="rId4"/>
    <p:sldId id="431" r:id="rId5"/>
    <p:sldId id="419" r:id="rId6"/>
    <p:sldId id="421" r:id="rId7"/>
    <p:sldId id="422" r:id="rId8"/>
    <p:sldId id="404" r:id="rId9"/>
    <p:sldId id="417" r:id="rId10"/>
    <p:sldId id="406" r:id="rId11"/>
    <p:sldId id="425" r:id="rId12"/>
    <p:sldId id="433" r:id="rId13"/>
    <p:sldId id="434" r:id="rId14"/>
    <p:sldId id="436" r:id="rId15"/>
    <p:sldId id="438" r:id="rId16"/>
    <p:sldId id="440" r:id="rId17"/>
    <p:sldId id="449" r:id="rId18"/>
    <p:sldId id="451" r:id="rId19"/>
    <p:sldId id="454" r:id="rId20"/>
    <p:sldId id="455" r:id="rId21"/>
    <p:sldId id="458" r:id="rId22"/>
    <p:sldId id="459" r:id="rId23"/>
    <p:sldId id="460" r:id="rId24"/>
    <p:sldId id="461" r:id="rId25"/>
    <p:sldId id="464" r:id="rId26"/>
    <p:sldId id="465" r:id="rId27"/>
    <p:sldId id="473" r:id="rId28"/>
    <p:sldId id="475" r:id="rId29"/>
    <p:sldId id="412" r:id="rId30"/>
    <p:sldId id="402" r:id="rId31"/>
    <p:sldId id="476" r:id="rId32"/>
    <p:sldId id="477" r:id="rId33"/>
    <p:sldId id="478" r:id="rId34"/>
    <p:sldId id="479" r:id="rId35"/>
    <p:sldId id="32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FCAD580-58A3-41CA-AE54-0571E24A57A3}">
          <p14:sldIdLst>
            <p14:sldId id="258"/>
            <p14:sldId id="259"/>
            <p14:sldId id="430"/>
            <p14:sldId id="431"/>
            <p14:sldId id="419"/>
            <p14:sldId id="421"/>
            <p14:sldId id="422"/>
            <p14:sldId id="404"/>
            <p14:sldId id="417"/>
            <p14:sldId id="406"/>
            <p14:sldId id="425"/>
            <p14:sldId id="433"/>
            <p14:sldId id="434"/>
            <p14:sldId id="436"/>
            <p14:sldId id="438"/>
            <p14:sldId id="440"/>
            <p14:sldId id="449"/>
            <p14:sldId id="451"/>
            <p14:sldId id="454"/>
            <p14:sldId id="455"/>
            <p14:sldId id="458"/>
            <p14:sldId id="459"/>
            <p14:sldId id="460"/>
            <p14:sldId id="461"/>
            <p14:sldId id="464"/>
            <p14:sldId id="465"/>
            <p14:sldId id="473"/>
            <p14:sldId id="475"/>
            <p14:sldId id="412"/>
            <p14:sldId id="402"/>
            <p14:sldId id="476"/>
            <p14:sldId id="477"/>
            <p14:sldId id="478"/>
            <p14:sldId id="479"/>
          </p14:sldIdLst>
        </p14:section>
        <p14:section name="Раздел без заголовка" id="{4C2A9CF4-80EC-4B53-BFE0-136766DCAAE9}">
          <p14:sldIdLst>
            <p14:sldId id="327"/>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 Az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33FF"/>
    <a:srgbClr val="0000CC"/>
    <a:srgbClr val="3333CC"/>
    <a:srgbClr val="6666FF"/>
    <a:srgbClr val="325F96"/>
    <a:srgbClr val="5FA165"/>
    <a:srgbClr val="629E7A"/>
    <a:srgbClr val="6CA06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79" autoAdjust="0"/>
    <p:restoredTop sz="95226" autoAdjust="0"/>
  </p:normalViewPr>
  <p:slideViewPr>
    <p:cSldViewPr snapToGrid="0" showGuides="1">
      <p:cViewPr varScale="1">
        <p:scale>
          <a:sx n="72" d="100"/>
          <a:sy n="72" d="100"/>
        </p:scale>
        <p:origin x="450" y="96"/>
      </p:cViewPr>
      <p:guideLst>
        <p:guide orient="horz" pos="2183"/>
        <p:guide pos="3840"/>
      </p:guideLst>
    </p:cSldViewPr>
  </p:slideViewPr>
  <p:notesTextViewPr>
    <p:cViewPr>
      <p:scale>
        <a:sx n="1" d="1"/>
        <a:sy n="1" d="1"/>
      </p:scale>
      <p:origin x="0" y="0"/>
    </p:cViewPr>
  </p:notesTextViewPr>
  <p:sorterViewPr>
    <p:cViewPr>
      <p:scale>
        <a:sx n="50" d="100"/>
        <a:sy n="50" d="100"/>
      </p:scale>
      <p:origin x="0" y="-1716"/>
    </p:cViewPr>
  </p:sorterViewPr>
  <p:notesViewPr>
    <p:cSldViewPr snapToGrid="0" showGuide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3333FF"/>
              </a:solidFill>
              <a:round/>
            </a:ln>
            <a:effectLst/>
          </c:spPr>
          <c:marker>
            <c:symbol val="none"/>
          </c:marker>
          <c:cat>
            <c:numRef>
              <c:f>Лист1!$E$4:$E$7</c:f>
              <c:numCache>
                <c:formatCode>h:mm</c:formatCode>
                <c:ptCount val="4"/>
                <c:pt idx="0">
                  <c:v>4.1666666666666664E-2</c:v>
                </c:pt>
                <c:pt idx="1">
                  <c:v>0.29166666666666669</c:v>
                </c:pt>
                <c:pt idx="2">
                  <c:v>0.58333333333333337</c:v>
                </c:pt>
                <c:pt idx="3">
                  <c:v>0.79166666666666663</c:v>
                </c:pt>
              </c:numCache>
            </c:numRef>
          </c:cat>
          <c:val>
            <c:numRef>
              <c:f>Лист1!$F$4:$F$7</c:f>
              <c:numCache>
                <c:formatCode>General</c:formatCode>
                <c:ptCount val="4"/>
                <c:pt idx="0">
                  <c:v>2</c:v>
                </c:pt>
                <c:pt idx="1">
                  <c:v>-2</c:v>
                </c:pt>
                <c:pt idx="2">
                  <c:v>2</c:v>
                </c:pt>
                <c:pt idx="3">
                  <c:v>2</c:v>
                </c:pt>
              </c:numCache>
            </c:numRef>
          </c:val>
          <c:smooth val="0"/>
          <c:extLst>
            <c:ext xmlns:c16="http://schemas.microsoft.com/office/drawing/2014/chart" uri="{C3380CC4-5D6E-409C-BE32-E72D297353CC}">
              <c16:uniqueId val="{00000000-0036-4808-81C8-0FB1ACE4085F}"/>
            </c:ext>
          </c:extLst>
        </c:ser>
        <c:dLbls>
          <c:showLegendKey val="0"/>
          <c:showVal val="0"/>
          <c:showCatName val="0"/>
          <c:showSerName val="0"/>
          <c:showPercent val="0"/>
          <c:showBubbleSize val="0"/>
        </c:dLbls>
        <c:smooth val="0"/>
        <c:axId val="38894624"/>
        <c:axId val="38897952"/>
      </c:lineChart>
      <c:catAx>
        <c:axId val="38894624"/>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ru-RU"/>
          </a:p>
        </c:txPr>
        <c:crossAx val="38897952"/>
        <c:crosses val="autoZero"/>
        <c:auto val="1"/>
        <c:lblAlgn val="ctr"/>
        <c:lblOffset val="100"/>
        <c:noMultiLvlLbl val="0"/>
      </c:catAx>
      <c:valAx>
        <c:axId val="38897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8894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9A8C55-0C4F-40BB-9F99-5F31E30548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4" name="Footer Placeholder 3">
            <a:extLst>
              <a:ext uri="{FF2B5EF4-FFF2-40B4-BE49-F238E27FC236}">
                <a16:creationId xmlns:a16="http://schemas.microsoft.com/office/drawing/2014/main" id="{15585356-880D-4B4F-931D-BBC9E4665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33618BE5-F755-4EC7-8913-ED860531E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t>‹#›</a:t>
            </a:fld>
            <a:endParaRPr lang="en-ID"/>
          </a:p>
        </p:txBody>
      </p:sp>
      <p:sp>
        <p:nvSpPr>
          <p:cNvPr id="3" name="Date Placeholder 2">
            <a:extLst>
              <a:ext uri="{FF2B5EF4-FFF2-40B4-BE49-F238E27FC236}">
                <a16:creationId xmlns:a16="http://schemas.microsoft.com/office/drawing/2014/main" id="{655361D2-F044-4A78-BD0F-51EFE4605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43C4A-49E8-45E3-8518-FBFCD6640E5B}" type="datetimeFigureOut">
              <a:rPr lang="en-ID" smtClean="0"/>
              <a:t>22/11/2020</a:t>
            </a:fld>
            <a:endParaRPr lang="en-ID"/>
          </a:p>
        </p:txBody>
      </p:sp>
    </p:spTree>
    <p:extLst>
      <p:ext uri="{BB962C8B-B14F-4D97-AF65-F5344CB8AC3E}">
        <p14:creationId xmlns:p14="http://schemas.microsoft.com/office/powerpoint/2010/main" val="364217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t>11/22/2020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t>‹#›</a:t>
            </a:fld>
            <a:endParaRPr lang="en-US"/>
          </a:p>
        </p:txBody>
      </p:sp>
    </p:spTree>
    <p:extLst>
      <p:ext uri="{BB962C8B-B14F-4D97-AF65-F5344CB8AC3E}">
        <p14:creationId xmlns:p14="http://schemas.microsoft.com/office/powerpoint/2010/main" val="23341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t>2</a:t>
            </a:fld>
            <a:endParaRPr lang="en-US" dirty="0"/>
          </a:p>
        </p:txBody>
      </p:sp>
    </p:spTree>
    <p:extLst>
      <p:ext uri="{BB962C8B-B14F-4D97-AF65-F5344CB8AC3E}">
        <p14:creationId xmlns:p14="http://schemas.microsoft.com/office/powerpoint/2010/main" val="313609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506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000487D-9388-4757-9054-C71757BBA32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Slide Number Placeholder 5">
            <a:extLst>
              <a:ext uri="{FF2B5EF4-FFF2-40B4-BE49-F238E27FC236}">
                <a16:creationId xmlns:a16="http://schemas.microsoft.com/office/drawing/2014/main" id="{CD2FEB7F-206A-416C-B2A5-A636C8D09DF4}"/>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0" name="Rectangle: Rounded Corners 9">
            <a:extLst>
              <a:ext uri="{FF2B5EF4-FFF2-40B4-BE49-F238E27FC236}">
                <a16:creationId xmlns:a16="http://schemas.microsoft.com/office/drawing/2014/main" id="{08A5E99A-9DDC-4DE9-8A55-49CF8CAE29FC}"/>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11"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7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C722AC7-0D64-4755-AACF-00AFC415AD9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0" name="Slide Number Placeholder 5">
            <a:extLst>
              <a:ext uri="{FF2B5EF4-FFF2-40B4-BE49-F238E27FC236}">
                <a16:creationId xmlns:a16="http://schemas.microsoft.com/office/drawing/2014/main" id="{0F40FC8D-95A0-409C-96F1-E86AAEC8651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1" name="Rectangle: Rounded Corners 10">
            <a:extLst>
              <a:ext uri="{FF2B5EF4-FFF2-40B4-BE49-F238E27FC236}">
                <a16:creationId xmlns:a16="http://schemas.microsoft.com/office/drawing/2014/main" id="{7531F00D-DED3-4D28-99E3-79AA7D6756D0}"/>
              </a:ext>
            </a:extLst>
          </p:cNvPr>
          <p:cNvSpPr/>
          <p:nvPr/>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pic>
        <p:nvPicPr>
          <p:cNvPr id="12"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54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AD05432-4B70-4E73-BAF1-E3DED0C6DDD4}"/>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DFC9D7BB-9178-4DCB-97FC-0D6FDA114741}"/>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E4EADB7E-DD59-4404-BD1A-569B06338DFB}"/>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86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6" name="Rectangle: Rounded Corners 5">
            <a:extLst>
              <a:ext uri="{FF2B5EF4-FFF2-40B4-BE49-F238E27FC236}">
                <a16:creationId xmlns:a16="http://schemas.microsoft.com/office/drawing/2014/main" id="{AAD05432-4B70-4E73-BAF1-E3DED0C6DDD4}"/>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DFC9D7BB-9178-4DCB-97FC-0D6FDA114741}"/>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E4EADB7E-DD59-4404-BD1A-569B06338DFB}"/>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pic>
        <p:nvPicPr>
          <p:cNvPr id="11"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1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2" name="Rectangle: Rounded Corners 11">
            <a:extLst>
              <a:ext uri="{FF2B5EF4-FFF2-40B4-BE49-F238E27FC236}">
                <a16:creationId xmlns:a16="http://schemas.microsoft.com/office/drawing/2014/main" id="{663046CB-42C8-48A3-96D4-7C9D15D26F01}"/>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3" name="Slide Number Placeholder 5">
            <a:extLst>
              <a:ext uri="{FF2B5EF4-FFF2-40B4-BE49-F238E27FC236}">
                <a16:creationId xmlns:a16="http://schemas.microsoft.com/office/drawing/2014/main" id="{C7AB48BC-3FDA-4C08-8531-BBB6D23DDEF8}"/>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8789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7" name="Rectangle: Rounded Corners 6">
            <a:extLst>
              <a:ext uri="{FF2B5EF4-FFF2-40B4-BE49-F238E27FC236}">
                <a16:creationId xmlns:a16="http://schemas.microsoft.com/office/drawing/2014/main" id="{2EF8EDDF-7B4E-4028-8400-48063DC54FE9}"/>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8" name="Slide Number Placeholder 5">
            <a:extLst>
              <a:ext uri="{FF2B5EF4-FFF2-40B4-BE49-F238E27FC236}">
                <a16:creationId xmlns:a16="http://schemas.microsoft.com/office/drawing/2014/main" id="{56C96727-1ADA-4D1C-8DBD-AA624DE02081}"/>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9" name="Rectangle: Rounded Corners 8">
            <a:extLst>
              <a:ext uri="{FF2B5EF4-FFF2-40B4-BE49-F238E27FC236}">
                <a16:creationId xmlns:a16="http://schemas.microsoft.com/office/drawing/2014/main" id="{38889F2A-88FC-417C-8A5A-90C4585C98BC}"/>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10"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1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6" name="Rectangle: Rounded Corners 5">
            <a:extLst>
              <a:ext uri="{FF2B5EF4-FFF2-40B4-BE49-F238E27FC236}">
                <a16:creationId xmlns:a16="http://schemas.microsoft.com/office/drawing/2014/main" id="{664A6AC4-5C21-4ABF-BC0E-7273CD95C0EC}"/>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4DE370FB-46A6-4A5E-827A-F9CE2510DC65}"/>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4E2DCC27-BDEB-4B58-B30E-D64B645ECF75}"/>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pic>
        <p:nvPicPr>
          <p:cNvPr id="12"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7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6" name="Rectangle: Rounded Corners 5">
            <a:extLst>
              <a:ext uri="{FF2B5EF4-FFF2-40B4-BE49-F238E27FC236}">
                <a16:creationId xmlns:a16="http://schemas.microsoft.com/office/drawing/2014/main" id="{8E03AF48-BA90-4513-B7E5-262FA08AF789}"/>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13F9EBB4-5CF9-49FF-8765-2F603B86760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C922ECF5-C542-4E0F-8448-945426B64EB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8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AF2A65-410F-4A54-8399-6A8D14C52CC1}"/>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5576989E-9AC5-4F74-9A3F-818735E009C9}"/>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30ECDBF7-FE9A-4C2D-9C60-9F319A7344E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a:p>
        </p:txBody>
      </p:sp>
      <p:pic>
        <p:nvPicPr>
          <p:cNvPr id="11"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685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3A3B6A2-681D-47D2-B99D-0A0ACC9412EE}"/>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8" name="Slide Number Placeholder 5">
            <a:extLst>
              <a:ext uri="{FF2B5EF4-FFF2-40B4-BE49-F238E27FC236}">
                <a16:creationId xmlns:a16="http://schemas.microsoft.com/office/drawing/2014/main" id="{CEECE9A8-3E2A-43A6-BA05-F714D884F02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9" name="Rectangle: Rounded Corners 8">
            <a:extLst>
              <a:ext uri="{FF2B5EF4-FFF2-40B4-BE49-F238E27FC236}">
                <a16:creationId xmlns:a16="http://schemas.microsoft.com/office/drawing/2014/main" id="{157DE4C7-3319-4475-809B-ED428F297C42}"/>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pic>
        <p:nvPicPr>
          <p:cNvPr id="10"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80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a:p>
        </p:txBody>
      </p:sp>
      <p:sp>
        <p:nvSpPr>
          <p:cNvPr id="4" name="Slide Number Placeholder 5">
            <a:extLst>
              <a:ext uri="{FF2B5EF4-FFF2-40B4-BE49-F238E27FC236}">
                <a16:creationId xmlns:a16="http://schemas.microsoft.com/office/drawing/2014/main" id="{B1F556B0-DB95-4287-8EEA-271C1177BE43}"/>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638455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87F0840-6516-4401-855E-E7509A6A4CC3}"/>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8AA41A2A-F54C-488B-9841-0748FE651F70}"/>
              </a:ext>
            </a:extLst>
          </p:cNvPr>
          <p:cNvSpPr txBox="1">
            <a:spLocks/>
          </p:cNvSpPr>
          <p:nvPr userDrawn="1"/>
        </p:nvSpPr>
        <p:spPr>
          <a:xfrm>
            <a:off x="11312862" y="282380"/>
            <a:ext cx="45622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43C5D532-AC8F-43A7-A56B-B1CFBB96A45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59184B1-BBB6-4ADA-A748-20977C70C4F6}"/>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331A58F2-814F-46E3-AA2C-BBDE9E431F6C}"/>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629805F4-D703-41B1-86C7-034DE53A41C6}"/>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434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87F0840-6516-4401-855E-E7509A6A4CC3}"/>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8AA41A2A-F54C-488B-9841-0748FE651F70}"/>
              </a:ext>
            </a:extLst>
          </p:cNvPr>
          <p:cNvSpPr txBox="1">
            <a:spLocks/>
          </p:cNvSpPr>
          <p:nvPr userDrawn="1"/>
        </p:nvSpPr>
        <p:spPr>
          <a:xfrm>
            <a:off x="11312862" y="282380"/>
            <a:ext cx="45622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43C5D532-AC8F-43A7-A56B-B1CFBB96A45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993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FDF4D62-2398-4AE4-82EB-F08B0C70024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2D700F2E-E8DD-4E58-9F5F-10C35AC5F6BB}"/>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4CE2A551-C44B-42F7-8246-A83B9633E38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9"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8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6" name="Rectangle: Rounded Corners 5">
            <a:extLst>
              <a:ext uri="{FF2B5EF4-FFF2-40B4-BE49-F238E27FC236}">
                <a16:creationId xmlns:a16="http://schemas.microsoft.com/office/drawing/2014/main" id="{62264CF1-88C3-419C-AB5F-0C7AA585EF8D}"/>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D0265EAF-8697-4908-AFAC-20E5C9D44326}"/>
              </a:ext>
            </a:extLst>
          </p:cNvPr>
          <p:cNvSpPr txBox="1">
            <a:spLocks/>
          </p:cNvSpPr>
          <p:nvPr userDrawn="1"/>
        </p:nvSpPr>
        <p:spPr>
          <a:xfrm>
            <a:off x="11312862" y="282380"/>
            <a:ext cx="45622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589500ED-8EFC-4A83-9782-9325EEC0BA12}"/>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12"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57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FDF4D62-2398-4AE4-82EB-F08B0C70024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7" name="Slide Number Placeholder 5">
            <a:extLst>
              <a:ext uri="{FF2B5EF4-FFF2-40B4-BE49-F238E27FC236}">
                <a16:creationId xmlns:a16="http://schemas.microsoft.com/office/drawing/2014/main" id="{2D700F2E-E8DD-4E58-9F5F-10C35AC5F6BB}"/>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8" name="Rectangle: Rounded Corners 7">
            <a:extLst>
              <a:ext uri="{FF2B5EF4-FFF2-40B4-BE49-F238E27FC236}">
                <a16:creationId xmlns:a16="http://schemas.microsoft.com/office/drawing/2014/main" id="{4CE2A551-C44B-42F7-8246-A83B9633E38E}"/>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pic>
        <p:nvPicPr>
          <p:cNvPr id="13"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11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a:p>
        </p:txBody>
      </p:sp>
      <p:sp>
        <p:nvSpPr>
          <p:cNvPr id="7" name="Rectangle: Rounded Corners 6">
            <a:extLst>
              <a:ext uri="{FF2B5EF4-FFF2-40B4-BE49-F238E27FC236}">
                <a16:creationId xmlns:a16="http://schemas.microsoft.com/office/drawing/2014/main" id="{86910759-EE82-4C8B-AE68-FBF361268B18}"/>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8" name="Slide Number Placeholder 5">
            <a:extLst>
              <a:ext uri="{FF2B5EF4-FFF2-40B4-BE49-F238E27FC236}">
                <a16:creationId xmlns:a16="http://schemas.microsoft.com/office/drawing/2014/main" id="{4C2660FE-8BCA-4E09-BC3B-0B0E26D53155}"/>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8858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C722AC7-0D64-4755-AACF-00AFC415AD9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Slide Number Placeholder 5">
            <a:extLst>
              <a:ext uri="{FF2B5EF4-FFF2-40B4-BE49-F238E27FC236}">
                <a16:creationId xmlns:a16="http://schemas.microsoft.com/office/drawing/2014/main" id="{0F40FC8D-95A0-409C-96F1-E86AAEC8651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1" name="Rectangle: Rounded Corners 10">
            <a:extLst>
              <a:ext uri="{FF2B5EF4-FFF2-40B4-BE49-F238E27FC236}">
                <a16:creationId xmlns:a16="http://schemas.microsoft.com/office/drawing/2014/main" id="{7531F00D-DED3-4D28-99E3-79AA7D6756D0}"/>
              </a:ext>
            </a:extLst>
          </p:cNvPr>
          <p:cNvSpPr/>
          <p:nvPr/>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7"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9C600F0-E9B4-4C11-BCCD-C017FE3112EE}"/>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1" name="Slide Number Placeholder 5">
            <a:extLst>
              <a:ext uri="{FF2B5EF4-FFF2-40B4-BE49-F238E27FC236}">
                <a16:creationId xmlns:a16="http://schemas.microsoft.com/office/drawing/2014/main" id="{2A7A2521-5E3D-4CDC-95AF-3A7C1C87EF61}"/>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2" name="Rectangle: Rounded Corners 11">
            <a:extLst>
              <a:ext uri="{FF2B5EF4-FFF2-40B4-BE49-F238E27FC236}">
                <a16:creationId xmlns:a16="http://schemas.microsoft.com/office/drawing/2014/main" id="{538B31A2-DB6C-4D55-9AFA-121C1E3BEC26}"/>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8"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7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C722AC7-0D64-4755-AACF-00AFC415AD9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Slide Number Placeholder 5">
            <a:extLst>
              <a:ext uri="{FF2B5EF4-FFF2-40B4-BE49-F238E27FC236}">
                <a16:creationId xmlns:a16="http://schemas.microsoft.com/office/drawing/2014/main" id="{0F40FC8D-95A0-409C-96F1-E86AAEC8651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1" name="Rectangle: Rounded Corners 10">
            <a:extLst>
              <a:ext uri="{FF2B5EF4-FFF2-40B4-BE49-F238E27FC236}">
                <a16:creationId xmlns:a16="http://schemas.microsoft.com/office/drawing/2014/main" id="{7531F00D-DED3-4D28-99E3-79AA7D6756D0}"/>
              </a:ext>
            </a:extLst>
          </p:cNvPr>
          <p:cNvSpPr/>
          <p:nvPr/>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8"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45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000487D-9388-4757-9054-C71757BBA32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Slide Number Placeholder 5">
            <a:extLst>
              <a:ext uri="{FF2B5EF4-FFF2-40B4-BE49-F238E27FC236}">
                <a16:creationId xmlns:a16="http://schemas.microsoft.com/office/drawing/2014/main" id="{CD2FEB7F-206A-416C-B2A5-A636C8D09DF4}"/>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0" name="Rectangle: Rounded Corners 9">
            <a:extLst>
              <a:ext uri="{FF2B5EF4-FFF2-40B4-BE49-F238E27FC236}">
                <a16:creationId xmlns:a16="http://schemas.microsoft.com/office/drawing/2014/main" id="{08A5E99A-9DDC-4DE9-8A55-49CF8CAE29FC}"/>
              </a:ext>
            </a:extLst>
          </p:cNvPr>
          <p:cNvSpPr/>
          <p:nvPr userDrawn="1"/>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11"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2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C722AC7-0D64-4755-AACF-00AFC415AD9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0" name="Slide Number Placeholder 5">
            <a:extLst>
              <a:ext uri="{FF2B5EF4-FFF2-40B4-BE49-F238E27FC236}">
                <a16:creationId xmlns:a16="http://schemas.microsoft.com/office/drawing/2014/main" id="{0F40FC8D-95A0-409C-96F1-E86AAEC86512}"/>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1" name="Rectangle: Rounded Corners 10">
            <a:extLst>
              <a:ext uri="{FF2B5EF4-FFF2-40B4-BE49-F238E27FC236}">
                <a16:creationId xmlns:a16="http://schemas.microsoft.com/office/drawing/2014/main" id="{7531F00D-DED3-4D28-99E3-79AA7D6756D0}"/>
              </a:ext>
            </a:extLst>
          </p:cNvPr>
          <p:cNvSpPr/>
          <p:nvPr/>
        </p:nvSpPr>
        <p:spPr>
          <a:xfrm>
            <a:off x="353357" y="301223"/>
            <a:ext cx="1178719"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pic>
        <p:nvPicPr>
          <p:cNvPr id="8" name="Picture 2" descr="D:\KHABAR\ОНЛАЙН школа\LOGOMON\tvKAZ.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671" y="375470"/>
            <a:ext cx="974089" cy="1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4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8" name="Rectangle: Rounded Corners 7">
            <a:extLst>
              <a:ext uri="{FF2B5EF4-FFF2-40B4-BE49-F238E27FC236}">
                <a16:creationId xmlns:a16="http://schemas.microsoft.com/office/drawing/2014/main" id="{4000487D-9388-4757-9054-C71757BBA32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Slide Number Placeholder 5">
            <a:extLst>
              <a:ext uri="{FF2B5EF4-FFF2-40B4-BE49-F238E27FC236}">
                <a16:creationId xmlns:a16="http://schemas.microsoft.com/office/drawing/2014/main" id="{CD2FEB7F-206A-416C-B2A5-A636C8D09DF4}"/>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4156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8" name="Rectangle: Rounded Corners 7">
            <a:extLst>
              <a:ext uri="{FF2B5EF4-FFF2-40B4-BE49-F238E27FC236}">
                <a16:creationId xmlns:a16="http://schemas.microsoft.com/office/drawing/2014/main" id="{4000487D-9388-4757-9054-C71757BBA32F}"/>
              </a:ext>
            </a:extLst>
          </p:cNvPr>
          <p:cNvSpPr/>
          <p:nvPr userDrawn="1"/>
        </p:nvSpPr>
        <p:spPr>
          <a:xfrm>
            <a:off x="11242378" y="301223"/>
            <a:ext cx="595333" cy="327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p>
        </p:txBody>
      </p:sp>
      <p:sp>
        <p:nvSpPr>
          <p:cNvPr id="9" name="Slide Number Placeholder 5">
            <a:extLst>
              <a:ext uri="{FF2B5EF4-FFF2-40B4-BE49-F238E27FC236}">
                <a16:creationId xmlns:a16="http://schemas.microsoft.com/office/drawing/2014/main" id="{CD2FEB7F-206A-416C-B2A5-A636C8D09DF4}"/>
              </a:ext>
            </a:extLst>
          </p:cNvPr>
          <p:cNvSpPr>
            <a:spLocks noGrp="1"/>
          </p:cNvSpPr>
          <p:nvPr>
            <p:ph type="sldNum" sz="quarter" idx="12"/>
          </p:nvPr>
        </p:nvSpPr>
        <p:spPr>
          <a:xfrm>
            <a:off x="11312862" y="282380"/>
            <a:ext cx="456228" cy="365125"/>
          </a:xfrm>
        </p:spPr>
        <p:txBody>
          <a:bodyPr/>
          <a:lstStyle>
            <a:lvl1pPr algn="ctr">
              <a:defRPr sz="1200" b="1">
                <a:solidFill>
                  <a:schemeClr val="bg2"/>
                </a:solidFill>
                <a:latin typeface="+mj-lt"/>
              </a:defRPr>
            </a:lvl1pPr>
          </a:lstStyle>
          <a:p>
            <a:fld id="{E3813BF9-5145-4417-B95D-FA8627973885}" type="slidenum">
              <a:rPr lang="en-US" smtClean="0"/>
              <a:pPr/>
              <a:t>‹#›</a:t>
            </a:fld>
            <a:endParaRPr lang="en-US"/>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4066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63" r:id="rId5"/>
    <p:sldLayoutId id="2147483656" r:id="rId6"/>
    <p:sldLayoutId id="2147483657" r:id="rId7"/>
    <p:sldLayoutId id="2147483661" r:id="rId8"/>
    <p:sldLayoutId id="2147483680" r:id="rId9"/>
    <p:sldLayoutId id="2147483658"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Прямоугольник 262"/>
          <p:cNvSpPr/>
          <p:nvPr/>
        </p:nvSpPr>
        <p:spPr>
          <a:xfrm>
            <a:off x="1179345" y="2328835"/>
            <a:ext cx="10175591" cy="1938992"/>
          </a:xfrm>
          <a:prstGeom prst="rect">
            <a:avLst/>
          </a:prstGeom>
        </p:spPr>
        <p:txBody>
          <a:bodyPr wrap="square">
            <a:spAutoFit/>
          </a:bodyPr>
          <a:lstStyle/>
          <a:p>
            <a:r>
              <a:rPr lang="kk-KZ" sz="2800" b="1" dirty="0">
                <a:solidFill>
                  <a:srgbClr val="000066"/>
                </a:solidFill>
                <a:latin typeface="Tahoma" panose="020B0604030504040204" pitchFamily="34" charset="0"/>
                <a:ea typeface="Tahoma" panose="020B0604030504040204" pitchFamily="34" charset="0"/>
                <a:cs typeface="Tahoma" panose="020B0604030504040204" pitchFamily="34" charset="0"/>
              </a:rPr>
              <a:t>Сабақтың тақырыбы: </a:t>
            </a:r>
          </a:p>
          <a:p>
            <a:pPr algn="ctr"/>
            <a:endParaRPr lang="kk-KZ" sz="2800"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algn="ctr"/>
            <a:r>
              <a:rPr lang="kk-KZ" sz="3200" b="1" dirty="0">
                <a:solidFill>
                  <a:srgbClr val="3333CC"/>
                </a:solidFill>
                <a:latin typeface="Tahoma" panose="020B0604030504040204" pitchFamily="34" charset="0"/>
                <a:ea typeface="Tahoma" panose="020B0604030504040204" pitchFamily="34" charset="0"/>
                <a:cs typeface="Tahoma" panose="020B0604030504040204" pitchFamily="34" charset="0"/>
              </a:rPr>
              <a:t>Ауа райы және метеорологиялық</a:t>
            </a:r>
          </a:p>
          <a:p>
            <a:pPr algn="ctr"/>
            <a:r>
              <a:rPr lang="kk-KZ" sz="3200" b="1" dirty="0">
                <a:solidFill>
                  <a:srgbClr val="3333CC"/>
                </a:solidFill>
                <a:latin typeface="Tahoma" panose="020B0604030504040204" pitchFamily="34" charset="0"/>
                <a:ea typeface="Tahoma" panose="020B0604030504040204" pitchFamily="34" charset="0"/>
                <a:cs typeface="Tahoma" panose="020B0604030504040204" pitchFamily="34" charset="0"/>
              </a:rPr>
              <a:t> элементтер</a:t>
            </a:r>
            <a:endParaRPr lang="en-US" sz="3200"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11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2025748" y="928468"/>
            <a:ext cx="7652824" cy="914400"/>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latin typeface="Tahoma" panose="020B0604030504040204" pitchFamily="34" charset="0"/>
                <a:ea typeface="Tahoma" panose="020B0604030504040204" pitchFamily="34" charset="0"/>
                <a:cs typeface="Tahoma" panose="020B0604030504040204" pitchFamily="34" charset="0"/>
              </a:rPr>
              <a:t>Ауа температурасының өзгеру себептері</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Скругленный прямоугольник 4"/>
          <p:cNvSpPr/>
          <p:nvPr/>
        </p:nvSpPr>
        <p:spPr>
          <a:xfrm>
            <a:off x="844061" y="2447779"/>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Жердің өз білігінен айналуы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Скругленный прямоугольник 6"/>
          <p:cNvSpPr/>
          <p:nvPr/>
        </p:nvSpPr>
        <p:spPr>
          <a:xfrm>
            <a:off x="2025748" y="3795933"/>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Жердің Күнді айналуы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Скругленный прямоугольник 7"/>
          <p:cNvSpPr/>
          <p:nvPr/>
        </p:nvSpPr>
        <p:spPr>
          <a:xfrm>
            <a:off x="4051495" y="3795933"/>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Жер бетінің қызуы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Скругленный прямоугольник 8"/>
          <p:cNvSpPr/>
          <p:nvPr/>
        </p:nvSpPr>
        <p:spPr>
          <a:xfrm>
            <a:off x="6077242" y="3795933"/>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Күн сәулесінің түсу бұрышы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0" name="Скругленный прямоугольник 9"/>
          <p:cNvSpPr/>
          <p:nvPr/>
        </p:nvSpPr>
        <p:spPr>
          <a:xfrm>
            <a:off x="8102989" y="3725595"/>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Жарық күн ұзақтығы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1" name="Скругленный прямоугольник 10"/>
          <p:cNvSpPr/>
          <p:nvPr/>
        </p:nvSpPr>
        <p:spPr>
          <a:xfrm>
            <a:off x="9240128" y="2473571"/>
            <a:ext cx="1800665" cy="1167618"/>
          </a:xfrm>
          <a:prstGeom prst="roundRect">
            <a:avLst/>
          </a:prstGeom>
          <a:solidFill>
            <a:srgbClr val="33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Төсемелі беткей</a:t>
            </a:r>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2" name="Прямая со стрелкой 11"/>
          <p:cNvCxnSpPr>
            <a:stCxn id="2" idx="2"/>
            <a:endCxn id="5" idx="0"/>
          </p:cNvCxnSpPr>
          <p:nvPr/>
        </p:nvCxnSpPr>
        <p:spPr>
          <a:xfrm flipH="1">
            <a:off x="1744394" y="1842868"/>
            <a:ext cx="4107766" cy="6049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2" idx="2"/>
            <a:endCxn id="11" idx="0"/>
          </p:cNvCxnSpPr>
          <p:nvPr/>
        </p:nvCxnSpPr>
        <p:spPr>
          <a:xfrm>
            <a:off x="5852160" y="1842868"/>
            <a:ext cx="4288301" cy="630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2" idx="2"/>
            <a:endCxn id="7" idx="0"/>
          </p:cNvCxnSpPr>
          <p:nvPr/>
        </p:nvCxnSpPr>
        <p:spPr>
          <a:xfrm flipH="1">
            <a:off x="2926081" y="1842868"/>
            <a:ext cx="2926079" cy="1953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2" idx="2"/>
            <a:endCxn id="8" idx="0"/>
          </p:cNvCxnSpPr>
          <p:nvPr/>
        </p:nvCxnSpPr>
        <p:spPr>
          <a:xfrm flipH="1">
            <a:off x="4951828" y="1842868"/>
            <a:ext cx="900332" cy="1953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2" idx="2"/>
            <a:endCxn id="9" idx="0"/>
          </p:cNvCxnSpPr>
          <p:nvPr/>
        </p:nvCxnSpPr>
        <p:spPr>
          <a:xfrm>
            <a:off x="5852160" y="1842868"/>
            <a:ext cx="1125415" cy="1953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2" idx="2"/>
            <a:endCxn id="10" idx="0"/>
          </p:cNvCxnSpPr>
          <p:nvPr/>
        </p:nvCxnSpPr>
        <p:spPr>
          <a:xfrm>
            <a:off x="5852160" y="1842868"/>
            <a:ext cx="3151162" cy="18827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83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3864" y="344974"/>
            <a:ext cx="8486619"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Нұр- Сұлтан қаласының   05. 10. 2020 ж.  ауа райы </a:t>
            </a:r>
            <a:endParaRPr lang="en-US"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116761123"/>
              </p:ext>
            </p:extLst>
          </p:nvPr>
        </p:nvGraphicFramePr>
        <p:xfrm>
          <a:off x="2183173" y="1094580"/>
          <a:ext cx="8128000" cy="792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040963937"/>
                    </a:ext>
                  </a:extLst>
                </a:gridCol>
                <a:gridCol w="2032000">
                  <a:extLst>
                    <a:ext uri="{9D8B030D-6E8A-4147-A177-3AD203B41FA5}">
                      <a16:colId xmlns:a16="http://schemas.microsoft.com/office/drawing/2014/main" val="1738731603"/>
                    </a:ext>
                  </a:extLst>
                </a:gridCol>
                <a:gridCol w="2032000">
                  <a:extLst>
                    <a:ext uri="{9D8B030D-6E8A-4147-A177-3AD203B41FA5}">
                      <a16:colId xmlns:a16="http://schemas.microsoft.com/office/drawing/2014/main" val="388599691"/>
                    </a:ext>
                  </a:extLst>
                </a:gridCol>
                <a:gridCol w="2032000">
                  <a:extLst>
                    <a:ext uri="{9D8B030D-6E8A-4147-A177-3AD203B41FA5}">
                      <a16:colId xmlns:a16="http://schemas.microsoft.com/office/drawing/2014/main" val="2450631730"/>
                    </a:ext>
                  </a:extLst>
                </a:gridCol>
              </a:tblGrid>
              <a:tr h="370840">
                <a:tc>
                  <a:txBody>
                    <a:bodyPr/>
                    <a:lstStyle/>
                    <a:p>
                      <a:pPr algn="ctr"/>
                      <a:r>
                        <a:rPr lang="kk-KZ" sz="2000" b="1" dirty="0">
                          <a:latin typeface="Tahoma" panose="020B0604030504040204" pitchFamily="34" charset="0"/>
                          <a:ea typeface="Tahoma" panose="020B0604030504040204" pitchFamily="34" charset="0"/>
                          <a:cs typeface="Tahoma" panose="020B0604030504040204" pitchFamily="34" charset="0"/>
                        </a:rPr>
                        <a:t>1:00 </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sz="2000" b="1" dirty="0">
                          <a:latin typeface="Tahoma" panose="020B0604030504040204" pitchFamily="34" charset="0"/>
                          <a:ea typeface="Tahoma" panose="020B0604030504040204" pitchFamily="34" charset="0"/>
                          <a:cs typeface="Tahoma" panose="020B0604030504040204" pitchFamily="34" charset="0"/>
                        </a:rPr>
                        <a:t> 7:00</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sz="2000" b="1" dirty="0">
                          <a:latin typeface="Tahoma" panose="020B0604030504040204" pitchFamily="34" charset="0"/>
                          <a:ea typeface="Tahoma" panose="020B0604030504040204" pitchFamily="34" charset="0"/>
                          <a:cs typeface="Tahoma" panose="020B0604030504040204" pitchFamily="34" charset="0"/>
                        </a:rPr>
                        <a:t> 14:00</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sz="2000" b="1" dirty="0">
                          <a:latin typeface="Tahoma" panose="020B0604030504040204" pitchFamily="34" charset="0"/>
                          <a:ea typeface="Tahoma" panose="020B0604030504040204" pitchFamily="34" charset="0"/>
                          <a:cs typeface="Tahoma" panose="020B0604030504040204" pitchFamily="34" charset="0"/>
                        </a:rPr>
                        <a:t> 19:00</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extLst>
                  <a:ext uri="{0D108BD9-81ED-4DB2-BD59-A6C34878D82A}">
                    <a16:rowId xmlns:a16="http://schemas.microsoft.com/office/drawing/2014/main" val="262038004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2000" b="1" dirty="0">
                          <a:latin typeface="Tahoma" panose="020B0604030504040204" pitchFamily="34" charset="0"/>
                          <a:ea typeface="Tahoma" panose="020B0604030504040204" pitchFamily="34" charset="0"/>
                          <a:cs typeface="Tahoma" panose="020B0604030504040204" pitchFamily="34" charset="0"/>
                        </a:rPr>
                        <a:t>+2 ̊ С</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2000" b="1" dirty="0">
                          <a:latin typeface="Tahoma" panose="020B0604030504040204" pitchFamily="34" charset="0"/>
                          <a:ea typeface="Tahoma" panose="020B0604030504040204" pitchFamily="34" charset="0"/>
                          <a:cs typeface="Tahoma" panose="020B0604030504040204" pitchFamily="34" charset="0"/>
                        </a:rPr>
                        <a:t>-2  ̊ С</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2000" b="1" dirty="0">
                          <a:latin typeface="Tahoma" panose="020B0604030504040204" pitchFamily="34" charset="0"/>
                          <a:ea typeface="Tahoma" panose="020B0604030504040204" pitchFamily="34" charset="0"/>
                          <a:cs typeface="Tahoma" panose="020B0604030504040204" pitchFamily="34" charset="0"/>
                        </a:rPr>
                        <a:t>+2  ̊ С</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2000" b="1" dirty="0">
                          <a:latin typeface="Tahoma" panose="020B0604030504040204" pitchFamily="34" charset="0"/>
                          <a:ea typeface="Tahoma" panose="020B0604030504040204" pitchFamily="34" charset="0"/>
                          <a:cs typeface="Tahoma" panose="020B0604030504040204" pitchFamily="34" charset="0"/>
                        </a:rPr>
                        <a:t>+2  ̊ С</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87848908"/>
                  </a:ext>
                </a:extLst>
              </a:tr>
            </a:tbl>
          </a:graphicData>
        </a:graphic>
      </p:graphicFrame>
      <p:sp>
        <p:nvSpPr>
          <p:cNvPr id="6" name="TextBox 5"/>
          <p:cNvSpPr txBox="1"/>
          <p:nvPr/>
        </p:nvSpPr>
        <p:spPr>
          <a:xfrm>
            <a:off x="1218429" y="3180718"/>
            <a:ext cx="3940502" cy="2308324"/>
          </a:xfrm>
          <a:prstGeom prst="rect">
            <a:avLst/>
          </a:prstGeom>
          <a:noFill/>
        </p:spPr>
        <p:txBody>
          <a:bodyPr wrap="none" rtlCol="0">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Орташа температура: +2 ̊ С</a:t>
            </a:r>
          </a:p>
          <a:p>
            <a:endPar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Ең жоғары температура:  -2 ̊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Ең төменгі температура: +2 ̊ С</a:t>
            </a:r>
          </a:p>
          <a:p>
            <a:endPar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Тәуліктік амплитуда:  +2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28676613"/>
              </p:ext>
            </p:extLst>
          </p:nvPr>
        </p:nvGraphicFramePr>
        <p:xfrm>
          <a:off x="5767613" y="2213186"/>
          <a:ext cx="5819775" cy="4243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1151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9193" y="905869"/>
            <a:ext cx="7826181" cy="584775"/>
          </a:xfrm>
          <a:prstGeom prst="rect">
            <a:avLst/>
          </a:prstGeom>
          <a:noFill/>
        </p:spPr>
        <p:txBody>
          <a:bodyPr wrap="none" rtlCol="0">
            <a:spAutoFit/>
          </a:bodyPr>
          <a:lstStyle/>
          <a:p>
            <a:r>
              <a:rPr lang="kk-KZ" sz="3200" b="1" dirty="0">
                <a:solidFill>
                  <a:srgbClr val="3333FF"/>
                </a:solidFill>
                <a:latin typeface="Tahoma" panose="020B0604030504040204" pitchFamily="34" charset="0"/>
                <a:ea typeface="Tahoma" panose="020B0604030504040204" pitchFamily="34" charset="0"/>
                <a:cs typeface="Tahoma" panose="020B0604030504040204" pitchFamily="34" charset="0"/>
              </a:rPr>
              <a:t>Температураны зерттеудің маңызы</a:t>
            </a:r>
            <a:endParaRPr lang="en-US" sz="32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031900" y="1988369"/>
            <a:ext cx="6433426" cy="3970318"/>
          </a:xfrm>
          <a:prstGeom prst="rect">
            <a:avLst/>
          </a:prstGeom>
          <a:noFill/>
        </p:spPr>
        <p:txBody>
          <a:bodyPr wrap="square" rtlCol="0">
            <a:spAutoFit/>
          </a:bodyPr>
          <a:lstStyle/>
          <a:p>
            <a:pPr marL="285750" indent="-285750">
              <a:buFont typeface="Wingdings" panose="05000000000000000000" pitchFamily="2" charset="2"/>
              <a:buChar char="Ø"/>
            </a:pP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күнделікті ауа температурасын зерттеу адамның күнделікті тұрмысы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мен шаруашылық әрекеті үшін қажет;</a:t>
            </a:r>
          </a:p>
          <a:p>
            <a:pPr marL="285750" indent="-285750">
              <a:buFont typeface="Wingdings" panose="05000000000000000000" pitchFamily="2" charset="2"/>
              <a:buChar char="Ø"/>
            </a:pP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 райының болжамынсыз ұшақтар аспанға көтерілмейді;</a:t>
            </a:r>
          </a:p>
          <a:p>
            <a:pPr marL="285750" indent="-285750">
              <a:buFont typeface="Wingdings" panose="05000000000000000000" pitchFamily="2" charset="2"/>
              <a:buChar char="Ø"/>
            </a:pP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 температурасының жай- күйін алдын-ала білу алысқа жүзетін теңіз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кемелерінің, автокөліктердің қауіпсіздігін қамтамасыз етеді;</a:t>
            </a:r>
          </a:p>
          <a:p>
            <a:pPr marL="285750" indent="-285750">
              <a:buFont typeface="Wingdings" panose="05000000000000000000" pitchFamily="2" charset="2"/>
              <a:buChar char="Ø"/>
            </a:pP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Мұндай болжам жасау  көктемде егісті уақытында егуге, үсіктен, бұршақтан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және т.б қауіпті құбылыстардан сақтануға мүмкіндік туғызады;</a:t>
            </a:r>
          </a:p>
          <a:p>
            <a:pPr marL="285750" indent="-285750">
              <a:buFont typeface="Wingdings" panose="05000000000000000000" pitchFamily="2" charset="2"/>
              <a:buChar char="Ø"/>
            </a:pP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cf.ppt-online.org/files/slide/q/Q1hWOinzlKS2YLrk4gFxvEaPDuR9fdVUbyNpe5/slide-3.jpg"/>
          <p:cNvPicPr>
            <a:picLocks noChangeAspect="1" noChangeArrowheads="1"/>
          </p:cNvPicPr>
          <p:nvPr/>
        </p:nvPicPr>
        <p:blipFill rotWithShape="1">
          <a:blip r:embed="rId2">
            <a:extLst>
              <a:ext uri="{28A0092B-C50C-407E-A947-70E740481C1C}">
                <a14:useLocalDpi xmlns:a14="http://schemas.microsoft.com/office/drawing/2010/main" val="0"/>
              </a:ext>
            </a:extLst>
          </a:blip>
          <a:srcRect l="57594" t="30659"/>
          <a:stretch/>
        </p:blipFill>
        <p:spPr bwMode="auto">
          <a:xfrm>
            <a:off x="8032340" y="1818047"/>
            <a:ext cx="3268007" cy="4310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78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4464" y="412013"/>
            <a:ext cx="11149206"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Ауаның атмосфералық қысымы қандай және ол неліктен өзгереді?</a:t>
            </a:r>
            <a:endParaRPr lang="en-US"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454464" y="1214814"/>
            <a:ext cx="6000928" cy="2031325"/>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Жер бетіне және онда орналасқан барлық заттарды қысатын ауа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күші атмосфералық қысым деп аталады.</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Ауаның Жер бетіне түсіретін салмағы- 1 кг 33 г.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Орта бойлы адамға шамамен 15 тоннадай қысым түседі.</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Біз ондай қысымды неге сезбейміз?</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vsedavlenie.ru/wp-content/uploads/2018/10/atmosfernoe-davlenie-7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616" y="1166965"/>
            <a:ext cx="5098516" cy="2185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http://900igr.net/up/datas/215194/014.jpg"/>
          <p:cNvPicPr>
            <a:picLocks noChangeAspect="1" noChangeArrowheads="1"/>
          </p:cNvPicPr>
          <p:nvPr/>
        </p:nvPicPr>
        <p:blipFill rotWithShape="1">
          <a:blip r:embed="rId3">
            <a:extLst>
              <a:ext uri="{28A0092B-C50C-407E-A947-70E740481C1C}">
                <a14:useLocalDpi xmlns:a14="http://schemas.microsoft.com/office/drawing/2010/main" val="0"/>
              </a:ext>
            </a:extLst>
          </a:blip>
          <a:srcRect l="64235" t="18611" r="3108" b="3264"/>
          <a:stretch/>
        </p:blipFill>
        <p:spPr bwMode="auto">
          <a:xfrm>
            <a:off x="965792" y="3246139"/>
            <a:ext cx="1927534" cy="3458494"/>
          </a:xfrm>
          <a:prstGeom prst="rect">
            <a:avLst/>
          </a:prstGeom>
          <a:noFill/>
          <a:extLst>
            <a:ext uri="{909E8E84-426E-40DD-AFC4-6F175D3DCCD1}">
              <a14:hiddenFill xmlns:a14="http://schemas.microsoft.com/office/drawing/2010/main">
                <a:solidFill>
                  <a:srgbClr val="FFFFFF"/>
                </a:solidFill>
              </a14:hiddenFill>
            </a:ext>
          </a:extLst>
        </p:spPr>
      </p:pic>
      <p:sp>
        <p:nvSpPr>
          <p:cNvPr id="6" name="Скругленный прямоугольник 5"/>
          <p:cNvSpPr/>
          <p:nvPr/>
        </p:nvSpPr>
        <p:spPr>
          <a:xfrm>
            <a:off x="696195" y="3181475"/>
            <a:ext cx="539194" cy="3411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3326" y="4296460"/>
            <a:ext cx="8802806" cy="1200329"/>
          </a:xfrm>
          <a:prstGeom prst="rect">
            <a:avLst/>
          </a:prstGeom>
          <a:noFill/>
        </p:spPr>
        <p:txBody>
          <a:bodyPr wrap="square" rtlCol="0">
            <a:spAutoFit/>
          </a:bodyPr>
          <a:lstStyle/>
          <a:p>
            <a:pPr algn="just"/>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Біздің денеміздің ішкі қысымы сыртқы атмосфера қысымымен тепе- тең.</a:t>
            </a:r>
          </a:p>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Сондықтан бізге түскен ауаның қысымын сезбейміз.</a:t>
            </a:r>
            <a:endPar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256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0898" y="656453"/>
            <a:ext cx="8066632" cy="523220"/>
          </a:xfrm>
          <a:prstGeom prst="rect">
            <a:avLst/>
          </a:prstGeom>
          <a:noFill/>
        </p:spPr>
        <p:txBody>
          <a:bodyPr wrap="none" rtlCol="0">
            <a:spAutoFit/>
          </a:bodyPr>
          <a:lstStyle/>
          <a:p>
            <a:r>
              <a:rPr lang="kk-KZ" sz="2800" b="1" dirty="0">
                <a:solidFill>
                  <a:srgbClr val="3333FF"/>
                </a:solidFill>
                <a:latin typeface="Tahoma" panose="020B0604030504040204" pitchFamily="34" charset="0"/>
                <a:ea typeface="Tahoma" panose="020B0604030504040204" pitchFamily="34" charset="0"/>
                <a:cs typeface="Tahoma" panose="020B0604030504040204" pitchFamily="34" charset="0"/>
              </a:rPr>
              <a:t>Атмосфералық қысымды қалай өлшейді?</a:t>
            </a:r>
            <a:endParaRPr lang="en-US" sz="28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815342" y="1386662"/>
            <a:ext cx="7109639"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  қысымы барометр аспабының көмегімен өлшенеді.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Грекше </a:t>
            </a:r>
            <a:r>
              <a:rPr lang="kk-KZ" b="1" i="1" dirty="0">
                <a:solidFill>
                  <a:srgbClr val="000066"/>
                </a:solidFill>
                <a:latin typeface="Tahoma" panose="020B0604030504040204" pitchFamily="34" charset="0"/>
                <a:ea typeface="Tahoma" panose="020B0604030504040204" pitchFamily="34" charset="0"/>
                <a:cs typeface="Tahoma" panose="020B0604030504040204" pitchFamily="34" charset="0"/>
              </a:rPr>
              <a:t>барос-</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салмақ, </a:t>
            </a:r>
            <a:r>
              <a:rPr lang="kk-KZ" b="1" i="1" dirty="0">
                <a:solidFill>
                  <a:srgbClr val="000066"/>
                </a:solidFill>
                <a:latin typeface="Tahoma" panose="020B0604030504040204" pitchFamily="34" charset="0"/>
                <a:ea typeface="Tahoma" panose="020B0604030504040204" pitchFamily="34" charset="0"/>
                <a:cs typeface="Tahoma" panose="020B0604030504040204" pitchFamily="34" charset="0"/>
              </a:rPr>
              <a:t>метрео-</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өлшеймін</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https://i.ebayimg.com/images/g/I38AAOSwQTRb2GN-/s-l1600.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11015" y="3420139"/>
            <a:ext cx="2839820" cy="2839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5938" y="2566819"/>
            <a:ext cx="5530681"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Сынап барометрін тұңғыш жасаған итальян</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ғалымы Э. Торричелли болатын. </a:t>
            </a:r>
          </a:p>
        </p:txBody>
      </p:sp>
      <p:pic>
        <p:nvPicPr>
          <p:cNvPr id="6" name="Picture 2" descr="https://cdn.shopify.com/s/files/1/1381/2825/products/a00895a10830801e1480d5dc09f8eff4_580x@2x.png?v=1570046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762" y="2778261"/>
            <a:ext cx="3220358" cy="32682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50598" y="3686227"/>
            <a:ext cx="3993401" cy="2123658"/>
          </a:xfrm>
          <a:prstGeom prst="rect">
            <a:avLst/>
          </a:prstGeom>
          <a:noFill/>
        </p:spPr>
        <p:txBody>
          <a:bodyPr wrap="none" rtlCol="0">
            <a:spAutoFit/>
          </a:bodyPr>
          <a:lstStyle/>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Барометр  анероид </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грекше</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анероид-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ылғалсыз</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Барометр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анероидты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ең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алғаш</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p>
          <a:p>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құрастырған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итальян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p>
          <a:p>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ғалымы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Люсьен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Види</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endParaRPr lang="ru-RU"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027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b.ru/misc/i/gallery/117740/323483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61" t="44375" r="42639" b="5000"/>
          <a:stretch/>
        </p:blipFill>
        <p:spPr bwMode="auto">
          <a:xfrm>
            <a:off x="1199053" y="2952070"/>
            <a:ext cx="4600300" cy="317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848933" y="1162772"/>
            <a:ext cx="5483628" cy="1754326"/>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Теңіз деңгейінен биіктік жоғарылаған сайын, қысым төмендейді.  Бұл биіктеген сайын ауа салмағының азаюы және қысымның аз күшпен қысуымен байланысты. 10,5м- 1 мм  с.б. төмендейді. Температураның өзгеруі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58116" y="443010"/>
            <a:ext cx="8058616" cy="523220"/>
          </a:xfrm>
          <a:prstGeom prst="rect">
            <a:avLst/>
          </a:prstGeom>
          <a:noFill/>
        </p:spPr>
        <p:txBody>
          <a:bodyPr wrap="none" rtlCol="0">
            <a:spAutoFit/>
          </a:bodyPr>
          <a:lstStyle/>
          <a:p>
            <a:r>
              <a:rPr lang="kk-KZ" sz="2800" b="1" dirty="0">
                <a:solidFill>
                  <a:srgbClr val="3333FF"/>
                </a:solidFill>
                <a:latin typeface="Tahoma" panose="020B0604030504040204" pitchFamily="34" charset="0"/>
                <a:ea typeface="Tahoma" panose="020B0604030504040204" pitchFamily="34" charset="0"/>
                <a:cs typeface="Tahoma" panose="020B0604030504040204" pitchFamily="34" charset="0"/>
              </a:rPr>
              <a:t>Атмосфералық қысым неліктен өзгереді?</a:t>
            </a:r>
            <a:endParaRPr lang="en-US" sz="28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rotWithShape="1">
          <a:blip r:embed="rId3"/>
          <a:srcRect l="13136" t="28750" r="12177"/>
          <a:stretch/>
        </p:blipFill>
        <p:spPr>
          <a:xfrm>
            <a:off x="6982851" y="1067238"/>
            <a:ext cx="4067761" cy="2910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602279" y="4484142"/>
            <a:ext cx="4828904" cy="1477328"/>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45̊  ендіктегі теңіз деңгейінде және 0̊ С температурада атмосфералық қысым 760 мм сынап бағанасына тең болады. Яғни қалыпты атмосфералық қысым 760 мм сынып бағанасына тең.</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374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4337" y="436052"/>
            <a:ext cx="7460697"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Жел дегеніміз не?  Жел неге пайда болады? </a:t>
            </a:r>
            <a:endParaRPr lang="en-US"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163725" y="1126228"/>
            <a:ext cx="9821920" cy="1200329"/>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Ауаның көлденең бағыттағы қозғалысы жел деп аталады.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Жел төсемелі беткейдің түрлі бөліктерінің үстіндегі атмосфералық қысымның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ауысуынан туындайды. Яғни жел жоғары қысым аймағынан төмен қысым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аймағына  қарай жылжиды.</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Группа 5"/>
          <p:cNvGrpSpPr/>
          <p:nvPr/>
        </p:nvGrpSpPr>
        <p:grpSpPr>
          <a:xfrm>
            <a:off x="510774" y="2540105"/>
            <a:ext cx="4330582" cy="3455649"/>
            <a:chOff x="1262416" y="2509925"/>
            <a:chExt cx="4330582" cy="3455649"/>
          </a:xfrm>
          <a:solidFill>
            <a:srgbClr val="3333FF"/>
          </a:solidFill>
        </p:grpSpPr>
        <p:pic>
          <p:nvPicPr>
            <p:cNvPr id="6146" name="Picture 2" descr="https://bigslide.ru/images/28/27972/960/im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416" y="2509925"/>
              <a:ext cx="4330582" cy="3247937"/>
            </a:xfrm>
            <a:prstGeom prst="rect">
              <a:avLst/>
            </a:prstGeom>
            <a:grpFill/>
          </p:spPr>
        </p:pic>
        <p:sp>
          <p:nvSpPr>
            <p:cNvPr id="4" name="Скругленный прямоугольник 3"/>
            <p:cNvSpPr/>
            <p:nvPr/>
          </p:nvSpPr>
          <p:spPr>
            <a:xfrm>
              <a:off x="1815718" y="3671146"/>
              <a:ext cx="3223978" cy="39025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Жел неге соғады?</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Скругленный прямоугольник 4"/>
            <p:cNvSpPr/>
            <p:nvPr/>
          </p:nvSpPr>
          <p:spPr>
            <a:xfrm>
              <a:off x="2020782" y="5222623"/>
              <a:ext cx="1228725" cy="742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a:latin typeface="Tahoma" panose="020B0604030504040204" pitchFamily="34" charset="0"/>
                  <a:ea typeface="Tahoma" panose="020B0604030504040204" pitchFamily="34" charset="0"/>
                  <a:cs typeface="Tahoma" panose="020B0604030504040204" pitchFamily="34" charset="0"/>
                </a:rPr>
                <a:t>Суық ауа</a:t>
              </a:r>
            </a:p>
            <a:p>
              <a:pPr algn="ctr"/>
              <a:r>
                <a:rPr lang="kk-KZ" sz="1400" b="1" dirty="0">
                  <a:latin typeface="Tahoma" panose="020B0604030504040204" pitchFamily="34" charset="0"/>
                  <a:ea typeface="Tahoma" panose="020B0604030504040204" pitchFamily="34" charset="0"/>
                  <a:cs typeface="Tahoma" panose="020B0604030504040204" pitchFamily="34" charset="0"/>
                </a:rPr>
                <a:t>Жоғары қысым</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10" name="Скругленный прямоугольник 9"/>
            <p:cNvSpPr/>
            <p:nvPr/>
          </p:nvSpPr>
          <p:spPr>
            <a:xfrm>
              <a:off x="3688142" y="5222623"/>
              <a:ext cx="1228725" cy="7429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a:latin typeface="Tahoma" panose="020B0604030504040204" pitchFamily="34" charset="0"/>
                  <a:ea typeface="Tahoma" panose="020B0604030504040204" pitchFamily="34" charset="0"/>
                  <a:cs typeface="Tahoma" panose="020B0604030504040204" pitchFamily="34" charset="0"/>
                </a:rPr>
                <a:t>Жылы ауа</a:t>
              </a:r>
            </a:p>
            <a:p>
              <a:pPr algn="ctr"/>
              <a:r>
                <a:rPr lang="kk-KZ" sz="1400" b="1" dirty="0">
                  <a:latin typeface="Tahoma" panose="020B0604030504040204" pitchFamily="34" charset="0"/>
                  <a:ea typeface="Tahoma" panose="020B0604030504040204" pitchFamily="34" charset="0"/>
                  <a:cs typeface="Tahoma" panose="020B0604030504040204" pitchFamily="34" charset="0"/>
                </a:rPr>
                <a:t>Төмен қысым</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9" name="Группа 8"/>
          <p:cNvGrpSpPr/>
          <p:nvPr/>
        </p:nvGrpSpPr>
        <p:grpSpPr>
          <a:xfrm>
            <a:off x="4841356" y="2326557"/>
            <a:ext cx="7192370" cy="4378262"/>
            <a:chOff x="1785939" y="628650"/>
            <a:chExt cx="9010648" cy="5172075"/>
          </a:xfrm>
        </p:grpSpPr>
        <p:pic>
          <p:nvPicPr>
            <p:cNvPr id="11" name="Picture 2" descr="https://otvet.imgsmail.ru/download/50436726_8d7d8add5bc774f95ac62846c2ebf447_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9" y="771525"/>
              <a:ext cx="8572500" cy="4814888"/>
            </a:xfrm>
            <a:prstGeom prst="rect">
              <a:avLst/>
            </a:prstGeom>
            <a:solidFill>
              <a:srgbClr val="3333FF"/>
            </a:solidFill>
          </p:spPr>
        </p:pic>
        <p:sp>
          <p:nvSpPr>
            <p:cNvPr id="12" name="Скругленный прямоугольник 11"/>
            <p:cNvSpPr/>
            <p:nvPr/>
          </p:nvSpPr>
          <p:spPr>
            <a:xfrm>
              <a:off x="1785939" y="628650"/>
              <a:ext cx="2800349" cy="1100138"/>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050" b="1" dirty="0">
                  <a:latin typeface="Tahoma" panose="020B0604030504040204" pitchFamily="34" charset="0"/>
                  <a:ea typeface="Tahoma" panose="020B0604030504040204" pitchFamily="34" charset="0"/>
                  <a:cs typeface="Tahoma" panose="020B0604030504040204" pitchFamily="34" charset="0"/>
                </a:rPr>
                <a:t>Биікке көтерілген  ауа жайылып, суынады және көрші аймаққа қарай төмендейді.Бұл жерде қысым жоғары болады</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3" name="Скругленный прямоугольник 12"/>
            <p:cNvSpPr/>
            <p:nvPr/>
          </p:nvSpPr>
          <p:spPr>
            <a:xfrm>
              <a:off x="7996238" y="3078956"/>
              <a:ext cx="2800349" cy="1621631"/>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050" b="1" dirty="0">
                  <a:latin typeface="Tahoma" panose="020B0604030504040204" pitchFamily="34" charset="0"/>
                  <a:ea typeface="Tahoma" panose="020B0604030504040204" pitchFamily="34" charset="0"/>
                  <a:cs typeface="Tahoma" panose="020B0604030504040204" pitchFamily="34" charset="0"/>
                </a:rPr>
                <a:t>Жердегі ауа қызады да жоғары қарай көтеріледі. Жер бетіндегі ауа тығыздығы азайып, қысым төмендейді.</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4" name="Скругленный прямоугольник 13"/>
            <p:cNvSpPr/>
            <p:nvPr/>
          </p:nvSpPr>
          <p:spPr>
            <a:xfrm>
              <a:off x="4238626" y="4700587"/>
              <a:ext cx="3319464" cy="1100138"/>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050" b="1" dirty="0">
                  <a:latin typeface="Tahoma" panose="020B0604030504040204" pitchFamily="34" charset="0"/>
                  <a:ea typeface="Tahoma" panose="020B0604030504040204" pitchFamily="34" charset="0"/>
                  <a:cs typeface="Tahoma" panose="020B0604030504040204" pitchFamily="34" charset="0"/>
                </a:rPr>
                <a:t>Жоғары қысымды салқын ауа  жер бетімен төменгі қысым аймағына қарай қозғалады</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5" name="Скругленный прямоугольник 14"/>
            <p:cNvSpPr/>
            <p:nvPr/>
          </p:nvSpPr>
          <p:spPr>
            <a:xfrm>
              <a:off x="2528887" y="5072061"/>
              <a:ext cx="1709739" cy="514351"/>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100" b="1" dirty="0">
                  <a:latin typeface="Tahoma" panose="020B0604030504040204" pitchFamily="34" charset="0"/>
                  <a:ea typeface="Tahoma" panose="020B0604030504040204" pitchFamily="34" charset="0"/>
                  <a:cs typeface="Tahoma" panose="020B0604030504040204" pitchFamily="34" charset="0"/>
                </a:rPr>
                <a:t>Желдің қалыптасуы</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16" name="Скругленный прямоугольник 15"/>
            <p:cNvSpPr/>
            <p:nvPr/>
          </p:nvSpPr>
          <p:spPr>
            <a:xfrm>
              <a:off x="2945608" y="4229097"/>
              <a:ext cx="1709739" cy="514351"/>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100" b="1" dirty="0">
                  <a:latin typeface="Tahoma" panose="020B0604030504040204" pitchFamily="34" charset="0"/>
                  <a:ea typeface="Tahoma" panose="020B0604030504040204" pitchFamily="34" charset="0"/>
                  <a:cs typeface="Tahoma" panose="020B0604030504040204" pitchFamily="34" charset="0"/>
                </a:rPr>
                <a:t>Салқын ауа</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17" name="Скругленный прямоугольник 16"/>
            <p:cNvSpPr/>
            <p:nvPr/>
          </p:nvSpPr>
          <p:spPr>
            <a:xfrm>
              <a:off x="6160297" y="4186236"/>
              <a:ext cx="1709739" cy="514351"/>
            </a:xfrm>
            <a:prstGeom prst="round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100" b="1" dirty="0">
                  <a:latin typeface="Tahoma" panose="020B0604030504040204" pitchFamily="34" charset="0"/>
                  <a:ea typeface="Tahoma" panose="020B0604030504040204" pitchFamily="34" charset="0"/>
                  <a:cs typeface="Tahoma" panose="020B0604030504040204" pitchFamily="34" charset="0"/>
                </a:rPr>
                <a:t>Жылы ауа</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18" name="Овал 17"/>
            <p:cNvSpPr/>
            <p:nvPr/>
          </p:nvSpPr>
          <p:spPr>
            <a:xfrm>
              <a:off x="7015166" y="3743325"/>
              <a:ext cx="342897" cy="442911"/>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a:latin typeface="Tahoma" panose="020B0604030504040204" pitchFamily="34" charset="0"/>
                  <a:ea typeface="Tahoma" panose="020B0604030504040204" pitchFamily="34" charset="0"/>
                  <a:cs typeface="Tahoma" panose="020B0604030504040204" pitchFamily="34" charset="0"/>
                </a:rPr>
                <a:t>Т</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9" name="Овал 18"/>
            <p:cNvSpPr/>
            <p:nvPr/>
          </p:nvSpPr>
          <p:spPr>
            <a:xfrm>
              <a:off x="3629028" y="3668315"/>
              <a:ext cx="342897" cy="442911"/>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a:latin typeface="Tahoma" panose="020B0604030504040204" pitchFamily="34" charset="0"/>
                  <a:ea typeface="Tahoma" panose="020B0604030504040204" pitchFamily="34" charset="0"/>
                  <a:cs typeface="Tahoma" panose="020B0604030504040204" pitchFamily="34" charset="0"/>
                </a:rPr>
                <a:t>Ж</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080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avatars.mds.yandex.net/get-zen_doc/164147/pub_5d1678fcf66b3d00acf98fb5_5d167981e0cbf200add173b2/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529" y="2442452"/>
            <a:ext cx="5173057" cy="3507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35890" y="1159563"/>
            <a:ext cx="5657318" cy="923330"/>
          </a:xfrm>
          <a:prstGeom prst="rect">
            <a:avLst/>
          </a:prstGeom>
          <a:noFill/>
        </p:spPr>
        <p:txBody>
          <a:bodyPr wrap="none" rtlCol="0">
            <a:spAutoFit/>
          </a:bodyPr>
          <a:lstStyle/>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Метеорологиялық станцияларда желдің </a:t>
            </a:r>
          </a:p>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бағыты мен жылдамдығын  </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(күшін)  </a:t>
            </a:r>
          </a:p>
          <a:p>
            <a:pPr algn="ct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желбағар (флюгер) к</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өмегімен бақылайды. </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https://www.fairmountweather.com/wp-content/uploads/2015/09/MG_8991-1-scaled.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3817" y="770823"/>
            <a:ext cx="4590406" cy="306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238209" y="4196438"/>
            <a:ext cx="5341622" cy="2031325"/>
          </a:xfrm>
          <a:prstGeom prst="rect">
            <a:avLst/>
          </a:prstGeom>
          <a:noFill/>
        </p:spPr>
        <p:txBody>
          <a:bodyPr wrap="square" rtlCol="0">
            <a:spAutoFit/>
          </a:bodyPr>
          <a:lstStyle/>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Жел жылдамдығының дәл өлшемдерін </a:t>
            </a:r>
          </a:p>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анемометр аспабының көмегімен өлшейді. Жел жылдамдығы м/с- пен</a:t>
            </a:r>
          </a:p>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есептеледі. Мысалы: 20 м/с. Егер оны км/сағ айналдырсақ 20*60*60=  72 000м </a:t>
            </a:r>
          </a:p>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сағатқа айналдырғанда 72 км болады.</a:t>
            </a: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418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3738634" y="832087"/>
            <a:ext cx="7015162" cy="5372100"/>
            <a:chOff x="3943350" y="600075"/>
            <a:chExt cx="7015162" cy="5372100"/>
          </a:xfrm>
        </p:grpSpPr>
        <p:pic>
          <p:nvPicPr>
            <p:cNvPr id="5" name="Рисунок 4"/>
            <p:cNvPicPr>
              <a:picLocks noChangeAspect="1"/>
            </p:cNvPicPr>
            <p:nvPr/>
          </p:nvPicPr>
          <p:blipFill rotWithShape="1">
            <a:blip r:embed="rId2"/>
            <a:srcRect l="10989" t="21667" r="12292"/>
            <a:stretch/>
          </p:blipFill>
          <p:spPr>
            <a:xfrm>
              <a:off x="3943350" y="600075"/>
              <a:ext cx="7015162" cy="5372100"/>
            </a:xfrm>
            <a:prstGeom prst="rect">
              <a:avLst/>
            </a:prstGeom>
          </p:spPr>
        </p:pic>
        <p:sp>
          <p:nvSpPr>
            <p:cNvPr id="6" name="Овал 5"/>
            <p:cNvSpPr/>
            <p:nvPr/>
          </p:nvSpPr>
          <p:spPr>
            <a:xfrm>
              <a:off x="6958013" y="600075"/>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Овал 7"/>
            <p:cNvSpPr/>
            <p:nvPr/>
          </p:nvSpPr>
          <p:spPr>
            <a:xfrm>
              <a:off x="8996364" y="1423988"/>
              <a:ext cx="1004886"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9" name="Овал 8"/>
            <p:cNvSpPr/>
            <p:nvPr/>
          </p:nvSpPr>
          <p:spPr>
            <a:xfrm>
              <a:off x="9753601" y="3086100"/>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Овал 9"/>
            <p:cNvSpPr/>
            <p:nvPr/>
          </p:nvSpPr>
          <p:spPr>
            <a:xfrm>
              <a:off x="8974932" y="4748212"/>
              <a:ext cx="1026317"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Овал 10"/>
            <p:cNvSpPr/>
            <p:nvPr/>
          </p:nvSpPr>
          <p:spPr>
            <a:xfrm>
              <a:off x="7061597" y="5572125"/>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 name="Овал 11"/>
            <p:cNvSpPr/>
            <p:nvPr/>
          </p:nvSpPr>
          <p:spPr>
            <a:xfrm>
              <a:off x="5014913" y="4791074"/>
              <a:ext cx="888205"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Овал 12"/>
            <p:cNvSpPr/>
            <p:nvPr/>
          </p:nvSpPr>
          <p:spPr>
            <a:xfrm>
              <a:off x="4410075" y="3071812"/>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4" name="Овал 13"/>
            <p:cNvSpPr/>
            <p:nvPr/>
          </p:nvSpPr>
          <p:spPr>
            <a:xfrm>
              <a:off x="4872038" y="1435894"/>
              <a:ext cx="925115"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p:cNvSpPr txBox="1"/>
          <p:nvPr/>
        </p:nvSpPr>
        <p:spPr>
          <a:xfrm>
            <a:off x="679137" y="708917"/>
            <a:ext cx="3155031" cy="523220"/>
          </a:xfrm>
          <a:prstGeom prst="rect">
            <a:avLst/>
          </a:prstGeom>
          <a:noFill/>
        </p:spPr>
        <p:txBody>
          <a:bodyPr wrap="none" rtlCol="0">
            <a:spAutoFit/>
          </a:bodyPr>
          <a:lstStyle/>
          <a:p>
            <a:r>
              <a:rPr lang="kk-KZ" sz="2800" b="1" dirty="0">
                <a:solidFill>
                  <a:srgbClr val="3333FF"/>
                </a:solidFill>
                <a:latin typeface="Tahoma" panose="020B0604030504040204" pitchFamily="34" charset="0"/>
                <a:ea typeface="Tahoma" panose="020B0604030504040204" pitchFamily="34" charset="0"/>
                <a:cs typeface="Tahoma" panose="020B0604030504040204" pitchFamily="34" charset="0"/>
              </a:rPr>
              <a:t>Жел бағыттары</a:t>
            </a:r>
            <a:endParaRPr lang="en-US" sz="28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223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647" y="447603"/>
            <a:ext cx="9656811"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Метеорологиялық элементтерді зерттеудің маңыздылығы</a:t>
            </a:r>
            <a:endParaRPr lang="en-US"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98447" y="1145483"/>
            <a:ext cx="10523213" cy="2585323"/>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Ауа райы элементтерінің бірінің өзгеруі – ауа  райы өзгеруінің басты себебі. Мысалы, температура көтерілсе,  ауа ылғалдылығы жоғарылайды және атмосфералық қысым төмендейді. Ал желдің пайда болуы не жоқ болуы атмосфералық қысымның өзгеруімен байланысты. Сондықтан халық шаруашылығында  ауа райы элементтерін зерттеу өте маңызды. Мысалы:  қала  құрылысы мен жол салуда  құрылысшылар мен архитекторлар жел бағытын  ескереді. Ауыл шаруашылығында егістік жұмыстарында  ауа райы болжамын білу қажет. Жел – сарқылмайтын қуат көзі.</a:t>
            </a: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100urokov.ru/images/geography/6klass/4urok/23-atmosphera-2-chast.png"/>
          <p:cNvPicPr>
            <a:picLocks noChangeAspect="1" noChangeArrowheads="1"/>
          </p:cNvPicPr>
          <p:nvPr/>
        </p:nvPicPr>
        <p:blipFill rotWithShape="1">
          <a:blip r:embed="rId2">
            <a:extLst>
              <a:ext uri="{28A0092B-C50C-407E-A947-70E740481C1C}">
                <a14:useLocalDpi xmlns:a14="http://schemas.microsoft.com/office/drawing/2010/main" val="0"/>
              </a:ext>
            </a:extLst>
          </a:blip>
          <a:srcRect t="35197" b="4362"/>
          <a:stretch/>
        </p:blipFill>
        <p:spPr bwMode="auto">
          <a:xfrm>
            <a:off x="1881045" y="3730806"/>
            <a:ext cx="7639405" cy="224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CD91E988-7A18-4398-B6F1-77F363DEF83B}"/>
              </a:ext>
            </a:extLst>
          </p:cNvPr>
          <p:cNvSpPr/>
          <p:nvPr/>
        </p:nvSpPr>
        <p:spPr>
          <a:xfrm>
            <a:off x="862760" y="1003339"/>
            <a:ext cx="3799438" cy="584775"/>
          </a:xfrm>
          <a:prstGeom prst="rect">
            <a:avLst/>
          </a:prstGeom>
        </p:spPr>
        <p:txBody>
          <a:bodyPr wrap="none">
            <a:spAutoFit/>
          </a:bodyPr>
          <a:lstStyle/>
          <a:p>
            <a:r>
              <a:rPr lang="kk-KZ" sz="3200" b="1" dirty="0">
                <a:solidFill>
                  <a:srgbClr val="0000CC"/>
                </a:solidFill>
                <a:latin typeface="Tahoma" panose="020B0604030504040204" pitchFamily="34" charset="0"/>
                <a:ea typeface="Tahoma" panose="020B0604030504040204" pitchFamily="34" charset="0"/>
                <a:cs typeface="Tahoma" panose="020B0604030504040204" pitchFamily="34" charset="0"/>
              </a:rPr>
              <a:t>Оқу мақсаттары:</a:t>
            </a:r>
            <a:endParaRPr lang="kk-KZ" sz="3200"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скругленные углы 1">
            <a:extLst>
              <a:ext uri="{FF2B5EF4-FFF2-40B4-BE49-F238E27FC236}">
                <a16:creationId xmlns:a16="http://schemas.microsoft.com/office/drawing/2014/main" id="{7E5E7E05-D0EC-4BBC-A129-6D444166CC7E}"/>
              </a:ext>
            </a:extLst>
          </p:cNvPr>
          <p:cNvSpPr/>
          <p:nvPr/>
        </p:nvSpPr>
        <p:spPr>
          <a:xfrm>
            <a:off x="6814223" y="1778639"/>
            <a:ext cx="951552" cy="248944"/>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6" name="Прямоугольник 5"/>
          <p:cNvSpPr/>
          <p:nvPr/>
        </p:nvSpPr>
        <p:spPr>
          <a:xfrm>
            <a:off x="718223" y="1903111"/>
            <a:ext cx="5368678" cy="4524315"/>
          </a:xfrm>
          <a:prstGeom prst="rect">
            <a:avLst/>
          </a:prstGeom>
        </p:spPr>
        <p:txBody>
          <a:bodyPr wrap="square">
            <a:spAutoFit/>
          </a:bodyPr>
          <a:lstStyle/>
          <a:p>
            <a:pPr marL="342900" indent="-342900" algn="just">
              <a:buFont typeface="Arial" panose="020B0604020202020204" pitchFamily="34" charset="0"/>
              <a:buChar char="•"/>
            </a:pP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температураны сипаттап, зерттеу маңыздылығын анықтаймыз;</a:t>
            </a:r>
          </a:p>
          <a:p>
            <a:pPr marL="342900" indent="-342900" algn="just">
              <a:buFont typeface="Arial" panose="020B0604020202020204" pitchFamily="34" charset="0"/>
              <a:buChar char="•"/>
            </a:pP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 көрсеткіштерін өлшеп, метеорологиялық құрал-жабдықтарды қолданумен тіркейміз;</a:t>
            </a:r>
          </a:p>
          <a:p>
            <a:pPr marL="342900" indent="-342900" algn="just">
              <a:buFont typeface="Arial" panose="020B0604020202020204" pitchFamily="34" charset="0"/>
              <a:buChar char="•"/>
            </a:pP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жергілікті жердің  температура көрсеткіштері бойынша синоптикалық графикалық  материалдарды жасаймыз.</a:t>
            </a:r>
            <a:endPar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https://envirosustain.files.wordpress.com/2013/12/a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223" y="1588114"/>
            <a:ext cx="4033502" cy="3494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190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0637" y="1073483"/>
            <a:ext cx="10866392" cy="923330"/>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Тропосферада белгілі бір мөлшерде су буы болады. Ол тәуліктің кез- келген уақытында Жер бетінен булану нәтижесінде келеді.  Ауа ылғалдылығы ондағы ауа буының құрамы.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https://fs01.infourok.ru/images/doc/61/75785/img8.jpg"/>
          <p:cNvPicPr>
            <a:picLocks noChangeAspect="1" noChangeArrowheads="1"/>
          </p:cNvPicPr>
          <p:nvPr/>
        </p:nvPicPr>
        <p:blipFill rotWithShape="1">
          <a:blip r:embed="rId2">
            <a:extLst>
              <a:ext uri="{28A0092B-C50C-407E-A947-70E740481C1C}">
                <a14:useLocalDpi xmlns:a14="http://schemas.microsoft.com/office/drawing/2010/main" val="0"/>
              </a:ext>
            </a:extLst>
          </a:blip>
          <a:srcRect l="50214" t="11667" b="4166"/>
          <a:stretch/>
        </p:blipFill>
        <p:spPr bwMode="auto">
          <a:xfrm>
            <a:off x="1030111" y="2098265"/>
            <a:ext cx="3570585" cy="452725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23924" y="510065"/>
            <a:ext cx="5418471" cy="461665"/>
          </a:xfrm>
          <a:prstGeom prst="rect">
            <a:avLst/>
          </a:prstGeom>
        </p:spPr>
        <p:txBody>
          <a:bodyPr wrap="none">
            <a:spAutoFit/>
          </a:bodyPr>
          <a:lstStyle/>
          <a:p>
            <a:pPr algn="ctr"/>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Ауа ылғалдылығы дегеніміз не?</a:t>
            </a:r>
          </a:p>
        </p:txBody>
      </p:sp>
      <p:grpSp>
        <p:nvGrpSpPr>
          <p:cNvPr id="5" name="Группа 4"/>
          <p:cNvGrpSpPr/>
          <p:nvPr/>
        </p:nvGrpSpPr>
        <p:grpSpPr>
          <a:xfrm>
            <a:off x="4600696" y="1955643"/>
            <a:ext cx="7173913" cy="4324350"/>
            <a:chOff x="2112962" y="904876"/>
            <a:chExt cx="7173913" cy="4324350"/>
          </a:xfrm>
        </p:grpSpPr>
        <p:pic>
          <p:nvPicPr>
            <p:cNvPr id="6" name="Picture 2" descr="https://ds02.infourok.ru/uploads/ex/0893/00002fa2-ff71ee8d/hello_html_m18361667.png"/>
            <p:cNvPicPr>
              <a:picLocks noChangeAspect="1" noChangeArrowheads="1"/>
            </p:cNvPicPr>
            <p:nvPr/>
          </p:nvPicPr>
          <p:blipFill rotWithShape="1">
            <a:blip r:embed="rId3">
              <a:extLst>
                <a:ext uri="{28A0092B-C50C-407E-A947-70E740481C1C}">
                  <a14:useLocalDpi xmlns:a14="http://schemas.microsoft.com/office/drawing/2010/main" val="0"/>
                </a:ext>
              </a:extLst>
            </a:blip>
            <a:srcRect b="15542"/>
            <a:stretch/>
          </p:blipFill>
          <p:spPr bwMode="auto">
            <a:xfrm>
              <a:off x="2112962" y="904876"/>
              <a:ext cx="7173913" cy="4324350"/>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2686050" y="3700462"/>
              <a:ext cx="414338" cy="414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1</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Овал 7"/>
            <p:cNvSpPr/>
            <p:nvPr/>
          </p:nvSpPr>
          <p:spPr>
            <a:xfrm>
              <a:off x="3795713" y="3650455"/>
              <a:ext cx="414338" cy="414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2</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Овал 8"/>
            <p:cNvSpPr/>
            <p:nvPr/>
          </p:nvSpPr>
          <p:spPr>
            <a:xfrm>
              <a:off x="4960143" y="3650455"/>
              <a:ext cx="414338" cy="414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5</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0" name="Овал 9"/>
            <p:cNvSpPr/>
            <p:nvPr/>
          </p:nvSpPr>
          <p:spPr>
            <a:xfrm>
              <a:off x="6124573" y="3493293"/>
              <a:ext cx="414338" cy="414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a:latin typeface="Tahoma" panose="020B0604030504040204" pitchFamily="34" charset="0"/>
                  <a:ea typeface="Tahoma" panose="020B0604030504040204" pitchFamily="34" charset="0"/>
                  <a:cs typeface="Tahoma" panose="020B0604030504040204" pitchFamily="34" charset="0"/>
                </a:rPr>
                <a:t>9</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1" name="Овал 10"/>
            <p:cNvSpPr/>
            <p:nvPr/>
          </p:nvSpPr>
          <p:spPr>
            <a:xfrm>
              <a:off x="7219943" y="3529010"/>
              <a:ext cx="602458" cy="535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a:latin typeface="Tahoma" panose="020B0604030504040204" pitchFamily="34" charset="0"/>
                  <a:ea typeface="Tahoma" panose="020B0604030504040204" pitchFamily="34" charset="0"/>
                  <a:cs typeface="Tahoma" panose="020B0604030504040204" pitchFamily="34" charset="0"/>
                </a:rPr>
                <a:t>17</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12" name="Овал 11"/>
            <p:cNvSpPr/>
            <p:nvPr/>
          </p:nvSpPr>
          <p:spPr>
            <a:xfrm>
              <a:off x="8326025" y="3514954"/>
              <a:ext cx="602458" cy="535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a:latin typeface="Tahoma" panose="020B0604030504040204" pitchFamily="34" charset="0"/>
                  <a:ea typeface="Tahoma" panose="020B0604030504040204" pitchFamily="34" charset="0"/>
                  <a:cs typeface="Tahoma" panose="020B0604030504040204" pitchFamily="34" charset="0"/>
                </a:rPr>
                <a:t>30</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p:cNvSpPr txBox="1"/>
          <p:nvPr/>
        </p:nvSpPr>
        <p:spPr>
          <a:xfrm>
            <a:off x="4600696" y="6306915"/>
            <a:ext cx="7531229"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Ауадағы су   буының  мөлшері ауа температурасына тәуелді</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543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6803" y="770458"/>
            <a:ext cx="11168442" cy="1323439"/>
          </a:xfrm>
          <a:prstGeom prst="rect">
            <a:avLst/>
          </a:prstGeom>
          <a:noFill/>
        </p:spPr>
        <p:txBody>
          <a:bodyPr wrap="none" rtlCol="0">
            <a:spAutoFit/>
          </a:bodyPr>
          <a:lstStyle/>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Құрамында бар мөлшерден көп  су буын сыйғыза алмайтын ауаны қаныққан ауа</a:t>
            </a:r>
          </a:p>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деп атайды.</a:t>
            </a:r>
          </a:p>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Шөлде ауа құрғақ су буы  болуы мүмкін мөлшерден аз болады. </a:t>
            </a:r>
          </a:p>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Мұндай ауаны   су буына қанықпаған ауа деп атайды.  </a:t>
            </a:r>
            <a:endParaRPr lang="en-US" sz="20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2054" name="Picture 6" descr="https://get.wallhere.com/photo/vegetation-forest-rainforest-ecosystem-nature-nature-reserve-tropical-and-subtropical-coniferous-forests-old-growth-forest-jungle-valdivian-temperate-rain-forest-wilderness-tree-leaf-temperate-broadleaf-and-mixed-forest-riparian-forest-woodland-shrubland-flora-riparian-zone-spruce-fir-forest-biome-wildlife-hill-station-tropics-plant-community-temperate-coniferous-forest-grass-arecales-national-park-landscape-plant-watercourse-897970.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39173" y="2372261"/>
            <a:ext cx="5021851" cy="33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https://proprikol.ru/wp-content/uploads/2019/12/pustynya-krasivye-kartinki-na-rabochij-stol-9.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03215" y="2369024"/>
            <a:ext cx="4344174" cy="33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365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130" y="643364"/>
            <a:ext cx="10747398" cy="1631216"/>
          </a:xfrm>
          <a:prstGeom prst="rect">
            <a:avLst/>
          </a:prstGeom>
          <a:noFill/>
        </p:spPr>
        <p:txBody>
          <a:bodyPr wrap="square" rtlCol="0">
            <a:spAutoFit/>
          </a:bodyPr>
          <a:lstStyle/>
          <a:p>
            <a:pPr algn="just"/>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Г/м</a:t>
            </a:r>
            <a:r>
              <a:rPr lang="kk-KZ" sz="2000" b="1" baseline="30000" dirty="0">
                <a:solidFill>
                  <a:srgbClr val="000066"/>
                </a:solidFill>
                <a:latin typeface="Tahoma" panose="020B0604030504040204" pitchFamily="34" charset="0"/>
                <a:ea typeface="Tahoma" panose="020B0604030504040204" pitchFamily="34" charset="0"/>
                <a:cs typeface="Tahoma" panose="020B0604030504040204" pitchFamily="34" charset="0"/>
              </a:rPr>
              <a:t>3 </a:t>
            </a:r>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 арқылы өлшенетін  белгілі бір сәттегі ауадағы су буының нақты мөлшерін абсолюттік ылғалдылық деп атайды. </a:t>
            </a:r>
          </a:p>
          <a:p>
            <a:pPr algn="just"/>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Салыстырмалы ылғалдылық- ауадағы бар ылғал мөлшерінің берілген температурада болуы мүмкін мөлшерге қатынасы.  Ауа райы болжамы үшін салыстырмалы ылғалдылықты пайызбен есептейді.</a:t>
            </a:r>
            <a:r>
              <a:rPr lang="kk-KZ" sz="2000" b="1" baseline="30000"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https://cf.ppt-online.org/files1/slide/p/Pt3xUEXcneks6wgiv2B05uONJ4lFVbRjYCaI7r9Lp/slide-9.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09" t="39244" r="9603" b="3847"/>
          <a:stretch/>
        </p:blipFill>
        <p:spPr bwMode="auto">
          <a:xfrm>
            <a:off x="2566844" y="2461287"/>
            <a:ext cx="6235962" cy="3335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5363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093" y="1014413"/>
            <a:ext cx="9564489" cy="3416320"/>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Салыстырмалы ылғалдылықты анықтау үшін есеп шығарайық.</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+30̊ С температурада ауада 12 г  су буы болған жағдайдағы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салыстырмалы ауа ылғалдылығын анықтаңдар. </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Есептің шешімі:    пропорция құрамыз</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30 г -100</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12 г-  х%</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х= 12*100/30 = 40%</a:t>
            </a:r>
          </a:p>
          <a:p>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Жауабы</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салыстырмалы ылғалдылық- 40</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http://www.spletnik.ru/img/__post/e0/e094ef29418e8354b6e15b7d960f96e6_774."/>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02885" y="2410223"/>
            <a:ext cx="4633939" cy="3475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3584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125" y="1886164"/>
            <a:ext cx="6393459" cy="2677656"/>
          </a:xfrm>
          <a:prstGeom prst="rect">
            <a:avLst/>
          </a:prstGeom>
          <a:noFill/>
        </p:spPr>
        <p:txBody>
          <a:bodyPr wrap="square" rtlCol="0">
            <a:spAutoFit/>
          </a:bodyPr>
          <a:lstStyle/>
          <a:p>
            <a:pPr algn="just"/>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Қыл гигрометрінің жұмысы ауа ылғалдылығы өзгерген жағдайда өз ұзындығын өзгерте алатын майсыздандырылған қыл қасиетіне негізделген. Салыстырмалы ылғалдылықты  30</a:t>
            </a:r>
            <a:r>
              <a:rPr lang="ru-RU" sz="2400" b="1" dirty="0">
                <a:solidFill>
                  <a:srgbClr val="000066"/>
                </a:solidFill>
                <a:latin typeface="Tahoma" panose="020B0604030504040204" pitchFamily="34" charset="0"/>
                <a:ea typeface="Tahoma" panose="020B0604030504040204" pitchFamily="34" charset="0"/>
                <a:cs typeface="Tahoma" panose="020B0604030504040204" pitchFamily="34" charset="0"/>
              </a:rPr>
              <a:t>%- дан  100% </a:t>
            </a: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 ға дейін өлшеуге мүмкіндік береді</a:t>
            </a:r>
            <a:endPar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https://vertex-med.ru/images/product/w2_564ee0f801a732682fb8463e5f4197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792" y="1047095"/>
            <a:ext cx="3293208" cy="45862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1168" y="1047095"/>
            <a:ext cx="2710999" cy="461665"/>
          </a:xfrm>
          <a:prstGeom prst="rect">
            <a:avLst/>
          </a:prstGeom>
        </p:spPr>
        <p:txBody>
          <a:bodyPr wrap="none">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Қыл гигрометрі</a:t>
            </a:r>
          </a:p>
        </p:txBody>
      </p:sp>
    </p:spTree>
    <p:extLst>
      <p:ext uri="{BB962C8B-B14F-4D97-AF65-F5344CB8AC3E}">
        <p14:creationId xmlns:p14="http://schemas.microsoft.com/office/powerpoint/2010/main" val="2496777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632" y="729154"/>
            <a:ext cx="6191118" cy="523220"/>
          </a:xfrm>
          <a:prstGeom prst="rect">
            <a:avLst/>
          </a:prstGeom>
          <a:noFill/>
        </p:spPr>
        <p:txBody>
          <a:bodyPr wrap="none" rtlCol="0">
            <a:spAutoFit/>
          </a:bodyPr>
          <a:lstStyle/>
          <a:p>
            <a:r>
              <a:rPr lang="kk-KZ" sz="2800" b="1" dirty="0">
                <a:solidFill>
                  <a:srgbClr val="3333FF"/>
                </a:solidFill>
                <a:latin typeface="Tahoma" panose="020B0604030504040204" pitchFamily="34" charset="0"/>
                <a:ea typeface="Tahoma" panose="020B0604030504040204" pitchFamily="34" charset="0"/>
                <a:cs typeface="Tahoma" panose="020B0604030504040204" pitchFamily="34" charset="0"/>
              </a:rPr>
              <a:t>Атмосфералық жауын- шашын </a:t>
            </a:r>
            <a:endParaRPr lang="en-US" sz="28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835287" y="1491072"/>
            <a:ext cx="10314934" cy="646331"/>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Бұлттан жер бетіне түсетін сұйық немесе қатты күйдегі ылғалды атмосфералық жауын- шашын деп атайды.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https://ds04.infourok.ru/uploads/ex/1339/000f7c88-21344179/hello_html_c7cdcca.jpg"/>
          <p:cNvPicPr>
            <a:picLocks noChangeAspect="1" noChangeArrowheads="1"/>
          </p:cNvPicPr>
          <p:nvPr/>
        </p:nvPicPr>
        <p:blipFill rotWithShape="1">
          <a:blip r:embed="rId2">
            <a:extLst>
              <a:ext uri="{28A0092B-C50C-407E-A947-70E740481C1C}">
                <a14:useLocalDpi xmlns:a14="http://schemas.microsoft.com/office/drawing/2010/main" val="0"/>
              </a:ext>
            </a:extLst>
          </a:blip>
          <a:srcRect l="5798" t="32500" r="6545"/>
          <a:stretch/>
        </p:blipFill>
        <p:spPr bwMode="auto">
          <a:xfrm>
            <a:off x="2657632" y="2376101"/>
            <a:ext cx="5830718" cy="3367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9583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3588" y="-285750"/>
            <a:ext cx="184731" cy="923330"/>
          </a:xfrm>
          <a:prstGeom prst="rect">
            <a:avLst/>
          </a:prstGeom>
          <a:noFill/>
        </p:spPr>
        <p:txBody>
          <a:bodyPr wrap="none" rtlCol="0">
            <a:spAutoFit/>
          </a:bodyPr>
          <a:lstStyle/>
          <a:p>
            <a:endParaRPr lang="kk-KZ" dirty="0"/>
          </a:p>
          <a:p>
            <a:endParaRPr lang="kk-KZ" dirty="0"/>
          </a:p>
          <a:p>
            <a:endParaRPr lang="en-US" dirty="0"/>
          </a:p>
        </p:txBody>
      </p:sp>
      <p:sp>
        <p:nvSpPr>
          <p:cNvPr id="2" name="Выноска-облако 1"/>
          <p:cNvSpPr/>
          <p:nvPr/>
        </p:nvSpPr>
        <p:spPr>
          <a:xfrm>
            <a:off x="2964657" y="914401"/>
            <a:ext cx="5757862" cy="1728787"/>
          </a:xfrm>
          <a:prstGeom prst="cloud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latin typeface="Tahoma" panose="020B0604030504040204" pitchFamily="34" charset="0"/>
                <a:ea typeface="Tahoma" panose="020B0604030504040204" pitchFamily="34" charset="0"/>
                <a:cs typeface="Tahoma" panose="020B0604030504040204" pitchFamily="34" charset="0"/>
              </a:rPr>
              <a:t>Бұлттардың түрлері</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Овал 3"/>
          <p:cNvSpPr/>
          <p:nvPr/>
        </p:nvSpPr>
        <p:spPr>
          <a:xfrm>
            <a:off x="4300537" y="2486025"/>
            <a:ext cx="1114425" cy="557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Выноска-облако 7"/>
          <p:cNvSpPr/>
          <p:nvPr/>
        </p:nvSpPr>
        <p:spPr>
          <a:xfrm>
            <a:off x="859632" y="3100387"/>
            <a:ext cx="3198018" cy="1728787"/>
          </a:xfrm>
          <a:prstGeom prst="cloud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latin typeface="Tahoma" panose="020B0604030504040204" pitchFamily="34" charset="0"/>
                <a:ea typeface="Tahoma" panose="020B0604030504040204" pitchFamily="34" charset="0"/>
                <a:cs typeface="Tahoma" panose="020B0604030504040204" pitchFamily="34" charset="0"/>
              </a:rPr>
              <a:t>Түйдек</a:t>
            </a:r>
          </a:p>
          <a:p>
            <a:pPr algn="ctr"/>
            <a:r>
              <a:rPr lang="ru-RU" sz="2400" b="1" dirty="0">
                <a:latin typeface="Tahoma" panose="020B0604030504040204" pitchFamily="34" charset="0"/>
                <a:ea typeface="Tahoma" panose="020B0604030504040204" pitchFamily="34" charset="0"/>
                <a:cs typeface="Tahoma" panose="020B0604030504040204" pitchFamily="34" charset="0"/>
              </a:rPr>
              <a:t>(</a:t>
            </a:r>
            <a:r>
              <a:rPr lang="kk-KZ" sz="2400" b="1" dirty="0">
                <a:latin typeface="Tahoma" panose="020B0604030504040204" pitchFamily="34" charset="0"/>
                <a:ea typeface="Tahoma" panose="020B0604030504040204" pitchFamily="34" charset="0"/>
                <a:cs typeface="Tahoma" panose="020B0604030504040204" pitchFamily="34" charset="0"/>
              </a:rPr>
              <a:t>будақ</a:t>
            </a:r>
            <a:r>
              <a:rPr lang="ru-RU" sz="2400" b="1" dirty="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9" name="Овал 8"/>
          <p:cNvSpPr/>
          <p:nvPr/>
        </p:nvSpPr>
        <p:spPr>
          <a:xfrm>
            <a:off x="1344216" y="4729161"/>
            <a:ext cx="1114425" cy="557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Выноска-облако 9"/>
          <p:cNvSpPr/>
          <p:nvPr/>
        </p:nvSpPr>
        <p:spPr>
          <a:xfrm>
            <a:off x="4429310" y="3043237"/>
            <a:ext cx="3198018" cy="1728787"/>
          </a:xfrm>
          <a:prstGeom prst="cloud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latin typeface="Tahoma" panose="020B0604030504040204" pitchFamily="34" charset="0"/>
                <a:ea typeface="Tahoma" panose="020B0604030504040204" pitchFamily="34" charset="0"/>
                <a:cs typeface="Tahoma" panose="020B0604030504040204" pitchFamily="34" charset="0"/>
              </a:rPr>
              <a:t>Қатпарлы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1" name="Овал 10"/>
          <p:cNvSpPr/>
          <p:nvPr/>
        </p:nvSpPr>
        <p:spPr>
          <a:xfrm>
            <a:off x="4913894" y="4672011"/>
            <a:ext cx="1114425" cy="557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Выноска-облако 11"/>
          <p:cNvSpPr/>
          <p:nvPr/>
        </p:nvSpPr>
        <p:spPr>
          <a:xfrm>
            <a:off x="8111912" y="2920009"/>
            <a:ext cx="3198018" cy="1728787"/>
          </a:xfrm>
          <a:prstGeom prst="cloud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latin typeface="Tahoma" panose="020B0604030504040204" pitchFamily="34" charset="0"/>
                <a:ea typeface="Tahoma" panose="020B0604030504040204" pitchFamily="34" charset="0"/>
                <a:cs typeface="Tahoma" panose="020B0604030504040204" pitchFamily="34" charset="0"/>
              </a:rPr>
              <a:t>Қазбауыр</a:t>
            </a:r>
          </a:p>
          <a:p>
            <a:pPr algn="ctr"/>
            <a:r>
              <a:rPr lang="ru-RU" sz="2400" b="1" dirty="0">
                <a:latin typeface="Tahoma" panose="020B0604030504040204" pitchFamily="34" charset="0"/>
                <a:ea typeface="Tahoma" panose="020B0604030504040204" pitchFamily="34" charset="0"/>
                <a:cs typeface="Tahoma" panose="020B0604030504040204" pitchFamily="34" charset="0"/>
              </a:rPr>
              <a:t>(</a:t>
            </a:r>
            <a:r>
              <a:rPr lang="kk-KZ" sz="2400" b="1" dirty="0">
                <a:latin typeface="Tahoma" panose="020B0604030504040204" pitchFamily="34" charset="0"/>
                <a:ea typeface="Tahoma" panose="020B0604030504040204" pitchFamily="34" charset="0"/>
                <a:cs typeface="Tahoma" panose="020B0604030504040204" pitchFamily="34" charset="0"/>
              </a:rPr>
              <a:t>шарбы</a:t>
            </a:r>
            <a:r>
              <a:rPr lang="ru-RU" sz="2400" b="1" dirty="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Овал 12"/>
          <p:cNvSpPr/>
          <p:nvPr/>
        </p:nvSpPr>
        <p:spPr>
          <a:xfrm>
            <a:off x="8596496" y="4548783"/>
            <a:ext cx="1114425" cy="557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Прямая со стрелкой 13"/>
          <p:cNvCxnSpPr>
            <a:stCxn id="2" idx="1"/>
            <a:endCxn id="8" idx="3"/>
          </p:cNvCxnSpPr>
          <p:nvPr/>
        </p:nvCxnSpPr>
        <p:spPr>
          <a:xfrm flipH="1">
            <a:off x="2458641" y="2641347"/>
            <a:ext cx="3384947" cy="55788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a:stCxn id="2" idx="1"/>
            <a:endCxn id="12" idx="3"/>
          </p:cNvCxnSpPr>
          <p:nvPr/>
        </p:nvCxnSpPr>
        <p:spPr>
          <a:xfrm>
            <a:off x="5843588" y="2641347"/>
            <a:ext cx="3867333" cy="37750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2" idx="1"/>
            <a:endCxn id="10" idx="3"/>
          </p:cNvCxnSpPr>
          <p:nvPr/>
        </p:nvCxnSpPr>
        <p:spPr>
          <a:xfrm>
            <a:off x="5843588" y="2641347"/>
            <a:ext cx="184731" cy="50073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2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755" y="397992"/>
            <a:ext cx="6274475"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Бұлттылық- аспанды бұлттардың жабу дәрежесі.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Бұлттылық 0-10-ға дейінгі  балмен  өлшенеді.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https://images.rapgenius.com/3mt1gr55i8m3v6pw194g3ukrc.1000x598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298" y="1275445"/>
            <a:ext cx="2816620" cy="1684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885951" y="2985710"/>
            <a:ext cx="1253869" cy="646331"/>
          </a:xfrm>
          <a:prstGeom prst="rect">
            <a:avLst/>
          </a:prstGeom>
          <a:noFill/>
        </p:spPr>
        <p:txBody>
          <a:bodyPr wrap="none" rtlCol="0">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Бұлтсыз </a:t>
            </a:r>
          </a:p>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 0 балл</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340" name="Picture 4" descr="https://million-wallpapers.ru/wallpapers/6/24/315349331751832/oblako.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92143" y="1275445"/>
            <a:ext cx="2377438" cy="1684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857458" y="2985711"/>
            <a:ext cx="1891865" cy="646331"/>
          </a:xfrm>
          <a:prstGeom prst="rect">
            <a:avLst/>
          </a:prstGeom>
          <a:noFill/>
        </p:spPr>
        <p:txBody>
          <a:bodyPr wrap="none" rtlCol="0">
            <a:spAutoFit/>
          </a:bodyPr>
          <a:lstStyle/>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Болар-болмас</a:t>
            </a:r>
          </a:p>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1-3 балл</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342" name="Picture 6" descr="https://storage.myseldon.com/news_pict_EE/EE0342C1F678E46D66E9EAECA32C4BC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69806" y="1275444"/>
            <a:ext cx="2226160" cy="1684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8350552" y="2985709"/>
            <a:ext cx="1229824" cy="646331"/>
          </a:xfrm>
          <a:prstGeom prst="rect">
            <a:avLst/>
          </a:prstGeom>
          <a:noFill/>
        </p:spPr>
        <p:txBody>
          <a:bodyPr wrap="none" rtlCol="0">
            <a:spAutoFit/>
          </a:bodyPr>
          <a:lstStyle/>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Орташа </a:t>
            </a:r>
          </a:p>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4-5 балл</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a:blip r:embed="rId5"/>
          <a:stretch>
            <a:fillRect/>
          </a:stretch>
        </p:blipFill>
        <p:spPr>
          <a:xfrm>
            <a:off x="1982921" y="3760501"/>
            <a:ext cx="2788536" cy="1742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480148" y="5534043"/>
            <a:ext cx="1794081" cy="646331"/>
          </a:xfrm>
          <a:prstGeom prst="rect">
            <a:avLst/>
          </a:prstGeom>
          <a:noFill/>
        </p:spPr>
        <p:txBody>
          <a:bodyPr wrap="none" rtlCol="0">
            <a:spAutoFit/>
          </a:bodyPr>
          <a:lstStyle/>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Әлсіз сәулелі</a:t>
            </a:r>
          </a:p>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6-9 балл</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6"/>
          <a:stretch>
            <a:fillRect/>
          </a:stretch>
        </p:blipFill>
        <p:spPr>
          <a:xfrm>
            <a:off x="6342467" y="3739746"/>
            <a:ext cx="2654677" cy="176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6784787" y="5611040"/>
            <a:ext cx="1770036" cy="646331"/>
          </a:xfrm>
          <a:prstGeom prst="rect">
            <a:avLst/>
          </a:prstGeom>
          <a:noFill/>
        </p:spPr>
        <p:txBody>
          <a:bodyPr wrap="none" rtlCol="0">
            <a:spAutoFit/>
          </a:bodyPr>
          <a:lstStyle/>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Тұтас бұлтты</a:t>
            </a:r>
          </a:p>
          <a:p>
            <a:pPr algn="ctr"/>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10 балл</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961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3920" y="520424"/>
            <a:ext cx="7792518"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Ауа ылғалдылығының және бұлттың   маңызы</a:t>
            </a:r>
            <a:endParaRPr lang="en-US"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682885" y="1104808"/>
            <a:ext cx="10917711" cy="1477328"/>
          </a:xfrm>
          <a:prstGeom prst="rect">
            <a:avLst/>
          </a:prstGeom>
        </p:spPr>
        <p:txBody>
          <a:bodyPr wrap="square">
            <a:spAutoFit/>
          </a:bodyPr>
          <a:lstStyle/>
          <a:p>
            <a:pPr algn="just"/>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Ылғалдылық</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барлық</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тірі</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организмдер</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үшін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маңызды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Өсімдіктерге</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ылғал</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жетіспесе</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қурап</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қалады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pPr algn="just"/>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Адамдарға</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ылғалдың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жетіспеуі</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сусыздануға</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әкеледі</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және</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тыныс</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жолдарының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ауруына</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әкеп</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соғуы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мүмкін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Бұлттар</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жер</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бетіндегі</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жылудың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атмосферадан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шығып</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кетпеуін</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тоқтатады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descr="https://avatars.mds.yandex.net/get-pdb/70729/87500a54-5a5d-4533-a245-70e24b9b8c9c/s1200?webp=fals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263457" y="2827574"/>
            <a:ext cx="4931305" cy="3275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610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43321" y="851533"/>
            <a:ext cx="6383479"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1- тапсырма.     Жылдық амплитуданы анықтаңыз</a:t>
            </a:r>
          </a:p>
        </p:txBody>
      </p:sp>
      <p:pic>
        <p:nvPicPr>
          <p:cNvPr id="4" name="Picture 2" descr="Ауа райы қалай және не себепті өзгереді? – Opiq"/>
          <p:cNvPicPr>
            <a:picLocks noChangeAspect="1" noChangeArrowheads="1"/>
          </p:cNvPicPr>
          <p:nvPr/>
        </p:nvPicPr>
        <p:blipFill rotWithShape="1">
          <a:blip r:embed="rId2">
            <a:extLst>
              <a:ext uri="{28A0092B-C50C-407E-A947-70E740481C1C}">
                <a14:useLocalDpi xmlns:a14="http://schemas.microsoft.com/office/drawing/2010/main" val="0"/>
              </a:ext>
            </a:extLst>
          </a:blip>
          <a:srcRect t="10365"/>
          <a:stretch>
            <a:fillRect/>
          </a:stretch>
        </p:blipFill>
        <p:spPr bwMode="auto">
          <a:xfrm>
            <a:off x="967408" y="1774863"/>
            <a:ext cx="9462053" cy="395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540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88681" y="216894"/>
            <a:ext cx="5610831" cy="461665"/>
          </a:xfrm>
          <a:prstGeom prst="rect">
            <a:avLst/>
          </a:prstGeom>
          <a:noFill/>
        </p:spPr>
        <p:txBody>
          <a:bodyPr wrap="none" rtlCol="0">
            <a:spAutoFit/>
          </a:bodyPr>
          <a:lstStyle/>
          <a:p>
            <a:r>
              <a:rPr lang="kk-KZ" sz="2400" b="1" dirty="0">
                <a:solidFill>
                  <a:srgbClr val="3333CC"/>
                </a:solidFill>
                <a:latin typeface="Tahoma" panose="020B0604030504040204" pitchFamily="34" charset="0"/>
                <a:ea typeface="Tahoma" panose="020B0604030504040204" pitchFamily="34" charset="0"/>
                <a:cs typeface="Tahoma" panose="020B0604030504040204" pitchFamily="34" charset="0"/>
              </a:rPr>
              <a:t>Ауа  райының негізгі элементтері</a:t>
            </a:r>
            <a:endParaRPr lang="en-US" sz="24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2" descr="https://heaclub.ru/tim/f714878937c40302d243f867127e6993/temperatura-dlya-virashivaniya-cvetnoi-kapusti.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7070" y="845110"/>
            <a:ext cx="2253299" cy="1892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s://avatars.mds.yandex.net/get-zen_doc/100325/pub_5ab63d86a86731c03852b924_5ab63f1779885ea4d1a45caf/scale_120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23809" y="853411"/>
            <a:ext cx="2238527" cy="1884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s://ds04.infourok.ru/uploads/ex/0823/00044de2-36a2f869/2/img10.jpg"/>
          <p:cNvPicPr>
            <a:picLocks noChangeAspect="1" noChangeArrowheads="1"/>
          </p:cNvPicPr>
          <p:nvPr/>
        </p:nvPicPr>
        <p:blipFill rotWithShape="1">
          <a:blip r:embed="rId4">
            <a:extLst>
              <a:ext uri="{28A0092B-C50C-407E-A947-70E740481C1C}">
                <a14:useLocalDpi xmlns:a14="http://schemas.microsoft.com/office/drawing/2010/main" val="0"/>
              </a:ext>
            </a:extLst>
          </a:blip>
          <a:srcRect l="51222" t="11269" r="3239" b="6680"/>
          <a:stretch/>
        </p:blipFill>
        <p:spPr bwMode="auto">
          <a:xfrm>
            <a:off x="6328017" y="853412"/>
            <a:ext cx="1405363" cy="18841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https://ds05.infourok.ru/uploads/ex/0d8a/0002a599-dd7db09b/hello_html_m13454d1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657" y="845110"/>
            <a:ext cx="2282205" cy="1892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05108" y="2864139"/>
            <a:ext cx="1725152"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4080496" y="2853643"/>
            <a:ext cx="1766830"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ылғалдылық</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6328017" y="2843147"/>
            <a:ext cx="1996059"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атмосфералық</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қысым</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8649151" y="2864139"/>
            <a:ext cx="2481770"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жел жылдамдығы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мен бағыты</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188681" y="3559027"/>
            <a:ext cx="5897768" cy="461665"/>
          </a:xfrm>
          <a:prstGeom prst="rect">
            <a:avLst/>
          </a:prstGeom>
          <a:noFill/>
        </p:spPr>
        <p:txBody>
          <a:bodyPr wrap="none" rtlCol="0">
            <a:spAutoFit/>
          </a:bodyPr>
          <a:lstStyle/>
          <a:p>
            <a:r>
              <a:rPr lang="kk-KZ" sz="2400" b="1" dirty="0">
                <a:solidFill>
                  <a:srgbClr val="3333CC"/>
                </a:solidFill>
                <a:latin typeface="Tahoma" panose="020B0604030504040204" pitchFamily="34" charset="0"/>
                <a:ea typeface="Tahoma" panose="020B0604030504040204" pitchFamily="34" charset="0"/>
                <a:cs typeface="Tahoma" panose="020B0604030504040204" pitchFamily="34" charset="0"/>
              </a:rPr>
              <a:t>Ауа  райының негізгі құбылыстары</a:t>
            </a:r>
            <a:endParaRPr lang="en-US" sz="24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2" descr="https://avatanplus.com/files/resources/original/5688ea3e22fe315206d302bf.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57070" y="4179130"/>
            <a:ext cx="2440073" cy="212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4" descr="https://im0-tub-kz.yandex.net/i?id=8df44040a1751e34520d5af3d3603898&amp;n=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9764" y="4179130"/>
            <a:ext cx="2758772" cy="212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6" descr="https://static.mk.ru/upload/entities/2019/05/01/15/articles/facebookPicture/29/8a/08/76/78c04717c8b846e293bebdccfca3b412.jpg"/>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619748" y="4179129"/>
            <a:ext cx="2839691" cy="212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35611" y="6338746"/>
            <a:ext cx="732893"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бұлт</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4959343" y="6338746"/>
            <a:ext cx="2084225"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жауын- шашын</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8571831" y="6338746"/>
            <a:ext cx="678391" cy="369332"/>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жел</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8996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3284" y="1953930"/>
            <a:ext cx="7999306" cy="1077218"/>
          </a:xfrm>
          <a:prstGeom prst="rect">
            <a:avLst/>
          </a:prstGeom>
          <a:noFill/>
        </p:spPr>
        <p:txBody>
          <a:bodyPr wrap="none" rtlCol="0">
            <a:spAutoFit/>
          </a:bodyPr>
          <a:lstStyle/>
          <a:p>
            <a:endParaRPr lang="kk-KZ" sz="3200"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sz="3200" b="1" dirty="0">
                <a:solidFill>
                  <a:srgbClr val="000066"/>
                </a:solidFill>
                <a:latin typeface="Tahoma" panose="020B0604030504040204" pitchFamily="34" charset="0"/>
                <a:ea typeface="Tahoma" panose="020B0604030504040204" pitchFamily="34" charset="0"/>
                <a:cs typeface="Tahoma" panose="020B0604030504040204" pitchFamily="34" charset="0"/>
              </a:rPr>
              <a:t>Жылдық амплитуда   40 ̊ С- ге тең    </a:t>
            </a:r>
            <a:endParaRPr lang="en-US" sz="32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535835" y="1302822"/>
            <a:ext cx="1887055" cy="461665"/>
          </a:xfrm>
          <a:prstGeom prst="rect">
            <a:avLst/>
          </a:prstGeom>
        </p:spPr>
        <p:txBody>
          <a:bodyPr wrap="none">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Жауабы:   </a:t>
            </a:r>
          </a:p>
        </p:txBody>
      </p:sp>
    </p:spTree>
    <p:extLst>
      <p:ext uri="{BB962C8B-B14F-4D97-AF65-F5344CB8AC3E}">
        <p14:creationId xmlns:p14="http://schemas.microsoft.com/office/powerpoint/2010/main" val="330725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7200900" y="3629025"/>
            <a:ext cx="900113" cy="1428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2069" y="780454"/>
            <a:ext cx="10651107" cy="646331"/>
          </a:xfrm>
          <a:prstGeom prst="rect">
            <a:avLst/>
          </a:prstGeom>
          <a:noFill/>
        </p:spPr>
        <p:txBody>
          <a:bodyPr wrap="square" rtlCol="0">
            <a:spAutoFit/>
          </a:bodyPr>
          <a:lstStyle/>
          <a:p>
            <a:pPr algn="just"/>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2- тапсырма.  Кестедегі деректерді пайдалана отырып, 2020 жылғы маусым айындағы Нұр- Сұлтан қаласының жел өрнегінің графигін жасаңыз</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7487" t="22292" r="46704" b="56042"/>
          <a:stretch/>
        </p:blipFill>
        <p:spPr>
          <a:xfrm rot="10800000">
            <a:off x="5392475" y="2037754"/>
            <a:ext cx="3445401" cy="3981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9201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5700712" y="1100138"/>
            <a:ext cx="14288" cy="4729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371850" y="3464719"/>
            <a:ext cx="527208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22629" y="3150928"/>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  .  .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16200000">
            <a:off x="4303041" y="4446955"/>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  .  .  .  .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081967" y="3291834"/>
            <a:ext cx="2608540" cy="369332"/>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  .  .  .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200000">
            <a:off x="4283433" y="1797215"/>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  .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Овал 11"/>
          <p:cNvSpPr/>
          <p:nvPr/>
        </p:nvSpPr>
        <p:spPr>
          <a:xfrm>
            <a:off x="5343524" y="630791"/>
            <a:ext cx="746521"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Овал 12"/>
          <p:cNvSpPr/>
          <p:nvPr/>
        </p:nvSpPr>
        <p:spPr>
          <a:xfrm>
            <a:off x="5343524" y="5856269"/>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4" name="Овал 13"/>
          <p:cNvSpPr/>
          <p:nvPr/>
        </p:nvSpPr>
        <p:spPr>
          <a:xfrm>
            <a:off x="8709662" y="3249334"/>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15" name="Прямая соединительная линия 14"/>
          <p:cNvCxnSpPr/>
          <p:nvPr/>
        </p:nvCxnSpPr>
        <p:spPr>
          <a:xfrm flipH="1">
            <a:off x="4057650" y="1514475"/>
            <a:ext cx="3386138" cy="37861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719643">
            <a:off x="5356695" y="2058588"/>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a:t>
            </a:r>
            <a:r>
              <a:rPr lang="kk-KZ" sz="3200" b="1" dirty="0">
                <a:latin typeface="Tahoma" panose="020B0604030504040204" pitchFamily="34" charset="0"/>
                <a:ea typeface="Tahoma" panose="020B0604030504040204" pitchFamily="34" charset="0"/>
                <a:cs typeface="Tahoma" panose="020B0604030504040204" pitchFamily="34" charset="0"/>
              </a:rPr>
              <a:t>. </a:t>
            </a:r>
            <a:r>
              <a:rPr lang="kk-KZ" b="1" dirty="0">
                <a:latin typeface="Tahoma" panose="020B0604030504040204" pitchFamily="34" charset="0"/>
                <a:ea typeface="Tahoma" panose="020B0604030504040204" pitchFamily="34" charset="0"/>
                <a:cs typeface="Tahoma" panose="020B0604030504040204" pitchFamily="34" charset="0"/>
              </a:rPr>
              <a:t> .  .  .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7986695">
            <a:off x="3523215" y="4299631"/>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9" name="Прямая соединительная линия 18"/>
          <p:cNvCxnSpPr/>
          <p:nvPr/>
        </p:nvCxnSpPr>
        <p:spPr>
          <a:xfrm>
            <a:off x="3758543" y="1742539"/>
            <a:ext cx="4076515" cy="36290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595476">
            <a:off x="5446905" y="4109847"/>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a:t>
            </a:r>
            <a:r>
              <a:rPr lang="kk-KZ" sz="2800" b="1" dirty="0">
                <a:latin typeface="Tahoma" panose="020B0604030504040204" pitchFamily="34" charset="0"/>
                <a:ea typeface="Tahoma" panose="020B0604030504040204" pitchFamily="34" charset="0"/>
                <a:cs typeface="Tahoma" panose="020B0604030504040204" pitchFamily="34" charset="0"/>
              </a:rPr>
              <a:t> </a:t>
            </a:r>
            <a:r>
              <a:rPr lang="kk-KZ" b="1" dirty="0">
                <a:latin typeface="Tahoma" panose="020B0604030504040204" pitchFamily="34" charset="0"/>
                <a:ea typeface="Tahoma" panose="020B0604030504040204" pitchFamily="34" charset="0"/>
                <a:cs typeface="Tahoma" panose="020B0604030504040204" pitchFamily="34" charset="0"/>
              </a:rPr>
              <a:t> .  .  .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3190806">
            <a:off x="3208848" y="2313986"/>
            <a:ext cx="2664619" cy="584775"/>
          </a:xfrm>
          <a:prstGeom prst="rect">
            <a:avLst/>
          </a:prstGeom>
          <a:noFill/>
        </p:spPr>
        <p:txBody>
          <a:bodyPr wrap="square" rtlCol="0">
            <a:spAutoFit/>
          </a:bodyPr>
          <a:lstStyle/>
          <a:p>
            <a:r>
              <a:rPr lang="kk-KZ" b="1" dirty="0">
                <a:latin typeface="Tahoma" panose="020B0604030504040204" pitchFamily="34" charset="0"/>
                <a:ea typeface="Tahoma" panose="020B0604030504040204" pitchFamily="34" charset="0"/>
                <a:cs typeface="Tahoma" panose="020B0604030504040204" pitchFamily="34" charset="0"/>
              </a:rPr>
              <a:t>.  </a:t>
            </a:r>
            <a:r>
              <a:rPr lang="kk-KZ" sz="3200" b="1" dirty="0">
                <a:latin typeface="Tahoma" panose="020B0604030504040204" pitchFamily="34" charset="0"/>
                <a:ea typeface="Tahoma" panose="020B0604030504040204" pitchFamily="34" charset="0"/>
                <a:cs typeface="Tahoma" panose="020B0604030504040204" pitchFamily="34" charset="0"/>
              </a:rPr>
              <a:t>.</a:t>
            </a:r>
            <a:r>
              <a:rPr lang="kk-KZ" b="1" dirty="0">
                <a:latin typeface="Tahoma" panose="020B0604030504040204" pitchFamily="34" charset="0"/>
                <a:ea typeface="Tahoma" panose="020B0604030504040204" pitchFamily="34" charset="0"/>
                <a:cs typeface="Tahoma" panose="020B0604030504040204" pitchFamily="34" charset="0"/>
              </a:rPr>
              <a:t>  .  .  .  .  .  .  .  .  .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3" name="Овал 22"/>
          <p:cNvSpPr/>
          <p:nvPr/>
        </p:nvSpPr>
        <p:spPr>
          <a:xfrm>
            <a:off x="2484956" y="3197760"/>
            <a:ext cx="778668"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4" name="Овал 23"/>
          <p:cNvSpPr/>
          <p:nvPr/>
        </p:nvSpPr>
        <p:spPr>
          <a:xfrm>
            <a:off x="7177396" y="1193129"/>
            <a:ext cx="924101"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5" name="Овал 24"/>
          <p:cNvSpPr/>
          <p:nvPr/>
        </p:nvSpPr>
        <p:spPr>
          <a:xfrm>
            <a:off x="7731610" y="5331178"/>
            <a:ext cx="978052"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ОШ</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6" name="Овал 25"/>
          <p:cNvSpPr/>
          <p:nvPr/>
        </p:nvSpPr>
        <p:spPr>
          <a:xfrm>
            <a:off x="3255497" y="5303144"/>
            <a:ext cx="924101"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ОБ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7" name="Овал 26"/>
          <p:cNvSpPr/>
          <p:nvPr/>
        </p:nvSpPr>
        <p:spPr>
          <a:xfrm>
            <a:off x="2957095" y="1403185"/>
            <a:ext cx="924101" cy="4000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latin typeface="Tahoma" panose="020B0604030504040204" pitchFamily="34" charset="0"/>
                <a:ea typeface="Tahoma" panose="020B0604030504040204" pitchFamily="34" charset="0"/>
                <a:cs typeface="Tahoma" panose="020B0604030504040204" pitchFamily="34" charset="0"/>
              </a:rPr>
              <a:t>СБ</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3" name="Прямая соединительная линия 2"/>
          <p:cNvCxnSpPr/>
          <p:nvPr/>
        </p:nvCxnSpPr>
        <p:spPr>
          <a:xfrm flipV="1">
            <a:off x="5342963" y="2443163"/>
            <a:ext cx="408433" cy="7545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751396" y="2443163"/>
            <a:ext cx="520817" cy="5429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6272213" y="2986088"/>
            <a:ext cx="685800" cy="570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6581388" y="3536790"/>
            <a:ext cx="374824" cy="8654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5725205" y="4402234"/>
            <a:ext cx="856183" cy="1718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5263580" y="3969512"/>
            <a:ext cx="487139" cy="6045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5235828" y="3534776"/>
            <a:ext cx="250710" cy="458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5323355" y="3150928"/>
            <a:ext cx="149327" cy="44037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3457" y="1057275"/>
            <a:ext cx="10263116" cy="1846659"/>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3- тапсырма.  </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algn="just"/>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+30̊ С ауа температурасында  30 г су буы болу керек. Белгілі бір аймақта  +30̊ С ауа температурасында  23 г су буы бар. Ауаның салыстырмалы ылғалдылығын есептеңіз. </a:t>
            </a:r>
            <a:endParaRPr lang="en-US" sz="20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251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199" y="2216055"/>
            <a:ext cx="6521337" cy="2400657"/>
          </a:xfrm>
          <a:prstGeom prst="rect">
            <a:avLst/>
          </a:prstGeom>
          <a:noFill/>
        </p:spPr>
        <p:txBody>
          <a:bodyPr wrap="none" rtlCol="0">
            <a:spAutoFit/>
          </a:bodyPr>
          <a:lstStyle/>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Жауабы:  </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30 г – 100</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23 г – х %</a:t>
            </a:r>
          </a:p>
          <a:p>
            <a:endParaRPr lang="ru-RU"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23*100/ 30 = 76,6% </a:t>
            </a:r>
          </a:p>
          <a:p>
            <a:endParaRPr lang="ru-RU"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Ауаның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салыстырмалы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ылғалдылығы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76,6%</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тең </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408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E29F67-EA83-4EB2-B874-037BA4490C4A}"/>
              </a:ext>
            </a:extLst>
          </p:cNvPr>
          <p:cNvSpPr txBox="1"/>
          <p:nvPr/>
        </p:nvSpPr>
        <p:spPr>
          <a:xfrm>
            <a:off x="4419599" y="955964"/>
            <a:ext cx="2217274" cy="461665"/>
          </a:xfrm>
          <a:prstGeom prst="rect">
            <a:avLst/>
          </a:prstGeom>
          <a:noFill/>
        </p:spPr>
        <p:txBody>
          <a:bodyPr wrap="none" rtlCol="0">
            <a:spAutoFit/>
          </a:bodyPr>
          <a:lstStyle/>
          <a:p>
            <a:r>
              <a:rPr lang="kk-KZ" sz="2400" b="1" dirty="0">
                <a:solidFill>
                  <a:srgbClr val="3333FF"/>
                </a:solidFill>
                <a:latin typeface="Tahoma" panose="020B0604030504040204" pitchFamily="34" charset="0"/>
                <a:ea typeface="Tahoma" panose="020B0604030504040204" pitchFamily="34" charset="0"/>
                <a:cs typeface="Tahoma" panose="020B0604030504040204" pitchFamily="34" charset="0"/>
              </a:rPr>
              <a:t>Қорытынды </a:t>
            </a:r>
            <a:endParaRPr lang="ru-RU" sz="24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3" name="Прямоугольник 2"/>
          <p:cNvSpPr/>
          <p:nvPr/>
        </p:nvSpPr>
        <p:spPr>
          <a:xfrm>
            <a:off x="846162" y="1813414"/>
            <a:ext cx="10481480" cy="1938992"/>
          </a:xfrm>
          <a:prstGeom prst="rect">
            <a:avLst/>
          </a:prstGeom>
        </p:spPr>
        <p:txBody>
          <a:bodyPr wrap="square">
            <a:spAutoFit/>
          </a:bodyPr>
          <a:lstStyle/>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Температураны, атмосфералық қысымды, ылғалдылықты сипаттап, зерттеу маңыздылығын анықтадық;</a:t>
            </a:r>
          </a:p>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 атмосфералық қысым, ауа ылғалдылық көрсеткіштерін өлшеп, метеорологиялық құрал-жабдықтарды қолданумен тіркедік;</a:t>
            </a:r>
          </a:p>
          <a:p>
            <a:r>
              <a:rPr lang="kk-KZ" sz="2000" b="1" dirty="0">
                <a:solidFill>
                  <a:srgbClr val="000066"/>
                </a:solidFill>
                <a:latin typeface="Tahoma" panose="020B0604030504040204" pitchFamily="34" charset="0"/>
                <a:ea typeface="Tahoma" panose="020B0604030504040204" pitchFamily="34" charset="0"/>
                <a:cs typeface="Tahoma" panose="020B0604030504040204" pitchFamily="34" charset="0"/>
              </a:rPr>
              <a:t>жергілікті жердің  температура  көрсеткіштері бойынша синоптикалық графикалық  материалдарды жасадық.</a:t>
            </a:r>
            <a:endParaRPr lang="en-US" sz="20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98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6794" y="808576"/>
            <a:ext cx="7184980" cy="523220"/>
          </a:xfrm>
          <a:prstGeom prst="rect">
            <a:avLst/>
          </a:prstGeom>
          <a:noFill/>
        </p:spPr>
        <p:txBody>
          <a:bodyPr wrap="none" rtlCol="0">
            <a:spAutoFit/>
          </a:bodyPr>
          <a:lstStyle/>
          <a:p>
            <a:r>
              <a:rPr lang="kk-KZ" sz="2800" b="1" dirty="0">
                <a:solidFill>
                  <a:srgbClr val="3333CC"/>
                </a:solidFill>
                <a:latin typeface="Tahoma" panose="020B0604030504040204" pitchFamily="34" charset="0"/>
                <a:ea typeface="Tahoma" panose="020B0604030504040204" pitchFamily="34" charset="0"/>
                <a:cs typeface="Tahoma" panose="020B0604030504040204" pitchFamily="34" charset="0"/>
              </a:rPr>
              <a:t>Ауа температурасын қалай өлшейді?</a:t>
            </a:r>
            <a:endParaRPr lang="en-US" sz="28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s://cdn3.static1-sima-land.com/items/3841498/1/700-nw.jpg"/>
          <p:cNvPicPr>
            <a:picLocks noChangeAspect="1" noChangeArrowheads="1"/>
          </p:cNvPicPr>
          <p:nvPr/>
        </p:nvPicPr>
        <p:blipFill rotWithShape="1">
          <a:blip r:embed="rId2">
            <a:extLst>
              <a:ext uri="{28A0092B-C50C-407E-A947-70E740481C1C}">
                <a14:useLocalDpi xmlns:a14="http://schemas.microsoft.com/office/drawing/2010/main" val="0"/>
              </a:ext>
            </a:extLst>
          </a:blip>
          <a:srcRect l="37543" t="4114" r="25956" b="3051"/>
          <a:stretch/>
        </p:blipFill>
        <p:spPr bwMode="auto">
          <a:xfrm>
            <a:off x="1488215" y="1589229"/>
            <a:ext cx="1742316" cy="44313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rokazan.ru/userfiles/images/image-04-2016/cat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80" y="1884649"/>
            <a:ext cx="6667500" cy="3840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421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79" y="967491"/>
            <a:ext cx="9831538" cy="646331"/>
          </a:xfrm>
          <a:prstGeom prst="rect">
            <a:avLst/>
          </a:prstGeom>
          <a:noFill/>
        </p:spPr>
        <p:txBody>
          <a:bodyPr wrap="non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Тәулік ішінде ең жоғарғы және ең төменгі температура арасындағы</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айырманы ауа температурасының тәуліктік тербеліс амплитудасы деп атайды</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Прямая соединительная линия 7"/>
          <p:cNvCxnSpPr/>
          <p:nvPr/>
        </p:nvCxnSpPr>
        <p:spPr>
          <a:xfrm>
            <a:off x="2560320" y="2489982"/>
            <a:ext cx="56271" cy="3573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2588455" y="4473526"/>
            <a:ext cx="3010487" cy="2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2588455" y="2644726"/>
            <a:ext cx="239151" cy="1"/>
          </a:xfrm>
          <a:prstGeom prst="line">
            <a:avLst/>
          </a:prstGeom>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2560320" y="2231069"/>
            <a:ext cx="889987" cy="369332"/>
          </a:xfrm>
          <a:prstGeom prst="rect">
            <a:avLst/>
          </a:prstGeom>
        </p:spPr>
        <p:txBody>
          <a:bodyPr wrap="none">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+25̊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Прямая соединительная линия 26"/>
          <p:cNvCxnSpPr/>
          <p:nvPr/>
        </p:nvCxnSpPr>
        <p:spPr>
          <a:xfrm>
            <a:off x="2602523" y="4135902"/>
            <a:ext cx="225083"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2515436" y="3750717"/>
            <a:ext cx="1024639" cy="369332"/>
          </a:xfrm>
          <a:prstGeom prst="rect">
            <a:avLst/>
          </a:prstGeom>
        </p:spPr>
        <p:txBody>
          <a:bodyPr wrap="none">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+10 ̊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0" name="Прямая соединительная линия 29"/>
          <p:cNvCxnSpPr/>
          <p:nvPr/>
        </p:nvCxnSpPr>
        <p:spPr>
          <a:xfrm>
            <a:off x="6839361" y="2424555"/>
            <a:ext cx="56271" cy="3573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6867496" y="4408099"/>
            <a:ext cx="3010487" cy="28136"/>
          </a:xfrm>
          <a:prstGeom prst="line">
            <a:avLst/>
          </a:prstGeom>
        </p:spPr>
        <p:style>
          <a:lnRef idx="1">
            <a:schemeClr val="accent1"/>
          </a:lnRef>
          <a:fillRef idx="0">
            <a:schemeClr val="accent1"/>
          </a:fillRef>
          <a:effectRef idx="0">
            <a:schemeClr val="accent1"/>
          </a:effectRef>
          <a:fontRef idx="minor">
            <a:schemeClr val="tx1"/>
          </a:fontRef>
        </p:style>
      </p:cxnSp>
      <p:sp>
        <p:nvSpPr>
          <p:cNvPr id="32" name="Прямоугольник 31"/>
          <p:cNvSpPr/>
          <p:nvPr/>
        </p:nvSpPr>
        <p:spPr>
          <a:xfrm>
            <a:off x="6861802" y="4773858"/>
            <a:ext cx="800219" cy="369332"/>
          </a:xfrm>
          <a:prstGeom prst="rect">
            <a:avLst/>
          </a:prstGeom>
        </p:spPr>
        <p:txBody>
          <a:bodyPr wrap="none">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-10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3" name="Прямая соединительная линия 32"/>
          <p:cNvCxnSpPr/>
          <p:nvPr/>
        </p:nvCxnSpPr>
        <p:spPr>
          <a:xfrm>
            <a:off x="6881564" y="4070475"/>
            <a:ext cx="225083"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Прямоугольник 33"/>
          <p:cNvSpPr/>
          <p:nvPr/>
        </p:nvSpPr>
        <p:spPr>
          <a:xfrm>
            <a:off x="6794477" y="3685290"/>
            <a:ext cx="1024639" cy="369332"/>
          </a:xfrm>
          <a:prstGeom prst="rect">
            <a:avLst/>
          </a:prstGeom>
        </p:spPr>
        <p:txBody>
          <a:bodyPr wrap="none">
            <a:spAutoFit/>
          </a:bodyPr>
          <a:lstStyle/>
          <a:p>
            <a:r>
              <a:rPr lang="kk-KZ"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+10 ̊  С</a:t>
            </a:r>
            <a:endParaRPr lang="en-US"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5" name="Прямая соединительная линия 34"/>
          <p:cNvCxnSpPr/>
          <p:nvPr/>
        </p:nvCxnSpPr>
        <p:spPr>
          <a:xfrm>
            <a:off x="6895632" y="4853354"/>
            <a:ext cx="21101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Горизонтальный свиток 36"/>
          <p:cNvSpPr/>
          <p:nvPr/>
        </p:nvSpPr>
        <p:spPr>
          <a:xfrm>
            <a:off x="1463040" y="1658147"/>
            <a:ext cx="4550008" cy="648956"/>
          </a:xfrm>
          <a:prstGeom prst="horizontalScroll">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36" name="TextBox 35"/>
          <p:cNvSpPr txBox="1"/>
          <p:nvPr/>
        </p:nvSpPr>
        <p:spPr>
          <a:xfrm>
            <a:off x="1607711" y="1821600"/>
            <a:ext cx="4971974" cy="369332"/>
          </a:xfrm>
          <a:prstGeom prst="rect">
            <a:avLst/>
          </a:prstGeom>
          <a:noFill/>
        </p:spPr>
        <p:txBody>
          <a:bodyPr wrap="square" rtlCol="0">
            <a:spAutoFit/>
          </a:bodyPr>
          <a:lstStyle/>
          <a:p>
            <a:r>
              <a:rPr lang="kk-KZ" b="1" dirty="0">
                <a:solidFill>
                  <a:schemeClr val="bg1"/>
                </a:solidFill>
                <a:latin typeface="Tahoma" panose="020B0604030504040204" pitchFamily="34" charset="0"/>
                <a:ea typeface="Tahoma" panose="020B0604030504040204" pitchFamily="34" charset="0"/>
                <a:cs typeface="Tahoma" panose="020B0604030504040204" pitchFamily="34" charset="0"/>
              </a:rPr>
              <a:t>Тәуліктік амплитуда 15 ̊  С-ге тең</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Горизонтальный свиток 39"/>
          <p:cNvSpPr/>
          <p:nvPr/>
        </p:nvSpPr>
        <p:spPr>
          <a:xfrm>
            <a:off x="6240345" y="1680111"/>
            <a:ext cx="4550008" cy="648956"/>
          </a:xfrm>
          <a:prstGeom prst="horizontalScroll">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452893" y="1841669"/>
            <a:ext cx="4971974" cy="369332"/>
          </a:xfrm>
          <a:prstGeom prst="rect">
            <a:avLst/>
          </a:prstGeom>
          <a:noFill/>
        </p:spPr>
        <p:txBody>
          <a:bodyPr wrap="square" rtlCol="0">
            <a:spAutoFit/>
          </a:bodyPr>
          <a:lstStyle/>
          <a:p>
            <a:r>
              <a:rPr lang="kk-KZ" b="1" dirty="0">
                <a:solidFill>
                  <a:schemeClr val="bg1"/>
                </a:solidFill>
                <a:latin typeface="Tahoma" panose="020B0604030504040204" pitchFamily="34" charset="0"/>
                <a:ea typeface="Tahoma" panose="020B0604030504040204" pitchFamily="34" charset="0"/>
                <a:cs typeface="Tahoma" panose="020B0604030504040204" pitchFamily="34" charset="0"/>
              </a:rPr>
              <a:t>Тәуліктік амплитуда  20 ̊  С-ге тең</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9131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3588" y="-285750"/>
            <a:ext cx="184731" cy="923330"/>
          </a:xfrm>
          <a:prstGeom prst="rect">
            <a:avLst/>
          </a:prstGeom>
          <a:noFill/>
        </p:spPr>
        <p:txBody>
          <a:bodyPr wrap="none" rtlCol="0">
            <a:spAutoFit/>
          </a:bodyPr>
          <a:lstStyle/>
          <a:p>
            <a:endParaRPr lang="kk-KZ" dirty="0"/>
          </a:p>
          <a:p>
            <a:endParaRPr lang="kk-KZ" dirty="0"/>
          </a:p>
          <a:p>
            <a:endParaRPr lang="en-US" dirty="0"/>
          </a:p>
        </p:txBody>
      </p:sp>
      <p:graphicFrame>
        <p:nvGraphicFramePr>
          <p:cNvPr id="2" name="Таблица 1"/>
          <p:cNvGraphicFramePr>
            <a:graphicFrameLocks noGrp="1"/>
          </p:cNvGraphicFramePr>
          <p:nvPr>
            <p:extLst>
              <p:ext uri="{D42A27DB-BD31-4B8C-83A1-F6EECF244321}">
                <p14:modId xmlns:p14="http://schemas.microsoft.com/office/powerpoint/2010/main" val="3915160267"/>
              </p:ext>
            </p:extLst>
          </p:nvPr>
        </p:nvGraphicFramePr>
        <p:xfrm>
          <a:off x="1871953" y="1732539"/>
          <a:ext cx="8128000" cy="1005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202423045"/>
                    </a:ext>
                  </a:extLst>
                </a:gridCol>
                <a:gridCol w="2032000">
                  <a:extLst>
                    <a:ext uri="{9D8B030D-6E8A-4147-A177-3AD203B41FA5}">
                      <a16:colId xmlns:a16="http://schemas.microsoft.com/office/drawing/2014/main" val="2491488856"/>
                    </a:ext>
                  </a:extLst>
                </a:gridCol>
                <a:gridCol w="2032000">
                  <a:extLst>
                    <a:ext uri="{9D8B030D-6E8A-4147-A177-3AD203B41FA5}">
                      <a16:colId xmlns:a16="http://schemas.microsoft.com/office/drawing/2014/main" val="3993034141"/>
                    </a:ext>
                  </a:extLst>
                </a:gridCol>
                <a:gridCol w="2032000">
                  <a:extLst>
                    <a:ext uri="{9D8B030D-6E8A-4147-A177-3AD203B41FA5}">
                      <a16:colId xmlns:a16="http://schemas.microsoft.com/office/drawing/2014/main" val="3685517733"/>
                    </a:ext>
                  </a:extLst>
                </a:gridCol>
              </a:tblGrid>
              <a:tr h="272695">
                <a:tc>
                  <a:txBody>
                    <a:bodyPr/>
                    <a:lstStyle/>
                    <a:p>
                      <a:pPr algn="ctr"/>
                      <a:r>
                        <a:rPr lang="kk-KZ" b="1" dirty="0">
                          <a:latin typeface="Tahoma" panose="020B0604030504040204" pitchFamily="34" charset="0"/>
                          <a:ea typeface="Tahoma" panose="020B0604030504040204" pitchFamily="34" charset="0"/>
                          <a:cs typeface="Tahoma" panose="020B0604030504040204" pitchFamily="34" charset="0"/>
                        </a:rPr>
                        <a:t>Сағ. 01.00</a:t>
                      </a:r>
                      <a:endParaRPr lang="en-US"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b="1" dirty="0">
                          <a:latin typeface="Tahoma" panose="020B0604030504040204" pitchFamily="34" charset="0"/>
                          <a:ea typeface="Tahoma" panose="020B0604030504040204" pitchFamily="34" charset="0"/>
                          <a:cs typeface="Tahoma" panose="020B0604030504040204" pitchFamily="34" charset="0"/>
                        </a:rPr>
                        <a:t>Сағ. 07.00</a:t>
                      </a:r>
                      <a:endParaRPr lang="en-US"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b="1" dirty="0">
                          <a:latin typeface="Tahoma" panose="020B0604030504040204" pitchFamily="34" charset="0"/>
                          <a:ea typeface="Tahoma" panose="020B0604030504040204" pitchFamily="34" charset="0"/>
                          <a:cs typeface="Tahoma" panose="020B0604030504040204" pitchFamily="34" charset="0"/>
                        </a:rPr>
                        <a:t>Сағ. 13.00</a:t>
                      </a:r>
                      <a:endParaRPr lang="en-US"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pPr algn="ctr"/>
                      <a:r>
                        <a:rPr lang="kk-KZ" b="1" dirty="0">
                          <a:latin typeface="Tahoma" panose="020B0604030504040204" pitchFamily="34" charset="0"/>
                          <a:ea typeface="Tahoma" panose="020B0604030504040204" pitchFamily="34" charset="0"/>
                          <a:cs typeface="Tahoma" panose="020B0604030504040204" pitchFamily="34" charset="0"/>
                        </a:rPr>
                        <a:t>Сағ. 19.00</a:t>
                      </a:r>
                      <a:endParaRPr lang="en-US"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extLst>
                  <a:ext uri="{0D108BD9-81ED-4DB2-BD59-A6C34878D82A}">
                    <a16:rowId xmlns:a16="http://schemas.microsoft.com/office/drawing/2014/main" val="2299118775"/>
                  </a:ext>
                </a:extLst>
              </a:tr>
              <a:tr h="4706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b="1" dirty="0">
                          <a:latin typeface="Tahoma" panose="020B0604030504040204" pitchFamily="34" charset="0"/>
                          <a:ea typeface="Tahoma" panose="020B0604030504040204" pitchFamily="34" charset="0"/>
                          <a:cs typeface="Tahoma" panose="020B0604030504040204" pitchFamily="34" charset="0"/>
                        </a:rPr>
                        <a:t>+5 ̊ С</a:t>
                      </a:r>
                      <a:endParaRPr lang="en-US" b="1" dirty="0">
                        <a:latin typeface="Tahoma" panose="020B0604030504040204" pitchFamily="34" charset="0"/>
                        <a:ea typeface="Tahoma" panose="020B0604030504040204" pitchFamily="34" charset="0"/>
                        <a:cs typeface="Tahoma" panose="020B0604030504040204" pitchFamily="34" charset="0"/>
                      </a:endParaRPr>
                    </a:p>
                    <a:p>
                      <a:pPr algn="ctr"/>
                      <a:endParaRPr lang="en-US"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b="1" dirty="0">
                          <a:latin typeface="Tahoma" panose="020B0604030504040204" pitchFamily="34" charset="0"/>
                          <a:ea typeface="Tahoma" panose="020B0604030504040204" pitchFamily="34" charset="0"/>
                          <a:cs typeface="Tahoma" panose="020B0604030504040204" pitchFamily="34" charset="0"/>
                        </a:rPr>
                        <a:t>-2 ̊ С</a:t>
                      </a:r>
                      <a:endParaRPr lang="en-US" b="1" dirty="0">
                        <a:latin typeface="Tahoma" panose="020B0604030504040204" pitchFamily="34" charset="0"/>
                        <a:ea typeface="Tahoma" panose="020B0604030504040204" pitchFamily="34" charset="0"/>
                        <a:cs typeface="Tahoma" panose="020B0604030504040204" pitchFamily="34" charset="0"/>
                      </a:endParaRPr>
                    </a:p>
                    <a:p>
                      <a:pPr algn="ctr"/>
                      <a:endParaRPr lang="en-US"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b="1" dirty="0">
                          <a:latin typeface="Tahoma" panose="020B0604030504040204" pitchFamily="34" charset="0"/>
                          <a:ea typeface="Tahoma" panose="020B0604030504040204" pitchFamily="34" charset="0"/>
                          <a:cs typeface="Tahoma" panose="020B0604030504040204" pitchFamily="34" charset="0"/>
                        </a:rPr>
                        <a:t>+10 ̊ С</a:t>
                      </a:r>
                      <a:endParaRPr lang="en-US" b="1" dirty="0">
                        <a:latin typeface="Tahoma" panose="020B0604030504040204" pitchFamily="34" charset="0"/>
                        <a:ea typeface="Tahoma" panose="020B0604030504040204" pitchFamily="34" charset="0"/>
                        <a:cs typeface="Tahoma" panose="020B0604030504040204" pitchFamily="34" charset="0"/>
                      </a:endParaRPr>
                    </a:p>
                    <a:p>
                      <a:pPr algn="ctr"/>
                      <a:endParaRPr lang="en-US"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b="1" dirty="0">
                          <a:latin typeface="Tahoma" panose="020B0604030504040204" pitchFamily="34" charset="0"/>
                          <a:ea typeface="Tahoma" panose="020B0604030504040204" pitchFamily="34" charset="0"/>
                          <a:cs typeface="Tahoma" panose="020B0604030504040204" pitchFamily="34" charset="0"/>
                        </a:rPr>
                        <a:t>+9 ̊ С</a:t>
                      </a:r>
                      <a:endParaRPr lang="en-US"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085335651"/>
                  </a:ext>
                </a:extLst>
              </a:tr>
            </a:tbl>
          </a:graphicData>
        </a:graphic>
      </p:graphicFrame>
      <p:sp>
        <p:nvSpPr>
          <p:cNvPr id="6" name="TextBox 5"/>
          <p:cNvSpPr txBox="1"/>
          <p:nvPr/>
        </p:nvSpPr>
        <p:spPr>
          <a:xfrm>
            <a:off x="1730639" y="3221501"/>
            <a:ext cx="8595360" cy="1477328"/>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Шешуі: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тәулік  ішіндегі  қосынды: +5 ̊ С - 2 ̊ С +10 ̊ С +9 ̊ С </a:t>
            </a:r>
            <a:r>
              <a:rPr lang="en-US" b="1" dirty="0">
                <a:solidFill>
                  <a:srgbClr val="000066"/>
                </a:solidFill>
                <a:latin typeface="Tahoma" panose="020B0604030504040204" pitchFamily="34" charset="0"/>
                <a:ea typeface="Tahoma" panose="020B0604030504040204" pitchFamily="34" charset="0"/>
                <a:cs typeface="Tahoma" panose="020B0604030504040204" pitchFamily="34" charset="0"/>
              </a:rPr>
              <a:t>=</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+22 ̊ С тең.</a:t>
            </a:r>
          </a:p>
          <a:p>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Орташа температураны  анықтау үшін  + 22 ̊ С/ 4 </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+5,5 ̊ С орташа  тәуліктік ауа температурасы.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367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1013" y="4729163"/>
            <a:ext cx="184731" cy="369332"/>
          </a:xfrm>
          <a:prstGeom prst="rect">
            <a:avLst/>
          </a:prstGeom>
          <a:noFill/>
        </p:spPr>
        <p:txBody>
          <a:bodyPr wrap="none" rtlCol="0">
            <a:spAutoFit/>
          </a:bodyPr>
          <a:lstStyle/>
          <a:p>
            <a:endParaRPr lang="en-US" dirty="0"/>
          </a:p>
        </p:txBody>
      </p:sp>
      <p:sp>
        <p:nvSpPr>
          <p:cNvPr id="5" name="TextBox 4"/>
          <p:cNvSpPr txBox="1"/>
          <p:nvPr/>
        </p:nvSpPr>
        <p:spPr>
          <a:xfrm>
            <a:off x="5844170" y="5098495"/>
            <a:ext cx="2013693" cy="400110"/>
          </a:xfrm>
          <a:prstGeom prst="rect">
            <a:avLst/>
          </a:prstGeom>
          <a:noFill/>
        </p:spPr>
        <p:txBody>
          <a:bodyPr wrap="none" rtlCol="0">
            <a:spAutoFit/>
          </a:bodyPr>
          <a:lstStyle/>
          <a:p>
            <a:r>
              <a:rPr lang="kk-KZ" sz="2000" b="1" dirty="0">
                <a:solidFill>
                  <a:schemeClr val="bg1"/>
                </a:solidFill>
                <a:latin typeface="Tahoma" panose="020B0604030504040204" pitchFamily="34" charset="0"/>
                <a:ea typeface="Tahoma" panose="020B0604030504040204" pitchFamily="34" charset="0"/>
                <a:cs typeface="Tahoma" panose="020B0604030504040204" pitchFamily="34" charset="0"/>
              </a:rPr>
              <a:t>Магма ошағы</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38686" y="1492811"/>
            <a:ext cx="8586005" cy="584775"/>
          </a:xfrm>
          <a:prstGeom prst="rect">
            <a:avLst/>
          </a:prstGeom>
          <a:noFill/>
        </p:spPr>
        <p:txBody>
          <a:bodyPr wrap="none" rtlCol="0">
            <a:spAutoFit/>
          </a:bodyPr>
          <a:lstStyle/>
          <a:p>
            <a:r>
              <a:rPr lang="kk-KZ" sz="3200" b="1" dirty="0">
                <a:solidFill>
                  <a:srgbClr val="3333FF"/>
                </a:solidFill>
                <a:latin typeface="Tahoma" panose="020B0604030504040204" pitchFamily="34" charset="0"/>
                <a:ea typeface="Tahoma" panose="020B0604030504040204" pitchFamily="34" charset="0"/>
                <a:cs typeface="Tahoma" panose="020B0604030504040204" pitchFamily="34" charset="0"/>
              </a:rPr>
              <a:t>Орташа айлық температураны есептеу</a:t>
            </a:r>
            <a:endParaRPr lang="en-US" sz="32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882917" y="2510039"/>
            <a:ext cx="10871887" cy="1938992"/>
          </a:xfrm>
          <a:prstGeom prst="rect">
            <a:avLst/>
          </a:prstGeom>
          <a:noFill/>
        </p:spPr>
        <p:txBody>
          <a:bodyPr wrap="none" rtlCol="0">
            <a:spAutoFit/>
          </a:bodyPr>
          <a:lstStyle/>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Ай ішіндегі әрбір тәуліктің  орташа температурасын  анықтайсыз;</a:t>
            </a:r>
          </a:p>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Орташа тәуліктік температураларды  қосасыз;</a:t>
            </a:r>
          </a:p>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Ай ішіндегі тәулік санына бөлесіз.</a:t>
            </a:r>
          </a:p>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Мысалы,   қыркүйек айындағы орташа тәуліктік температура </a:t>
            </a:r>
            <a:endPar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қосындысы + 210 ̊ С / 30 </a:t>
            </a:r>
            <a:r>
              <a:rPr lang="ru-RU" sz="2400"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rPr>
              <a:t>7</a:t>
            </a: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 ̊ С</a:t>
            </a:r>
            <a:r>
              <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kk-KZ" sz="2400" b="1" dirty="0">
                <a:solidFill>
                  <a:srgbClr val="000066"/>
                </a:solidFill>
                <a:latin typeface="Tahoma" panose="020B0604030504040204" pitchFamily="34" charset="0"/>
                <a:ea typeface="Tahoma" panose="020B0604030504040204" pitchFamily="34" charset="0"/>
                <a:cs typeface="Tahoma" panose="020B0604030504040204" pitchFamily="34" charset="0"/>
              </a:rPr>
              <a:t>тең</a:t>
            </a:r>
            <a:endParaRPr lang="en-US"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23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6006" y="573656"/>
            <a:ext cx="7948010" cy="523220"/>
          </a:xfrm>
          <a:prstGeom prst="rect">
            <a:avLst/>
          </a:prstGeom>
          <a:noFill/>
        </p:spPr>
        <p:txBody>
          <a:bodyPr wrap="none" rtlCol="0">
            <a:spAutoFit/>
          </a:bodyPr>
          <a:lstStyle/>
          <a:p>
            <a:r>
              <a:rPr lang="kk-KZ" sz="2800" b="1" dirty="0">
                <a:solidFill>
                  <a:srgbClr val="3333FF"/>
                </a:solidFill>
                <a:latin typeface="Tahoma" panose="020B0604030504040204" pitchFamily="34" charset="0"/>
                <a:ea typeface="Tahoma" panose="020B0604030504040204" pitchFamily="34" charset="0"/>
                <a:cs typeface="Tahoma" panose="020B0604030504040204" pitchFamily="34" charset="0"/>
              </a:rPr>
              <a:t>Орташа жылдық температураны есептеу</a:t>
            </a:r>
            <a:endParaRPr lang="en-US" sz="2800" b="1"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023583" y="1318335"/>
            <a:ext cx="9196292" cy="923330"/>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Жыл ішіндегі әрбір айдың   орташа температурасын  анықтайсыз;</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Орташа айлық  температураларды  қосасыз;</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Жыл  ішіндегі ай санына бөлесіз.</a:t>
            </a:r>
          </a:p>
        </p:txBody>
      </p:sp>
      <p:graphicFrame>
        <p:nvGraphicFramePr>
          <p:cNvPr id="2" name="Таблица 1"/>
          <p:cNvGraphicFramePr>
            <a:graphicFrameLocks noGrp="1"/>
          </p:cNvGraphicFramePr>
          <p:nvPr>
            <p:extLst>
              <p:ext uri="{D42A27DB-BD31-4B8C-83A1-F6EECF244321}">
                <p14:modId xmlns:p14="http://schemas.microsoft.com/office/powerpoint/2010/main" val="385004654"/>
              </p:ext>
            </p:extLst>
          </p:nvPr>
        </p:nvGraphicFramePr>
        <p:xfrm>
          <a:off x="1138553" y="2361154"/>
          <a:ext cx="9702917" cy="1711529"/>
        </p:xfrm>
        <a:graphic>
          <a:graphicData uri="http://schemas.openxmlformats.org/drawingml/2006/table">
            <a:tbl>
              <a:tblPr firstRow="1" bandRow="1">
                <a:tableStyleId>{5C22544A-7EE6-4342-B048-85BDC9FD1C3A}</a:tableStyleId>
              </a:tblPr>
              <a:tblGrid>
                <a:gridCol w="625230">
                  <a:extLst>
                    <a:ext uri="{9D8B030D-6E8A-4147-A177-3AD203B41FA5}">
                      <a16:colId xmlns:a16="http://schemas.microsoft.com/office/drawing/2014/main" val="2831745807"/>
                    </a:ext>
                  </a:extLst>
                </a:gridCol>
                <a:gridCol w="625230">
                  <a:extLst>
                    <a:ext uri="{9D8B030D-6E8A-4147-A177-3AD203B41FA5}">
                      <a16:colId xmlns:a16="http://schemas.microsoft.com/office/drawing/2014/main" val="80879272"/>
                    </a:ext>
                  </a:extLst>
                </a:gridCol>
                <a:gridCol w="625230">
                  <a:extLst>
                    <a:ext uri="{9D8B030D-6E8A-4147-A177-3AD203B41FA5}">
                      <a16:colId xmlns:a16="http://schemas.microsoft.com/office/drawing/2014/main" val="42934631"/>
                    </a:ext>
                  </a:extLst>
                </a:gridCol>
                <a:gridCol w="625230">
                  <a:extLst>
                    <a:ext uri="{9D8B030D-6E8A-4147-A177-3AD203B41FA5}">
                      <a16:colId xmlns:a16="http://schemas.microsoft.com/office/drawing/2014/main" val="1486580676"/>
                    </a:ext>
                  </a:extLst>
                </a:gridCol>
                <a:gridCol w="625230">
                  <a:extLst>
                    <a:ext uri="{9D8B030D-6E8A-4147-A177-3AD203B41FA5}">
                      <a16:colId xmlns:a16="http://schemas.microsoft.com/office/drawing/2014/main" val="2877630229"/>
                    </a:ext>
                  </a:extLst>
                </a:gridCol>
                <a:gridCol w="625230">
                  <a:extLst>
                    <a:ext uri="{9D8B030D-6E8A-4147-A177-3AD203B41FA5}">
                      <a16:colId xmlns:a16="http://schemas.microsoft.com/office/drawing/2014/main" val="3871424728"/>
                    </a:ext>
                  </a:extLst>
                </a:gridCol>
                <a:gridCol w="625230">
                  <a:extLst>
                    <a:ext uri="{9D8B030D-6E8A-4147-A177-3AD203B41FA5}">
                      <a16:colId xmlns:a16="http://schemas.microsoft.com/office/drawing/2014/main" val="3997521072"/>
                    </a:ext>
                  </a:extLst>
                </a:gridCol>
                <a:gridCol w="758938">
                  <a:extLst>
                    <a:ext uri="{9D8B030D-6E8A-4147-A177-3AD203B41FA5}">
                      <a16:colId xmlns:a16="http://schemas.microsoft.com/office/drawing/2014/main" val="3211342656"/>
                    </a:ext>
                  </a:extLst>
                </a:gridCol>
                <a:gridCol w="600279">
                  <a:extLst>
                    <a:ext uri="{9D8B030D-6E8A-4147-A177-3AD203B41FA5}">
                      <a16:colId xmlns:a16="http://schemas.microsoft.com/office/drawing/2014/main" val="3309973746"/>
                    </a:ext>
                  </a:extLst>
                </a:gridCol>
                <a:gridCol w="520505">
                  <a:extLst>
                    <a:ext uri="{9D8B030D-6E8A-4147-A177-3AD203B41FA5}">
                      <a16:colId xmlns:a16="http://schemas.microsoft.com/office/drawing/2014/main" val="3160495872"/>
                    </a:ext>
                  </a:extLst>
                </a:gridCol>
                <a:gridCol w="621198">
                  <a:extLst>
                    <a:ext uri="{9D8B030D-6E8A-4147-A177-3AD203B41FA5}">
                      <a16:colId xmlns:a16="http://schemas.microsoft.com/office/drawing/2014/main" val="2424421520"/>
                    </a:ext>
                  </a:extLst>
                </a:gridCol>
                <a:gridCol w="625230">
                  <a:extLst>
                    <a:ext uri="{9D8B030D-6E8A-4147-A177-3AD203B41FA5}">
                      <a16:colId xmlns:a16="http://schemas.microsoft.com/office/drawing/2014/main" val="2092940062"/>
                    </a:ext>
                  </a:extLst>
                </a:gridCol>
                <a:gridCol w="2200157">
                  <a:extLst>
                    <a:ext uri="{9D8B030D-6E8A-4147-A177-3AD203B41FA5}">
                      <a16:colId xmlns:a16="http://schemas.microsoft.com/office/drawing/2014/main" val="2291897518"/>
                    </a:ext>
                  </a:extLst>
                </a:gridCol>
              </a:tblGrid>
              <a:tr h="776257">
                <a:tc>
                  <a:txBody>
                    <a:bodyPr/>
                    <a:lstStyle/>
                    <a:p>
                      <a:r>
                        <a:rPr lang="kk-KZ" sz="2000" b="1" dirty="0">
                          <a:latin typeface="Tahoma" panose="020B0604030504040204" pitchFamily="34" charset="0"/>
                          <a:ea typeface="Tahoma" panose="020B0604030504040204" pitchFamily="34" charset="0"/>
                          <a:cs typeface="Tahoma" panose="020B0604030504040204" pitchFamily="34" charset="0"/>
                        </a:rPr>
                        <a:t>І</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r>
                        <a:rPr lang="kk-KZ" sz="2000" b="1" dirty="0">
                          <a:latin typeface="Tahoma" panose="020B0604030504040204" pitchFamily="34" charset="0"/>
                          <a:ea typeface="Tahoma" panose="020B0604030504040204" pitchFamily="34" charset="0"/>
                          <a:cs typeface="Tahoma" panose="020B0604030504040204" pitchFamily="34" charset="0"/>
                        </a:rPr>
                        <a:t>ІІ</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r>
                        <a:rPr lang="kk-KZ" sz="2000" b="1" dirty="0">
                          <a:latin typeface="Tahoma" panose="020B0604030504040204" pitchFamily="34" charset="0"/>
                          <a:ea typeface="Tahoma" panose="020B0604030504040204" pitchFamily="34" charset="0"/>
                          <a:cs typeface="Tahoma" panose="020B0604030504040204" pitchFamily="34" charset="0"/>
                        </a:rPr>
                        <a:t>ІІІ</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IV</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V</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VI</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VII</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VIII</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IX</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X</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XI</a:t>
                      </a:r>
                    </a:p>
                  </a:txBody>
                  <a:tcPr>
                    <a:solidFill>
                      <a:srgbClr val="3333FF"/>
                    </a:solidFill>
                  </a:tcPr>
                </a:tc>
                <a:tc>
                  <a:txBody>
                    <a:bodyPr/>
                    <a:lstStyle/>
                    <a:p>
                      <a:r>
                        <a:rPr lang="en-US" sz="2000" b="1" dirty="0">
                          <a:latin typeface="Tahoma" panose="020B0604030504040204" pitchFamily="34" charset="0"/>
                          <a:ea typeface="Tahoma" panose="020B0604030504040204" pitchFamily="34" charset="0"/>
                          <a:cs typeface="Tahoma" panose="020B0604030504040204" pitchFamily="34" charset="0"/>
                        </a:rPr>
                        <a:t>XII</a:t>
                      </a:r>
                    </a:p>
                  </a:txBody>
                  <a:tcPr>
                    <a:solidFill>
                      <a:srgbClr val="3333FF"/>
                    </a:solidFill>
                  </a:tcPr>
                </a:tc>
                <a:tc>
                  <a:txBody>
                    <a:bodyPr/>
                    <a:lstStyle/>
                    <a:p>
                      <a:r>
                        <a:rPr lang="kk-KZ" sz="2000" b="1" dirty="0">
                          <a:latin typeface="Tahoma" panose="020B0604030504040204" pitchFamily="34" charset="0"/>
                          <a:ea typeface="Tahoma" panose="020B0604030504040204" pitchFamily="34" charset="0"/>
                          <a:cs typeface="Tahoma" panose="020B0604030504040204" pitchFamily="34" charset="0"/>
                        </a:rPr>
                        <a:t>Орташа жылдық</a:t>
                      </a:r>
                      <a:r>
                        <a:rPr lang="kk-KZ" sz="2000" b="1" baseline="0" dirty="0">
                          <a:latin typeface="Tahoma" panose="020B0604030504040204" pitchFamily="34" charset="0"/>
                          <a:ea typeface="Tahoma" panose="020B0604030504040204" pitchFamily="34" charset="0"/>
                          <a:cs typeface="Tahoma" panose="020B0604030504040204" pitchFamily="34" charset="0"/>
                        </a:rPr>
                        <a:t> температура</a:t>
                      </a:r>
                      <a:endParaRPr lang="en-US" sz="2000" b="1" dirty="0">
                        <a:latin typeface="Tahoma" panose="020B0604030504040204" pitchFamily="34" charset="0"/>
                        <a:ea typeface="Tahoma" panose="020B0604030504040204" pitchFamily="34" charset="0"/>
                        <a:cs typeface="Tahoma" panose="020B0604030504040204" pitchFamily="34" charset="0"/>
                      </a:endParaRPr>
                    </a:p>
                  </a:txBody>
                  <a:tcPr>
                    <a:solidFill>
                      <a:srgbClr val="3333FF"/>
                    </a:solidFill>
                  </a:tcPr>
                </a:tc>
                <a:extLst>
                  <a:ext uri="{0D108BD9-81ED-4DB2-BD59-A6C34878D82A}">
                    <a16:rowId xmlns:a16="http://schemas.microsoft.com/office/drawing/2014/main" val="3903606251"/>
                  </a:ext>
                </a:extLst>
              </a:tr>
              <a:tr h="705689">
                <a:tc>
                  <a:txBody>
                    <a:bodyPr/>
                    <a:lstStyle/>
                    <a:p>
                      <a:r>
                        <a:rPr lang="kk-KZ" sz="1800" b="1" dirty="0">
                          <a:latin typeface="Tahoma" panose="020B0604030504040204" pitchFamily="34" charset="0"/>
                          <a:ea typeface="Tahoma" panose="020B0604030504040204" pitchFamily="34" charset="0"/>
                          <a:cs typeface="Tahoma" panose="020B0604030504040204" pitchFamily="34" charset="0"/>
                        </a:rPr>
                        <a:t>-14̊</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dirty="0">
                          <a:latin typeface="Tahoma" panose="020B0604030504040204" pitchFamily="34" charset="0"/>
                          <a:ea typeface="Tahoma" panose="020B0604030504040204" pitchFamily="34" charset="0"/>
                          <a:cs typeface="Tahoma" panose="020B0604030504040204" pitchFamily="34" charset="0"/>
                        </a:rPr>
                        <a:t>-11̊ </a:t>
                      </a:r>
                      <a:endParaRPr lang="en-US" sz="1800" b="1" dirty="0">
                        <a:latin typeface="Tahoma" panose="020B0604030504040204" pitchFamily="34" charset="0"/>
                        <a:ea typeface="Tahoma" panose="020B0604030504040204" pitchFamily="34" charset="0"/>
                        <a:cs typeface="Tahoma" panose="020B0604030504040204" pitchFamily="34" charset="0"/>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-3̊</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+2̊ </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rtl="0" eaLnBrk="1" latinLnBrk="0" hangingPunct="1"/>
                      <a:r>
                        <a:rPr lang="kk-KZ" sz="1800" b="1" kern="1200" dirty="0">
                          <a:solidFill>
                            <a:schemeClr val="dk1"/>
                          </a:solidFill>
                          <a:effectLst/>
                          <a:latin typeface="+mn-lt"/>
                          <a:ea typeface="+mn-ea"/>
                          <a:cs typeface="+mn-cs"/>
                        </a:rPr>
                        <a:t>+10̊</a:t>
                      </a:r>
                      <a:endParaRPr lang="en-US" dirty="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+18̊</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+22̊</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+20̊</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+12̊</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+6̊</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-5̊</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800" b="1" kern="1200" dirty="0">
                          <a:solidFill>
                            <a:schemeClr val="dk1"/>
                          </a:solidFill>
                          <a:effectLst/>
                          <a:latin typeface="+mn-lt"/>
                          <a:ea typeface="+mn-ea"/>
                          <a:cs typeface="+mn-cs"/>
                        </a:rPr>
                        <a:t>-12̊</a:t>
                      </a:r>
                      <a:endParaRPr lang="en-US" dirty="0">
                        <a:effectLst/>
                      </a:endParaRPr>
                    </a:p>
                    <a:p>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ru-RU" sz="1800" b="1" dirty="0">
                          <a:latin typeface="Tahoma" panose="020B0604030504040204" pitchFamily="34" charset="0"/>
                          <a:ea typeface="Tahoma" panose="020B0604030504040204" pitchFamily="34" charset="0"/>
                          <a:cs typeface="Tahoma" panose="020B0604030504040204" pitchFamily="34" charset="0"/>
                        </a:rPr>
                        <a:t>  3,75 ̊ С</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624223208"/>
                  </a:ext>
                </a:extLst>
              </a:tr>
            </a:tbl>
          </a:graphicData>
        </a:graphic>
      </p:graphicFrame>
      <p:sp>
        <p:nvSpPr>
          <p:cNvPr id="3" name="TextBox 2"/>
          <p:cNvSpPr txBox="1"/>
          <p:nvPr/>
        </p:nvSpPr>
        <p:spPr>
          <a:xfrm>
            <a:off x="1192928" y="4192172"/>
            <a:ext cx="9594166" cy="3139321"/>
          </a:xfrm>
          <a:prstGeom prst="rect">
            <a:avLst/>
          </a:prstGeom>
          <a:noFill/>
        </p:spPr>
        <p:txBody>
          <a:bodyPr wrap="square" rtlCol="0">
            <a:spAutoFit/>
          </a:bodyPr>
          <a:lstStyle/>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Оң «+» температуралар жиынтығы  +90̊ С тең.  Теріс «-» температуралар жиынтығы -45̊ С. Көп саннан аз сан алынады да, шыққан айырма бақылау санына бөлінеді. Алынған нәтижеге көп санның таңбасы  «+» немесе «-» қойылады.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Сонда орташа жылдық температура:  +90̊ С- 45̊ С </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000066"/>
                </a:solidFill>
                <a:latin typeface="Tahoma" panose="020B0604030504040204" pitchFamily="34" charset="0"/>
                <a:ea typeface="Tahoma" panose="020B0604030504040204" pitchFamily="34" charset="0"/>
                <a:cs typeface="Tahoma" panose="020B0604030504040204" pitchFamily="34" charset="0"/>
              </a:rPr>
              <a:t>45̊</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С </a:t>
            </a:r>
            <a:r>
              <a:rPr lang="en-US" b="1"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kk-KZ"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algn="ct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000066"/>
                </a:solidFill>
                <a:latin typeface="Tahoma" panose="020B0604030504040204" pitchFamily="34" charset="0"/>
                <a:ea typeface="Tahoma" panose="020B0604030504040204" pitchFamily="34" charset="0"/>
                <a:cs typeface="Tahoma" panose="020B0604030504040204" pitchFamily="34" charset="0"/>
              </a:rPr>
              <a:t>45̊</a:t>
            </a:r>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С / 12= +3,75̊ С                                               </a:t>
            </a:r>
          </a:p>
          <a:p>
            <a:r>
              <a:rPr lang="kk-KZ" b="1" dirty="0">
                <a:solidFill>
                  <a:srgbClr val="000066"/>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665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070" y="1850557"/>
            <a:ext cx="4052408" cy="3693319"/>
          </a:xfrm>
          <a:prstGeom prst="rect">
            <a:avLst/>
          </a:prstGeom>
          <a:noFill/>
        </p:spPr>
        <p:txBody>
          <a:bodyPr wrap="square" rtlCol="0">
            <a:spAutoFit/>
          </a:bodyPr>
          <a:lstStyle/>
          <a:p>
            <a:pPr algn="just"/>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Жылдың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ең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жылы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айы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мен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ең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суық</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айындағы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орташа</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температура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айырмасы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ауа</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температурасының</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жылдық</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тербеліс</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амплитудасы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деп</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аталады</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a:t>
            </a:r>
          </a:p>
          <a:p>
            <a:pPr algn="just"/>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p>
          <a:p>
            <a:pPr algn="just"/>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Экватор: 1̊ С</a:t>
            </a:r>
          </a:p>
          <a:p>
            <a:pPr algn="just"/>
            <a:endParaRPr lang="ru-RU"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algn="just"/>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Қоңыржай</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rgbClr val="000066"/>
                </a:solidFill>
                <a:latin typeface="Tahoma" panose="020B0604030504040204" pitchFamily="34" charset="0"/>
                <a:ea typeface="Tahoma" panose="020B0604030504040204" pitchFamily="34" charset="0"/>
                <a:cs typeface="Tahoma" panose="020B0604030504040204" pitchFamily="34" charset="0"/>
              </a:rPr>
              <a:t>ендіктерде</a:t>
            </a:r>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 </a:t>
            </a:r>
          </a:p>
          <a:p>
            <a:pPr algn="just"/>
            <a:r>
              <a:rPr lang="ru-RU" b="1" dirty="0">
                <a:solidFill>
                  <a:srgbClr val="000066"/>
                </a:solidFill>
                <a:latin typeface="Tahoma" panose="020B0604030504040204" pitchFamily="34" charset="0"/>
                <a:ea typeface="Tahoma" panose="020B0604030504040204" pitchFamily="34" charset="0"/>
                <a:cs typeface="Tahoma" panose="020B0604030504040204" pitchFamily="34" charset="0"/>
              </a:rPr>
              <a:t>25 -30 ̊  С </a:t>
            </a:r>
          </a:p>
          <a:p>
            <a:pPr algn="just"/>
            <a:endParaRPr lang="ru-RU" b="1" dirty="0">
              <a:solidFill>
                <a:srgbClr val="000066"/>
              </a:solidFill>
              <a:latin typeface="Tahoma" panose="020B0604030504040204" pitchFamily="34" charset="0"/>
              <a:ea typeface="Tahoma" panose="020B0604030504040204" pitchFamily="34" charset="0"/>
              <a:cs typeface="Tahoma" panose="020B0604030504040204" pitchFamily="34" charset="0"/>
            </a:endParaRPr>
          </a:p>
          <a:p>
            <a:pPr algn="just"/>
            <a:endParaRPr lang="en-US"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http://www.reforef.ru/outozuc/%D0%AD.+%D0%AF.+%D0%A0%D0%B0%D0%BD%D1%8C%D0%BA%D0%BE%D0%B2%D0%B0+%D0%92%D0%B2%D0%B5%D0%B4%D0%B5%D0%BD%D0%B8%D0%B5+%D0%9F%D1%80%D0%B5%D0%B4%D0%BB%D0%B0%D0%B3%D0%B0%D0%B5%D0%BC%D1%8B%D0%B9+%D0%BA%D1%80%D0%B0%D1%82%D0%BA%D0%B8%D0%B9+%D0%BE%D1%87%D0%B5%D1%80%D0%BAc/24806_html_3dead9e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651" y="999266"/>
            <a:ext cx="5457245" cy="4845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27405"/>
      </p:ext>
    </p:extLst>
  </p:cSld>
  <p:clrMapOvr>
    <a:masterClrMapping/>
  </p:clrMapOvr>
</p:sld>
</file>

<file path=ppt/theme/theme1.xml><?xml version="1.0" encoding="utf-8"?>
<a:theme xmlns:a="http://schemas.openxmlformats.org/drawingml/2006/main" name="Office Theme">
  <a:themeElements>
    <a:clrScheme name="Colors 185">
      <a:dk1>
        <a:srgbClr val="3F3F3F"/>
      </a:dk1>
      <a:lt1>
        <a:sysClr val="window" lastClr="FFFFFF"/>
      </a:lt1>
      <a:dk2>
        <a:srgbClr val="3F3F3F"/>
      </a:dk2>
      <a:lt2>
        <a:srgbClr val="FFFFFF"/>
      </a:lt2>
      <a:accent1>
        <a:srgbClr val="593593"/>
      </a:accent1>
      <a:accent2>
        <a:srgbClr val="FFC118"/>
      </a:accent2>
      <a:accent3>
        <a:srgbClr val="FD9144"/>
      </a:accent3>
      <a:accent4>
        <a:srgbClr val="B22C9C"/>
      </a:accent4>
      <a:accent5>
        <a:srgbClr val="852075"/>
      </a:accent5>
      <a:accent6>
        <a:srgbClr val="F30D90"/>
      </a:accent6>
      <a:hlink>
        <a:srgbClr val="A05024"/>
      </a:hlink>
      <a:folHlink>
        <a:srgbClr val="FEC037"/>
      </a:folHlink>
    </a:clrScheme>
    <a:fontScheme name="Custom 83">
      <a:majorFont>
        <a:latin typeface="Roboto Condense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15071</TotalTime>
  <Words>1535</Words>
  <Application>Microsoft Office PowerPoint</Application>
  <PresentationFormat>Широкоэкранный</PresentationFormat>
  <Paragraphs>269</Paragraphs>
  <Slides>35</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35</vt:i4>
      </vt:variant>
    </vt:vector>
  </HeadingPairs>
  <TitlesOfParts>
    <vt:vector size="42" baseType="lpstr">
      <vt:lpstr>Arial</vt:lpstr>
      <vt:lpstr>Calibri</vt:lpstr>
      <vt:lpstr>Roboto Condensed</vt:lpstr>
      <vt:lpstr>Source Sans Pro</vt:lpstr>
      <vt:lpstr>Tahoma</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Zhuldyz Qabdygali</cp:lastModifiedBy>
  <cp:revision>1025</cp:revision>
  <dcterms:created xsi:type="dcterms:W3CDTF">2017-01-10T11:09:36Z</dcterms:created>
  <dcterms:modified xsi:type="dcterms:W3CDTF">2020-11-22T08:15:29Z</dcterms:modified>
</cp:coreProperties>
</file>