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79" r:id="rId4"/>
    <p:sldId id="271" r:id="rId5"/>
    <p:sldId id="259" r:id="rId6"/>
    <p:sldId id="273" r:id="rId7"/>
    <p:sldId id="272" r:id="rId8"/>
    <p:sldId id="274" r:id="rId9"/>
    <p:sldId id="260" r:id="rId10"/>
    <p:sldId id="275" r:id="rId11"/>
    <p:sldId id="276" r:id="rId12"/>
    <p:sldId id="277" r:id="rId13"/>
    <p:sldId id="27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25" autoAdjust="0"/>
    <p:restoredTop sz="89911" autoAdjust="0"/>
  </p:normalViewPr>
  <p:slideViewPr>
    <p:cSldViewPr snapToGrid="0">
      <p:cViewPr>
        <p:scale>
          <a:sx n="66" d="100"/>
          <a:sy n="66" d="100"/>
        </p:scale>
        <p:origin x="-816" y="-90"/>
      </p:cViewPr>
      <p:guideLst>
        <p:guide orient="horz" pos="2160"/>
        <p:guide orient="horz" pos="4128"/>
        <p:guide pos="3840"/>
        <p:guide pos="72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2CCA2-7788-42E7-B1A7-DCD5258FCEA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B689ADC-C883-40D0-A660-4E33D653A397}">
      <dgm:prSet phldrT="[Текст]"/>
      <dgm:spPr/>
      <dgm:t>
        <a:bodyPr/>
        <a:lstStyle/>
        <a:p>
          <a:r>
            <a:rPr lang="kk-KZ" dirty="0" smtClean="0"/>
            <a:t>Судың үш күйі</a:t>
          </a:r>
          <a:endParaRPr lang="ru-RU" dirty="0"/>
        </a:p>
      </dgm:t>
    </dgm:pt>
    <dgm:pt modelId="{6BAFFFC1-F2FB-4C03-92CD-8CA3C4B899B8}" type="parTrans" cxnId="{32A1D669-0539-4191-B538-DD0F61D05E67}">
      <dgm:prSet/>
      <dgm:spPr/>
      <dgm:t>
        <a:bodyPr/>
        <a:lstStyle/>
        <a:p>
          <a:endParaRPr lang="ru-RU"/>
        </a:p>
      </dgm:t>
    </dgm:pt>
    <dgm:pt modelId="{E8D45ECC-CC38-40E0-9E71-2FD19B9124B7}" type="sibTrans" cxnId="{32A1D669-0539-4191-B538-DD0F61D05E67}">
      <dgm:prSet/>
      <dgm:spPr/>
      <dgm:t>
        <a:bodyPr/>
        <a:lstStyle/>
        <a:p>
          <a:endParaRPr lang="ru-RU"/>
        </a:p>
      </dgm:t>
    </dgm:pt>
    <dgm:pt modelId="{AE73B8DD-CEBF-42AD-A6E6-4033D0A62B85}">
      <dgm:prSet phldrT="[Текст]"/>
      <dgm:spPr/>
      <dgm:t>
        <a:bodyPr/>
        <a:lstStyle/>
        <a:p>
          <a:r>
            <a:rPr lang="kk-KZ" dirty="0" smtClean="0"/>
            <a:t>Газтәрізді</a:t>
          </a:r>
          <a:endParaRPr lang="ru-RU" dirty="0"/>
        </a:p>
      </dgm:t>
    </dgm:pt>
    <dgm:pt modelId="{D2686E2D-C87F-4E06-A4F3-BF41ECBB5111}" type="parTrans" cxnId="{B74C3D2E-37C6-4D98-B169-AA490890FFA2}">
      <dgm:prSet/>
      <dgm:spPr/>
      <dgm:t>
        <a:bodyPr/>
        <a:lstStyle/>
        <a:p>
          <a:endParaRPr lang="ru-RU"/>
        </a:p>
      </dgm:t>
    </dgm:pt>
    <dgm:pt modelId="{B404FBD7-CB8F-492C-B448-9ADF19179C06}" type="sibTrans" cxnId="{B74C3D2E-37C6-4D98-B169-AA490890FFA2}">
      <dgm:prSet/>
      <dgm:spPr/>
      <dgm:t>
        <a:bodyPr/>
        <a:lstStyle/>
        <a:p>
          <a:endParaRPr lang="ru-RU"/>
        </a:p>
      </dgm:t>
    </dgm:pt>
    <dgm:pt modelId="{A9F3FAA3-DE1C-4125-A6AC-7DB4758421DB}">
      <dgm:prSet phldrT="[Текст]"/>
      <dgm:spPr/>
      <dgm:t>
        <a:bodyPr/>
        <a:lstStyle/>
        <a:p>
          <a:r>
            <a:rPr lang="kk-KZ" dirty="0" smtClean="0"/>
            <a:t>Сұйық</a:t>
          </a:r>
          <a:endParaRPr lang="ru-RU" dirty="0"/>
        </a:p>
      </dgm:t>
    </dgm:pt>
    <dgm:pt modelId="{4872899E-6654-4F9C-B99B-852B99041136}" type="parTrans" cxnId="{38F55F06-DDC4-44D3-91F2-CB5FA5DBAC81}">
      <dgm:prSet/>
      <dgm:spPr/>
      <dgm:t>
        <a:bodyPr/>
        <a:lstStyle/>
        <a:p>
          <a:endParaRPr lang="ru-RU"/>
        </a:p>
      </dgm:t>
    </dgm:pt>
    <dgm:pt modelId="{02A8AC13-E638-4640-853D-C5F65C65BBB9}" type="sibTrans" cxnId="{38F55F06-DDC4-44D3-91F2-CB5FA5DBAC81}">
      <dgm:prSet/>
      <dgm:spPr/>
      <dgm:t>
        <a:bodyPr/>
        <a:lstStyle/>
        <a:p>
          <a:endParaRPr lang="ru-RU"/>
        </a:p>
      </dgm:t>
    </dgm:pt>
    <dgm:pt modelId="{EECB3B4B-0274-418F-9714-9D7D08D5B84C}">
      <dgm:prSet phldrT="[Текст]"/>
      <dgm:spPr/>
      <dgm:t>
        <a:bodyPr/>
        <a:lstStyle/>
        <a:p>
          <a:r>
            <a:rPr lang="kk-KZ" dirty="0" smtClean="0"/>
            <a:t>Қатты</a:t>
          </a:r>
          <a:endParaRPr lang="ru-RU" dirty="0"/>
        </a:p>
      </dgm:t>
    </dgm:pt>
    <dgm:pt modelId="{A5200083-D4AB-4DC4-AF3A-5D9BECE0004D}" type="parTrans" cxnId="{7AD726ED-08FE-4AC9-9EBE-1803BC868F93}">
      <dgm:prSet/>
      <dgm:spPr/>
      <dgm:t>
        <a:bodyPr/>
        <a:lstStyle/>
        <a:p>
          <a:endParaRPr lang="ru-RU"/>
        </a:p>
      </dgm:t>
    </dgm:pt>
    <dgm:pt modelId="{C42416F2-EBA3-473C-8ED7-C9F09319842A}" type="sibTrans" cxnId="{7AD726ED-08FE-4AC9-9EBE-1803BC868F93}">
      <dgm:prSet/>
      <dgm:spPr/>
      <dgm:t>
        <a:bodyPr/>
        <a:lstStyle/>
        <a:p>
          <a:endParaRPr lang="ru-RU"/>
        </a:p>
      </dgm:t>
    </dgm:pt>
    <dgm:pt modelId="{9746E501-0BAA-4D8F-9017-EC0B1281359D}" type="pres">
      <dgm:prSet presAssocID="{3552CCA2-7788-42E7-B1A7-DCD5258FCEA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3CA569-A389-41C7-83E3-361CD0A4CEF4}" type="pres">
      <dgm:prSet presAssocID="{CB689ADC-C883-40D0-A660-4E33D653A397}" presName="centerShape" presStyleLbl="node0" presStyleIdx="0" presStyleCnt="1"/>
      <dgm:spPr/>
      <dgm:t>
        <a:bodyPr/>
        <a:lstStyle/>
        <a:p>
          <a:endParaRPr lang="ru-RU"/>
        </a:p>
      </dgm:t>
    </dgm:pt>
    <dgm:pt modelId="{07C04C28-167D-466C-A010-6393CC2A2444}" type="pres">
      <dgm:prSet presAssocID="{D2686E2D-C87F-4E06-A4F3-BF41ECBB5111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1AB4DDBB-A782-45BB-8911-BE8E29F18664}" type="pres">
      <dgm:prSet presAssocID="{AE73B8DD-CEBF-42AD-A6E6-4033D0A62B85}" presName="node" presStyleLbl="node1" presStyleIdx="0" presStyleCnt="3" custScaleX="129845" custRadScaleRad="133571" custRadScaleInc="-4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E3100-C8C4-4B75-A9B8-26379EC7DFF7}" type="pres">
      <dgm:prSet presAssocID="{4872899E-6654-4F9C-B99B-852B9904113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5EEE8B28-8D1B-4661-9F1F-2728EF8AF5EF}" type="pres">
      <dgm:prSet presAssocID="{A9F3FAA3-DE1C-4125-A6AC-7DB4758421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E6305-3D10-4C43-9E5D-08C816CDBC09}" type="pres">
      <dgm:prSet presAssocID="{A5200083-D4AB-4DC4-AF3A-5D9BECE0004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EB81E63-412E-484F-AD7B-FF44CF61C0BD}" type="pres">
      <dgm:prSet presAssocID="{EECB3B4B-0274-418F-9714-9D7D08D5B8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A3151B-0485-4C9A-BB92-A27BB8EBE640}" type="presOf" srcId="{D2686E2D-C87F-4E06-A4F3-BF41ECBB5111}" destId="{07C04C28-167D-466C-A010-6393CC2A2444}" srcOrd="0" destOrd="0" presId="urn:microsoft.com/office/officeart/2005/8/layout/radial4"/>
    <dgm:cxn modelId="{32A1D669-0539-4191-B538-DD0F61D05E67}" srcId="{3552CCA2-7788-42E7-B1A7-DCD5258FCEA0}" destId="{CB689ADC-C883-40D0-A660-4E33D653A397}" srcOrd="0" destOrd="0" parTransId="{6BAFFFC1-F2FB-4C03-92CD-8CA3C4B899B8}" sibTransId="{E8D45ECC-CC38-40E0-9E71-2FD19B9124B7}"/>
    <dgm:cxn modelId="{62395BB8-7B8C-4FFE-B9C6-4BC98048AECE}" type="presOf" srcId="{A9F3FAA3-DE1C-4125-A6AC-7DB4758421DB}" destId="{5EEE8B28-8D1B-4661-9F1F-2728EF8AF5EF}" srcOrd="0" destOrd="0" presId="urn:microsoft.com/office/officeart/2005/8/layout/radial4"/>
    <dgm:cxn modelId="{38F55F06-DDC4-44D3-91F2-CB5FA5DBAC81}" srcId="{CB689ADC-C883-40D0-A660-4E33D653A397}" destId="{A9F3FAA3-DE1C-4125-A6AC-7DB4758421DB}" srcOrd="1" destOrd="0" parTransId="{4872899E-6654-4F9C-B99B-852B99041136}" sibTransId="{02A8AC13-E638-4640-853D-C5F65C65BBB9}"/>
    <dgm:cxn modelId="{CEC7A93B-300C-4A94-A479-9873C2DF3020}" type="presOf" srcId="{3552CCA2-7788-42E7-B1A7-DCD5258FCEA0}" destId="{9746E501-0BAA-4D8F-9017-EC0B1281359D}" srcOrd="0" destOrd="0" presId="urn:microsoft.com/office/officeart/2005/8/layout/radial4"/>
    <dgm:cxn modelId="{C7C8232F-581E-4C41-8E71-32C6841CD73B}" type="presOf" srcId="{AE73B8DD-CEBF-42AD-A6E6-4033D0A62B85}" destId="{1AB4DDBB-A782-45BB-8911-BE8E29F18664}" srcOrd="0" destOrd="0" presId="urn:microsoft.com/office/officeart/2005/8/layout/radial4"/>
    <dgm:cxn modelId="{4F172ECA-F83C-4554-A942-24ABD0F9611F}" type="presOf" srcId="{CB689ADC-C883-40D0-A660-4E33D653A397}" destId="{CF3CA569-A389-41C7-83E3-361CD0A4CEF4}" srcOrd="0" destOrd="0" presId="urn:microsoft.com/office/officeart/2005/8/layout/radial4"/>
    <dgm:cxn modelId="{B74C3D2E-37C6-4D98-B169-AA490890FFA2}" srcId="{CB689ADC-C883-40D0-A660-4E33D653A397}" destId="{AE73B8DD-CEBF-42AD-A6E6-4033D0A62B85}" srcOrd="0" destOrd="0" parTransId="{D2686E2D-C87F-4E06-A4F3-BF41ECBB5111}" sibTransId="{B404FBD7-CB8F-492C-B448-9ADF19179C06}"/>
    <dgm:cxn modelId="{7AD726ED-08FE-4AC9-9EBE-1803BC868F93}" srcId="{CB689ADC-C883-40D0-A660-4E33D653A397}" destId="{EECB3B4B-0274-418F-9714-9D7D08D5B84C}" srcOrd="2" destOrd="0" parTransId="{A5200083-D4AB-4DC4-AF3A-5D9BECE0004D}" sibTransId="{C42416F2-EBA3-473C-8ED7-C9F09319842A}"/>
    <dgm:cxn modelId="{9ECD3A95-81A2-4829-9F38-2C2FC42DC1DC}" type="presOf" srcId="{A5200083-D4AB-4DC4-AF3A-5D9BECE0004D}" destId="{B38E6305-3D10-4C43-9E5D-08C816CDBC09}" srcOrd="0" destOrd="0" presId="urn:microsoft.com/office/officeart/2005/8/layout/radial4"/>
    <dgm:cxn modelId="{6BC23BAF-D4DB-4923-A0EA-38DBD013748D}" type="presOf" srcId="{EECB3B4B-0274-418F-9714-9D7D08D5B84C}" destId="{EEB81E63-412E-484F-AD7B-FF44CF61C0BD}" srcOrd="0" destOrd="0" presId="urn:microsoft.com/office/officeart/2005/8/layout/radial4"/>
    <dgm:cxn modelId="{18B42D4E-BDF2-4DFD-9A75-2DB3BFA27AE2}" type="presOf" srcId="{4872899E-6654-4F9C-B99B-852B99041136}" destId="{B81E3100-C8C4-4B75-A9B8-26379EC7DFF7}" srcOrd="0" destOrd="0" presId="urn:microsoft.com/office/officeart/2005/8/layout/radial4"/>
    <dgm:cxn modelId="{912C804A-C988-43D0-9F5D-64439C6E47F9}" type="presParOf" srcId="{9746E501-0BAA-4D8F-9017-EC0B1281359D}" destId="{CF3CA569-A389-41C7-83E3-361CD0A4CEF4}" srcOrd="0" destOrd="0" presId="urn:microsoft.com/office/officeart/2005/8/layout/radial4"/>
    <dgm:cxn modelId="{03AD3006-5A5A-4D58-AAD7-1474E9E7978A}" type="presParOf" srcId="{9746E501-0BAA-4D8F-9017-EC0B1281359D}" destId="{07C04C28-167D-466C-A010-6393CC2A2444}" srcOrd="1" destOrd="0" presId="urn:microsoft.com/office/officeart/2005/8/layout/radial4"/>
    <dgm:cxn modelId="{43153BB2-56DC-4CDE-BBF3-1D33A15C02C5}" type="presParOf" srcId="{9746E501-0BAA-4D8F-9017-EC0B1281359D}" destId="{1AB4DDBB-A782-45BB-8911-BE8E29F18664}" srcOrd="2" destOrd="0" presId="urn:microsoft.com/office/officeart/2005/8/layout/radial4"/>
    <dgm:cxn modelId="{053C3DE2-61D0-4FC0-879E-5472B42E83D4}" type="presParOf" srcId="{9746E501-0BAA-4D8F-9017-EC0B1281359D}" destId="{B81E3100-C8C4-4B75-A9B8-26379EC7DFF7}" srcOrd="3" destOrd="0" presId="urn:microsoft.com/office/officeart/2005/8/layout/radial4"/>
    <dgm:cxn modelId="{F028BF46-40A3-4369-8189-CD2F93B77487}" type="presParOf" srcId="{9746E501-0BAA-4D8F-9017-EC0B1281359D}" destId="{5EEE8B28-8D1B-4661-9F1F-2728EF8AF5EF}" srcOrd="4" destOrd="0" presId="urn:microsoft.com/office/officeart/2005/8/layout/radial4"/>
    <dgm:cxn modelId="{54F45CD7-CA37-4939-9AC1-B3274B2583E5}" type="presParOf" srcId="{9746E501-0BAA-4D8F-9017-EC0B1281359D}" destId="{B38E6305-3D10-4C43-9E5D-08C816CDBC09}" srcOrd="5" destOrd="0" presId="urn:microsoft.com/office/officeart/2005/8/layout/radial4"/>
    <dgm:cxn modelId="{BF181DAB-5818-4E9E-95EB-0F04CAFE2C2B}" type="presParOf" srcId="{9746E501-0BAA-4D8F-9017-EC0B1281359D}" destId="{EEB81E63-412E-484F-AD7B-FF44CF61C0BD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8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587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944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E708F12-96AD-4ED4-8132-A78F5E42C1F5}" type="datetime1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/>
              <a:t>Add a footer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Users\Kulpynai\Downloads\videoplayback.mp4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Сабақтың тақырыбы: Гидросфера және оның құрамдас бөліктері</a:t>
            </a:r>
            <a:endParaRPr lang="kk-KZ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9767" y="259397"/>
            <a:ext cx="8647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Тарау,бөлім атауы: 3.Физикалық география/3.3.Гидросфера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8638" y="5722063"/>
            <a:ext cx="10631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Оқу мақсаты: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7.3.3.1- гидросфера және оның құрамдас бөліктерін сипаттайды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7028" y="696396"/>
            <a:ext cx="10972800" cy="4325112"/>
          </a:xfrm>
        </p:spPr>
        <p:txBody>
          <a:bodyPr/>
          <a:lstStyle/>
          <a:p>
            <a:pPr algn="just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Булану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-  жылу энергиясының сұйық суды газға айналдыру үдерісін айтамыз.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Конденсация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— заттың газ қалпынан сұйыққа айналуы. Конденсация температураның төмендеуінен немесе қысымының өзгеруінен болады. Булануға қарама-қарсы процесс.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Транспирация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өсімдіктің суды тамырлары арқылы сіңіріліп, жапырақтары арқылы буланып сыртқа шығу үдерісін айтамыз.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8914" name="Picture 2" descr="Изучение процессов и методов транспир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8319" y="4470400"/>
            <a:ext cx="2233711" cy="238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Тапсырма </a:t>
            </a:r>
            <a:r>
              <a:rPr lang="ru-RU" dirty="0" smtClean="0"/>
              <a:t>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/>
              <a:t>Сұрақтарға жауап бере отырып,жауабын дәптерге жазыңыздар.</a:t>
            </a:r>
          </a:p>
          <a:p>
            <a:pPr>
              <a:buNone/>
            </a:pPr>
            <a:endParaRPr lang="kk-KZ" dirty="0" smtClean="0"/>
          </a:p>
          <a:p>
            <a:r>
              <a:rPr lang="kk-KZ" dirty="0" smtClean="0"/>
              <a:t>Гидросфера дегеніміз не?</a:t>
            </a:r>
          </a:p>
          <a:p>
            <a:r>
              <a:rPr lang="kk-KZ" dirty="0" smtClean="0"/>
              <a:t>Гидросфераның құрамдас бөліктерін анықтаңыздар?</a:t>
            </a:r>
          </a:p>
          <a:p>
            <a:r>
              <a:rPr lang="kk-KZ" dirty="0" smtClean="0"/>
              <a:t>Судың үш күйін ажыратып,мысал келтіріңіздер?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486" y="623824"/>
            <a:ext cx="10972800" cy="1103376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Тапсырма </a:t>
            </a:r>
            <a:r>
              <a:rPr lang="ru-RU" dirty="0" smtClean="0"/>
              <a:t>№ 2</a:t>
            </a:r>
          </a:p>
          <a:p>
            <a:pPr>
              <a:buNone/>
            </a:pPr>
            <a:r>
              <a:rPr lang="kk-KZ" dirty="0" smtClean="0"/>
              <a:t>Суретті пайдалана отырып, су айналымы үдерісін сипаттаңыздар.</a:t>
            </a:r>
            <a:endParaRPr lang="ru-RU" dirty="0"/>
          </a:p>
        </p:txBody>
      </p:sp>
      <p:pic>
        <p:nvPicPr>
          <p:cNvPr id="39938" name="Picture 2" descr="https://erketai.kz/wp-content/uploads/2013/04/su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914" y="2012686"/>
            <a:ext cx="7387771" cy="484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8343" y="595086"/>
            <a:ext cx="11263086" cy="117565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Тапсырма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 3</a:t>
            </a: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7-сыныптың атлас картасын пайдаланып,дүниежүзілік мұхиттардың , 5 теңіздің ,  көлдің,  өзеннің атауларын кестеге жазыңыздар.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30400" y="2316238"/>
          <a:ext cx="8142512" cy="202353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35628"/>
                <a:gridCol w="2035628"/>
                <a:gridCol w="2035628"/>
                <a:gridCol w="2035628"/>
              </a:tblGrid>
              <a:tr h="480107">
                <a:tc>
                  <a:txBody>
                    <a:bodyPr/>
                    <a:lstStyle/>
                    <a:p>
                      <a:r>
                        <a:rPr lang="kk-KZ" dirty="0" smtClean="0"/>
                        <a:t>Мұхиттар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Теңіздер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Көлдер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Өзендер</a:t>
                      </a:r>
                      <a:endParaRPr lang="ru-RU" dirty="0"/>
                    </a:p>
                  </a:txBody>
                  <a:tcPr/>
                </a:tc>
              </a:tr>
              <a:tr h="15434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4029"/>
            <a:ext cx="10972800" cy="1066800"/>
          </a:xfrm>
        </p:spPr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Бүгінгі сабақта үйренгеніміз: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30" y="1640114"/>
            <a:ext cx="6705600" cy="4934422"/>
          </a:xfrm>
        </p:spPr>
        <p:txBody>
          <a:bodyPr>
            <a:normAutofit/>
          </a:bodyPr>
          <a:lstStyle/>
          <a:p>
            <a:pPr algn="just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Гидросфера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– Жердің су қабығы.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Гидросфераның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құрамдас бөліктеріне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жерасты суларын және құрлықүсті суларын(мұхит,көл,теңіз,өзен,батпақ,мұздық,т.б.) жатқызамыз.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Күн энергиясының әсерінен судың үздіксіз орнын ауыстырып отыруын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дүниежүзілік су айналымы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деп атаймыз.Бұл айналым булану, конденсация,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транспирация үдерісі арылы жүзеге асады.</a:t>
            </a:r>
          </a:p>
          <a:p>
            <a:endParaRPr lang="en-US" dirty="0"/>
          </a:p>
        </p:txBody>
      </p:sp>
      <p:pic>
        <p:nvPicPr>
          <p:cNvPr id="4" name="Picture 2" descr="7 Toxic Thinking Mistakes That Will Keep You From Being Mentally Strong |  Inc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9215" y="2569029"/>
            <a:ext cx="4577220" cy="257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87654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Сабақ мақсаты: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Гидросфера ұғымын түсіндіру;</a:t>
            </a:r>
          </a:p>
          <a:p>
            <a:r>
              <a:rPr lang="kk-KZ" dirty="0" smtClean="0"/>
              <a:t>Гидросфераның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құрамдас бөліктерін сипаттау;</a:t>
            </a:r>
          </a:p>
          <a:p>
            <a:r>
              <a:rPr lang="ru-RU" dirty="0" smtClean="0"/>
              <a:t>Гидросферадағы су айналымын сипаттау.</a:t>
            </a:r>
            <a:endParaRPr lang="kk-K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Уведомление жителей города Щучин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0604" y="4433660"/>
            <a:ext cx="4876800" cy="1952625"/>
          </a:xfrm>
          <a:prstGeom prst="rect">
            <a:avLst/>
          </a:prstGeom>
          <a:noFill/>
        </p:spPr>
      </p:pic>
      <p:pic>
        <p:nvPicPr>
          <p:cNvPr id="5" name="Picture 4" descr="https://w-dog.ru/wallpapers/10/12/434755555995923/pejzazh-zakat-plyazh-pesok-more-ber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1340" y="1821442"/>
            <a:ext cx="3268157" cy="2257071"/>
          </a:xfrm>
          <a:prstGeom prst="rect">
            <a:avLst/>
          </a:prstGeom>
          <a:noFill/>
        </p:spPr>
      </p:pic>
      <p:pic>
        <p:nvPicPr>
          <p:cNvPr id="6" name="Picture 8" descr="https://photonomy.ru/uploads/images/photos/AiqYahNGuyemmjgyMvSh318KODbg2Z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5886" y="1823234"/>
            <a:ext cx="3438770" cy="22770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86857" y="667657"/>
            <a:ext cx="552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Берілген суретте не бейнеленген?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477491" y="2787445"/>
            <a:ext cx="4710545" cy="15338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Гидросфера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– Жердің су қабығы.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s04.infourok.ru/uploads/ex/0cf2/0004b459-f709cbdd/img11.jpg"/>
          <p:cNvPicPr>
            <a:picLocks noChangeAspect="1" noChangeArrowheads="1"/>
          </p:cNvPicPr>
          <p:nvPr/>
        </p:nvPicPr>
        <p:blipFill>
          <a:blip r:embed="rId2" cstate="print"/>
          <a:srcRect t="11828" r="1379"/>
          <a:stretch>
            <a:fillRect/>
          </a:stretch>
        </p:blipFill>
        <p:spPr bwMode="auto">
          <a:xfrm>
            <a:off x="214570" y="435381"/>
            <a:ext cx="3221804" cy="2160336"/>
          </a:xfrm>
          <a:prstGeom prst="rect">
            <a:avLst/>
          </a:prstGeom>
          <a:noFill/>
        </p:spPr>
      </p:pic>
      <p:pic>
        <p:nvPicPr>
          <p:cNvPr id="1028" name="Picture 4" descr="https://w-dog.ru/wallpapers/10/12/434755555995923/pejzazh-zakat-plyazh-pesok-more-ber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3341" y="428072"/>
            <a:ext cx="3090011" cy="2134039"/>
          </a:xfrm>
          <a:prstGeom prst="rect">
            <a:avLst/>
          </a:prstGeom>
          <a:noFill/>
        </p:spPr>
      </p:pic>
      <p:pic>
        <p:nvPicPr>
          <p:cNvPr id="1030" name="Picture 6" descr="https://img2.goodfon.ru/original/2718x1800/d/7b/les-ozero-kamni-derevya-g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3891" y="4977085"/>
            <a:ext cx="2840182" cy="1880915"/>
          </a:xfrm>
          <a:prstGeom prst="rect">
            <a:avLst/>
          </a:prstGeom>
          <a:noFill/>
        </p:spPr>
      </p:pic>
      <p:pic>
        <p:nvPicPr>
          <p:cNvPr id="1032" name="Picture 8" descr="https://photonomy.ru/uploads/images/photos/AiqYahNGuyemmjgyMvSh318KODbg2Z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0948"/>
            <a:ext cx="3438770" cy="2277052"/>
          </a:xfrm>
          <a:prstGeom prst="rect">
            <a:avLst/>
          </a:prstGeom>
          <a:noFill/>
        </p:spPr>
      </p:pic>
      <p:pic>
        <p:nvPicPr>
          <p:cNvPr id="1034" name="Picture 10" descr="https://tostpost.com/images/2018-Mar/18/885fc7464dc70881e29d479a41f6246c/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97092" y="4342967"/>
            <a:ext cx="2994908" cy="2154815"/>
          </a:xfrm>
          <a:prstGeom prst="rect">
            <a:avLst/>
          </a:prstGeom>
          <a:noFill/>
        </p:spPr>
      </p:pic>
      <p:pic>
        <p:nvPicPr>
          <p:cNvPr id="1036" name="Picture 12" descr="https://ic.pics.livejournal.com/masterok/50816465/333887/333887_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8871" y="0"/>
            <a:ext cx="2752763" cy="183471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72836" y="2618509"/>
            <a:ext cx="153785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Мұхиттар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3054" y="1828801"/>
            <a:ext cx="153785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Мұздықтар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4946" y="4613563"/>
            <a:ext cx="153785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Көлдер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84328" y="3920836"/>
            <a:ext cx="224443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Жерасты сулары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7019" y="2563091"/>
            <a:ext cx="153785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Теңіздер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5746" y="4211782"/>
            <a:ext cx="153785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Өзендер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3428"/>
            <a:ext cx="12192000" cy="5728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26473" y="719666"/>
          <a:ext cx="108758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2" name="Picture 2" descr="https://get.wallhere.com/photo/5616x3744-px-blue-cube-gradient-ice-ice-cubes-lights-melting-reflection-simple-background-water-water-drops-13472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06858" y="3120572"/>
            <a:ext cx="2133600" cy="142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s://img.huffingtonpost.com/asset/5cd6668a2100003500752473.jpeg?ops=1200_6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47917" y="2249715"/>
            <a:ext cx="2349931" cy="1233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w-dog.ru/wallpapers/10/12/434755555995923/pejzazh-zakat-plyazh-pesok-more-bere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5799" y="203200"/>
            <a:ext cx="1776358" cy="1226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https://tostpost.com/images/2018-Mar/18/885fc7464dc70881e29d479a41f6246c/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44521" y="0"/>
            <a:ext cx="1750604" cy="1259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s://ds04.infourok.ru/uploads/ex/1100/00079e97-52c7ddc8/img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2534" y="3512456"/>
            <a:ext cx="2709334" cy="203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408218" y="2493818"/>
            <a:ext cx="3906982" cy="138545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Судың қасиеті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6363" y="748147"/>
            <a:ext cx="3075709" cy="1524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тіршілік ортасы. Ең бірінші тірі ағзалар суда пайда болған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827818" y="845127"/>
            <a:ext cx="3269673" cy="166254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AU" b="1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С-температурада су қатты күйге яғни мұзға айналады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15636" y="4502727"/>
            <a:ext cx="3491345" cy="180109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Жылыған кезде су буға айналады,яғни қатты не сұйық күйден газтәрізді күйге өтеді.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633854" y="4461164"/>
            <a:ext cx="3380509" cy="169025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Судың еріткіш қасиеті бар.Суда газтәрісді,сұйық,қатты күйдегі заттарда кездеседі.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8688920">
            <a:off x="3449782" y="1648691"/>
            <a:ext cx="789709" cy="997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918208">
            <a:off x="6927273" y="1801091"/>
            <a:ext cx="789709" cy="997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7954613">
            <a:off x="7536873" y="3699164"/>
            <a:ext cx="789709" cy="997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2734671">
            <a:off x="3089563" y="3629892"/>
            <a:ext cx="789709" cy="997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6" name="Picture 2" descr="https://lentachel.ru/netcat_files/Image/foto/2019/10/04/k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3003" y="0"/>
            <a:ext cx="2619283" cy="1610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s://get.wallhere.com/photo/5616x3744-px-blue-cube-gradient-ice-ice-cubes-lights-melting-reflection-simple-background-water-water-drops-1347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8400" y="0"/>
            <a:ext cx="2133600" cy="142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https://ds04.infourok.ru/uploads/ex/1100/00079e97-52c7ddc8/im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3774" y="5094514"/>
            <a:ext cx="2351312" cy="176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s://westminster-consulting.com/Files/BlogFeaturedImages/ab43db70-e21e-4720-a487-1b0f513eff87-how-do-you-spell-relie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34223" y="5588000"/>
            <a:ext cx="2257777" cy="127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5715" y="797995"/>
            <a:ext cx="10972800" cy="4325112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Күн энергиясының әсерінен судың үздіксіз орнын ауыстырып отыруын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дүниежүзілік су айналымы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деп атаймыз</a:t>
            </a:r>
            <a:endParaRPr lang="ru-RU" dirty="0"/>
          </a:p>
        </p:txBody>
      </p:sp>
      <p:pic>
        <p:nvPicPr>
          <p:cNvPr id="37890" name="Picture 2" descr="https://ds04.infourok.ru/uploads/ex/11cc/0010175b-9b081f58/hello_html_m73c4f0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5916" y="1869279"/>
            <a:ext cx="6651627" cy="49887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80571" y="667367"/>
            <a:ext cx="10972800" cy="1379147"/>
          </a:xfrm>
        </p:spPr>
        <p:txBody>
          <a:bodyPr/>
          <a:lstStyle/>
          <a:p>
            <a:r>
              <a:rPr lang="kk-KZ" dirty="0" smtClean="0"/>
              <a:t>Дүниежүзілік су айналымы туралы бейнересурсты тамашалайық</a:t>
            </a:r>
            <a:endParaRPr lang="ru-RU" dirty="0"/>
          </a:p>
        </p:txBody>
      </p:sp>
      <p:pic>
        <p:nvPicPr>
          <p:cNvPr id="4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31999" y="1273629"/>
            <a:ext cx="7445829" cy="5584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3460604_win3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tf03460604_win32</Template>
  <TotalTime>185</TotalTime>
  <Words>348</Words>
  <PresentationFormat>Произвольный</PresentationFormat>
  <Paragraphs>59</Paragraphs>
  <Slides>14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tf03460604_win32</vt:lpstr>
      <vt:lpstr>Сабақтың тақырыбы: Гидросфера және оның құрамдас бөліктері</vt:lpstr>
      <vt:lpstr>Сабақ мақсаты: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Тапсырма № 1</vt:lpstr>
      <vt:lpstr>Слайд 12</vt:lpstr>
      <vt:lpstr>Слайд 13</vt:lpstr>
      <vt:lpstr>Бүгінгі сабақта үйренгеніміз: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Гидросфера және оның құрамдас бөліктері</dc:title>
  <dc:creator>Kulpynai</dc:creator>
  <cp:lastModifiedBy>Kulpynai</cp:lastModifiedBy>
  <cp:revision>24</cp:revision>
  <dcterms:created xsi:type="dcterms:W3CDTF">2020-11-22T13:36:17Z</dcterms:created>
  <dcterms:modified xsi:type="dcterms:W3CDTF">2020-11-22T18:16:43Z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