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handoutMasterIdLst>
    <p:handoutMasterId r:id="rId18"/>
  </p:handoutMasterIdLst>
  <p:sldIdLst>
    <p:sldId id="256" r:id="rId2"/>
    <p:sldId id="284" r:id="rId3"/>
    <p:sldId id="265" r:id="rId4"/>
    <p:sldId id="272" r:id="rId5"/>
    <p:sldId id="268" r:id="rId6"/>
    <p:sldId id="273" r:id="rId7"/>
    <p:sldId id="274" r:id="rId8"/>
    <p:sldId id="275" r:id="rId9"/>
    <p:sldId id="276" r:id="rId10"/>
    <p:sldId id="277" r:id="rId11"/>
    <p:sldId id="279" r:id="rId12"/>
    <p:sldId id="280" r:id="rId13"/>
    <p:sldId id="281" r:id="rId14"/>
    <p:sldId id="282" r:id="rId15"/>
    <p:sldId id="283"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CC66"/>
    <a:srgbClr val="FFFF99"/>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8A107856-5554-42FB-B03E-39F5DBC370BA}" styleName="Средний стиль 4 - акцент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C4B1156A-380E-4F78-BDF5-A606A8083BF9}" styleName="Средний стиль 4 - акцент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69CF1AB2-1976-4502-BF36-3FF5EA218861}" styleName="Средний стиль 4 - акцент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20000" autoAdjust="0"/>
    <p:restoredTop sz="95294" autoAdjust="0"/>
  </p:normalViewPr>
  <p:slideViewPr>
    <p:cSldViewPr snapToGrid="0">
      <p:cViewPr varScale="1">
        <p:scale>
          <a:sx n="70" d="100"/>
          <a:sy n="70" d="100"/>
        </p:scale>
        <p:origin x="-540" y="-90"/>
      </p:cViewPr>
      <p:guideLst>
        <p:guide orient="horz" pos="2160"/>
        <p:guide pos="3840"/>
      </p:guideLst>
    </p:cSldViewPr>
  </p:slideViewPr>
  <p:notesTextViewPr>
    <p:cViewPr>
      <p:scale>
        <a:sx n="1" d="1"/>
        <a:sy n="1" d="1"/>
      </p:scale>
      <p:origin x="0" y="0"/>
    </p:cViewPr>
  </p:notesTextViewPr>
  <p:notesViewPr>
    <p:cSldViewPr snapToGrid="0">
      <p:cViewPr varScale="1">
        <p:scale>
          <a:sx n="63" d="100"/>
          <a:sy n="63" d="100"/>
        </p:scale>
        <p:origin x="1986" y="108"/>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pPr/>
              <a:t>11/22/2020</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pPr/>
              <a:t>‹#›</a:t>
            </a:fld>
            <a:endParaRPr/>
          </a:p>
        </p:txBody>
      </p:sp>
    </p:spTree>
    <p:extLst>
      <p:ext uri="{BB962C8B-B14F-4D97-AF65-F5344CB8AC3E}">
        <p14:creationId xmlns:p14="http://schemas.microsoft.com/office/powerpoint/2010/main" xmlns=""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pPr/>
              <a:t>11/22/2020</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pPr/>
              <a:t>‹#›</a:t>
            </a:fld>
            <a:endParaRPr/>
          </a:p>
        </p:txBody>
      </p:sp>
    </p:spTree>
    <p:extLst>
      <p:ext uri="{BB962C8B-B14F-4D97-AF65-F5344CB8AC3E}">
        <p14:creationId xmlns:p14="http://schemas.microsoft.com/office/powerpoint/2010/main" xmlns=""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Rectangle 7"/>
          <p:cNvSpPr/>
          <p:nvPr/>
        </p:nvSpPr>
        <p:spPr>
          <a:xfrm>
            <a:off x="-1" y="0"/>
            <a:ext cx="12188826" cy="1905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9" name="Rectangle 8"/>
          <p:cNvSpPr/>
          <p:nvPr/>
        </p:nvSpPr>
        <p:spPr>
          <a:xfrm>
            <a:off x="-1" y="5102352"/>
            <a:ext cx="12188826" cy="175564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1"/>
          <p:cNvSpPr>
            <a:spLocks noGrp="1"/>
          </p:cNvSpPr>
          <p:nvPr>
            <p:ph type="ctrTitle"/>
          </p:nvPr>
        </p:nvSpPr>
        <p:spPr>
          <a:xfrm>
            <a:off x="1295400" y="2286000"/>
            <a:ext cx="9601200" cy="1517904"/>
          </a:xfrm>
        </p:spPr>
        <p:txBody>
          <a:bodyPr anchor="b"/>
          <a:lstStyle>
            <a:lvl1pPr algn="ctr">
              <a:defRPr sz="5400"/>
            </a:lvl1pPr>
          </a:lstStyle>
          <a:p>
            <a:r>
              <a:rPr lang="ru-RU" smtClean="0"/>
              <a:t>Образец заголовка</a:t>
            </a:r>
            <a:endParaRPr/>
          </a:p>
        </p:txBody>
      </p:sp>
      <p:sp>
        <p:nvSpPr>
          <p:cNvPr id="3" name="Subtitle 2"/>
          <p:cNvSpPr>
            <a:spLocks noGrp="1"/>
          </p:cNvSpPr>
          <p:nvPr>
            <p:ph type="subTitle" idx="1"/>
          </p:nvPr>
        </p:nvSpPr>
        <p:spPr>
          <a:xfrm>
            <a:off x="1295400" y="3959352"/>
            <a:ext cx="9601200" cy="914400"/>
          </a:xfrm>
        </p:spPr>
        <p:txBody>
          <a:bodyPr>
            <a:normAutofit/>
          </a:bodyPr>
          <a:lstStyle>
            <a:lvl1pPr marL="0" indent="0" algn="ctr">
              <a:spcBef>
                <a:spcPts val="0"/>
              </a:spcBef>
              <a:buNone/>
              <a:defRPr sz="20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ru-RU" smtClean="0"/>
              <a:t>Образец подзаголовка</a:t>
            </a:r>
            <a:endParaRPr/>
          </a:p>
        </p:txBody>
      </p:sp>
    </p:spTree>
    <p:extLst>
      <p:ext uri="{BB962C8B-B14F-4D97-AF65-F5344CB8AC3E}">
        <p14:creationId xmlns:p14="http://schemas.microsoft.com/office/powerpoint/2010/main" xmlns="" val="338288208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Footer Placeholder 4"/>
          <p:cNvSpPr>
            <a:spLocks noGrp="1"/>
          </p:cNvSpPr>
          <p:nvPr>
            <p:ph type="ftr" sz="quarter" idx="11"/>
          </p:nvPr>
        </p:nvSpPr>
        <p:spPr/>
        <p:txBody>
          <a:bodyPr/>
          <a:lstStyle/>
          <a:p>
            <a:r>
              <a:rPr lang="en-US" dirty="0"/>
              <a:t>Add a footer</a:t>
            </a:r>
            <a:endParaRPr/>
          </a:p>
        </p:txBody>
      </p:sp>
      <p:sp>
        <p:nvSpPr>
          <p:cNvPr id="4" name="Date Placeholder 3"/>
          <p:cNvSpPr>
            <a:spLocks noGrp="1"/>
          </p:cNvSpPr>
          <p:nvPr>
            <p:ph type="dt" sz="half" idx="10"/>
          </p:nvPr>
        </p:nvSpPr>
        <p:spPr/>
        <p:txBody>
          <a:bodyPr/>
          <a:lstStyle/>
          <a:p>
            <a:fld id="{FDE056B7-329B-4E98-A7DE-1095F29C9987}" type="datetime1">
              <a:rPr lang="en-US" smtClean="0"/>
              <a:pPr/>
              <a:t>11/22/2020</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33385722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ru-RU" smtClean="0"/>
              <a:t>Образец заголовка</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Footer Placeholder 4"/>
          <p:cNvSpPr>
            <a:spLocks noGrp="1"/>
          </p:cNvSpPr>
          <p:nvPr>
            <p:ph type="ftr" sz="quarter" idx="11"/>
          </p:nvPr>
        </p:nvSpPr>
        <p:spPr/>
        <p:txBody>
          <a:bodyPr/>
          <a:lstStyle/>
          <a:p>
            <a:r>
              <a:rPr lang="en-US" dirty="0"/>
              <a:t>Add a footer</a:t>
            </a:r>
            <a:endParaRPr/>
          </a:p>
        </p:txBody>
      </p:sp>
      <p:sp>
        <p:nvSpPr>
          <p:cNvPr id="4" name="Date Placeholder 3"/>
          <p:cNvSpPr>
            <a:spLocks noGrp="1"/>
          </p:cNvSpPr>
          <p:nvPr>
            <p:ph type="dt" sz="half" idx="10"/>
          </p:nvPr>
        </p:nvSpPr>
        <p:spPr/>
        <p:txBody>
          <a:bodyPr/>
          <a:lstStyle/>
          <a:p>
            <a:fld id="{6B30EAD2-84F0-424D-85FA-C85CE5D7B84D}" type="datetime1">
              <a:rPr lang="en-US" smtClean="0"/>
              <a:pPr/>
              <a:t>11/22/2020</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275155822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Footer Placeholder 4"/>
          <p:cNvSpPr>
            <a:spLocks noGrp="1"/>
          </p:cNvSpPr>
          <p:nvPr>
            <p:ph type="ftr" sz="quarter" idx="11"/>
          </p:nvPr>
        </p:nvSpPr>
        <p:spPr/>
        <p:txBody>
          <a:bodyPr/>
          <a:lstStyle/>
          <a:p>
            <a:r>
              <a:rPr lang="en-US" dirty="0"/>
              <a:t>Add a footer</a:t>
            </a:r>
            <a:endParaRPr/>
          </a:p>
        </p:txBody>
      </p:sp>
      <p:sp>
        <p:nvSpPr>
          <p:cNvPr id="4" name="Date Placeholder 3"/>
          <p:cNvSpPr>
            <a:spLocks noGrp="1"/>
          </p:cNvSpPr>
          <p:nvPr>
            <p:ph type="dt" sz="half" idx="10"/>
          </p:nvPr>
        </p:nvSpPr>
        <p:spPr/>
        <p:txBody>
          <a:bodyPr/>
          <a:lstStyle/>
          <a:p>
            <a:fld id="{7272A335-28DE-461F-86D4-4A540BEA59B0}" type="datetime1">
              <a:rPr lang="en-US" smtClean="0"/>
              <a:pPr/>
              <a:t>11/22/2020</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415934224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7" name="Rectangle 6"/>
          <p:cNvSpPr/>
          <p:nvPr/>
        </p:nvSpPr>
        <p:spPr>
          <a:xfrm>
            <a:off x="0" y="274320"/>
            <a:ext cx="12192000" cy="63093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1295400" y="2130552"/>
            <a:ext cx="9601200" cy="2359152"/>
          </a:xfrm>
        </p:spPr>
        <p:txBody>
          <a:bodyPr anchor="b">
            <a:normAutofit/>
          </a:bodyPr>
          <a:lstStyle>
            <a:lvl1pPr algn="ctr">
              <a:defRPr sz="5400" b="0" baseline="0">
                <a:solidFill>
                  <a:schemeClr val="bg1">
                    <a:lumMod val="75000"/>
                  </a:schemeClr>
                </a:solidFill>
              </a:defRPr>
            </a:lvl1pPr>
          </a:lstStyle>
          <a:p>
            <a:r>
              <a:rPr lang="ru-RU" smtClean="0"/>
              <a:t>Образец заголовка</a:t>
            </a:r>
            <a:endParaRPr dirty="0"/>
          </a:p>
        </p:txBody>
      </p:sp>
      <p:sp>
        <p:nvSpPr>
          <p:cNvPr id="3" name="Text Placeholder 2"/>
          <p:cNvSpPr>
            <a:spLocks noGrp="1"/>
          </p:cNvSpPr>
          <p:nvPr>
            <p:ph type="body" idx="1"/>
          </p:nvPr>
        </p:nvSpPr>
        <p:spPr>
          <a:xfrm>
            <a:off x="1295400" y="4572000"/>
            <a:ext cx="9601200" cy="841248"/>
          </a:xfrm>
        </p:spPr>
        <p:txBody>
          <a:bodyPr anchor="t"/>
          <a:lstStyle>
            <a:lvl1pPr marL="0" indent="0" algn="ctr">
              <a:spcBef>
                <a:spcPts val="0"/>
              </a:spcBef>
              <a:buNone/>
              <a:defRPr sz="2000" cap="all" baseline="0">
                <a:solidFill>
                  <a:schemeClr val="bg1">
                    <a:lumMod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5" name="Footer Placeholder 4"/>
          <p:cNvSpPr>
            <a:spLocks noGrp="1"/>
          </p:cNvSpPr>
          <p:nvPr>
            <p:ph type="ftr" sz="quarter" idx="11"/>
          </p:nvPr>
        </p:nvSpPr>
        <p:spPr/>
        <p:txBody>
          <a:bodyPr/>
          <a:lstStyle/>
          <a:p>
            <a:r>
              <a:rPr lang="en-US" dirty="0"/>
              <a:t>Add a footer</a:t>
            </a:r>
            <a:endParaRPr/>
          </a:p>
        </p:txBody>
      </p:sp>
      <p:sp>
        <p:nvSpPr>
          <p:cNvPr id="4" name="Date Placeholder 3"/>
          <p:cNvSpPr>
            <a:spLocks noGrp="1"/>
          </p:cNvSpPr>
          <p:nvPr>
            <p:ph type="dt" sz="half" idx="10"/>
          </p:nvPr>
        </p:nvSpPr>
        <p:spPr/>
        <p:txBody>
          <a:bodyPr/>
          <a:lstStyle/>
          <a:p>
            <a:fld id="{EA5CF9C1-51F7-4E92-A279-1FFCE980DDD9}" type="datetime1">
              <a:rPr lang="en-US" smtClean="0"/>
              <a:pPr/>
              <a:t>11/22/2020</a:t>
            </a:fld>
            <a:endParaRPr/>
          </a:p>
        </p:txBody>
      </p:sp>
      <p:sp>
        <p:nvSpPr>
          <p:cNvPr id="6" name="Slide Number Placeholder 5"/>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271584378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Content Placeholder 2"/>
          <p:cNvSpPr>
            <a:spLocks noGrp="1"/>
          </p:cNvSpPr>
          <p:nvPr>
            <p:ph sz="half" idx="1"/>
          </p:nvPr>
        </p:nvSpPr>
        <p:spPr>
          <a:xfrm>
            <a:off x="134112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Content Placeholder 3"/>
          <p:cNvSpPr>
            <a:spLocks noGrp="1"/>
          </p:cNvSpPr>
          <p:nvPr>
            <p:ph sz="half" idx="2"/>
          </p:nvPr>
        </p:nvSpPr>
        <p:spPr>
          <a:xfrm>
            <a:off x="6278880" y="1901952"/>
            <a:ext cx="4572000" cy="4123944"/>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6" name="Footer Placeholder 5"/>
          <p:cNvSpPr>
            <a:spLocks noGrp="1"/>
          </p:cNvSpPr>
          <p:nvPr>
            <p:ph type="ftr" sz="quarter" idx="11"/>
          </p:nvPr>
        </p:nvSpPr>
        <p:spPr/>
        <p:txBody>
          <a:bodyPr/>
          <a:lstStyle/>
          <a:p>
            <a:r>
              <a:rPr lang="en-US" dirty="0"/>
              <a:t>Add a footer</a:t>
            </a:r>
            <a:endParaRPr/>
          </a:p>
        </p:txBody>
      </p:sp>
      <p:sp>
        <p:nvSpPr>
          <p:cNvPr id="5" name="Date Placeholder 4"/>
          <p:cNvSpPr>
            <a:spLocks noGrp="1"/>
          </p:cNvSpPr>
          <p:nvPr>
            <p:ph type="dt" sz="half" idx="10"/>
          </p:nvPr>
        </p:nvSpPr>
        <p:spPr/>
        <p:txBody>
          <a:bodyPr/>
          <a:lstStyle/>
          <a:p>
            <a:fld id="{DC1A038D-FDC8-4BB1-AD53-DEF36236CCF5}" type="datetime1">
              <a:rPr lang="en-US" smtClean="0"/>
              <a:pPr/>
              <a:t>11/22/2020</a:t>
            </a:fld>
            <a:endParaRPr/>
          </a:p>
        </p:txBody>
      </p:sp>
      <p:sp>
        <p:nvSpPr>
          <p:cNvPr id="7" name="Slide Number Placeholder 6"/>
          <p:cNvSpPr>
            <a:spLocks noGrp="1"/>
          </p:cNvSpPr>
          <p:nvPr>
            <p:ph type="sldNum" sz="quarter" idx="12"/>
          </p:nvPr>
        </p:nvSpPr>
        <p:spPr/>
        <p:txBody>
          <a:bodyPr/>
          <a:lstStyle/>
          <a:p>
            <a:fld id="{0D06EF73-9DB8-4763-865F-2F88181A4732}" type="slidenum">
              <a:rPr/>
              <a:pPr/>
              <a:t>‹#›</a:t>
            </a:fld>
            <a:endParaRPr/>
          </a:p>
        </p:txBody>
      </p:sp>
    </p:spTree>
    <p:extLst>
      <p:ext uri="{BB962C8B-B14F-4D97-AF65-F5344CB8AC3E}">
        <p14:creationId xmlns:p14="http://schemas.microsoft.com/office/powerpoint/2010/main" xmlns="" val="292305615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3" name="Text Placeholder 2"/>
          <p:cNvSpPr>
            <a:spLocks noGrp="1"/>
          </p:cNvSpPr>
          <p:nvPr>
            <p:ph type="body" idx="1"/>
          </p:nvPr>
        </p:nvSpPr>
        <p:spPr>
          <a:xfrm>
            <a:off x="134112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112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Text Placeholder 4"/>
          <p:cNvSpPr>
            <a:spLocks noGrp="1"/>
          </p:cNvSpPr>
          <p:nvPr>
            <p:ph type="body" sz="quarter" idx="3"/>
          </p:nvPr>
        </p:nvSpPr>
        <p:spPr>
          <a:xfrm>
            <a:off x="6278880" y="1837464"/>
            <a:ext cx="4572000" cy="766588"/>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278880" y="2740732"/>
            <a:ext cx="4572000" cy="3288847"/>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8" name="Footer Placeholder 7"/>
          <p:cNvSpPr>
            <a:spLocks noGrp="1"/>
          </p:cNvSpPr>
          <p:nvPr>
            <p:ph type="ftr" sz="quarter" idx="11"/>
          </p:nvPr>
        </p:nvSpPr>
        <p:spPr/>
        <p:txBody>
          <a:bodyPr/>
          <a:lstStyle/>
          <a:p>
            <a:r>
              <a:rPr lang="en-US" dirty="0"/>
              <a:t>Add a footer</a:t>
            </a:r>
            <a:endParaRPr/>
          </a:p>
        </p:txBody>
      </p:sp>
      <p:sp>
        <p:nvSpPr>
          <p:cNvPr id="7" name="Date Placeholder 6"/>
          <p:cNvSpPr>
            <a:spLocks noGrp="1"/>
          </p:cNvSpPr>
          <p:nvPr>
            <p:ph type="dt" sz="half" idx="10"/>
          </p:nvPr>
        </p:nvSpPr>
        <p:spPr/>
        <p:txBody>
          <a:bodyPr/>
          <a:lstStyle/>
          <a:p>
            <a:fld id="{E13729E3-7C8F-407D-B4C1-8AD873D40758}" type="datetime1">
              <a:rPr lang="en-US" smtClean="0"/>
              <a:pPr/>
              <a:t>11/22/2020</a:t>
            </a:fld>
            <a:endParaRPr/>
          </a:p>
        </p:txBody>
      </p:sp>
      <p:sp>
        <p:nvSpPr>
          <p:cNvPr id="9" name="Slide Number Placeholder 8"/>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405708082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a:p>
        </p:txBody>
      </p:sp>
      <p:sp>
        <p:nvSpPr>
          <p:cNvPr id="4" name="Footer Placeholder 3"/>
          <p:cNvSpPr>
            <a:spLocks noGrp="1"/>
          </p:cNvSpPr>
          <p:nvPr>
            <p:ph type="ftr" sz="quarter" idx="11"/>
          </p:nvPr>
        </p:nvSpPr>
        <p:spPr/>
        <p:txBody>
          <a:bodyPr/>
          <a:lstStyle/>
          <a:p>
            <a:r>
              <a:rPr lang="en-US" dirty="0"/>
              <a:t>Add a footer</a:t>
            </a:r>
            <a:endParaRPr/>
          </a:p>
        </p:txBody>
      </p:sp>
      <p:sp>
        <p:nvSpPr>
          <p:cNvPr id="3" name="Date Placeholder 2"/>
          <p:cNvSpPr>
            <a:spLocks noGrp="1"/>
          </p:cNvSpPr>
          <p:nvPr>
            <p:ph type="dt" sz="half" idx="10"/>
          </p:nvPr>
        </p:nvSpPr>
        <p:spPr/>
        <p:txBody>
          <a:bodyPr/>
          <a:lstStyle/>
          <a:p>
            <a:fld id="{0D0605C7-DA32-47E3-8E60-0B60D86BAF89}" type="datetime1">
              <a:rPr lang="en-US" smtClean="0"/>
              <a:pPr/>
              <a:t>11/22/2020</a:t>
            </a:fld>
            <a:endParaRPr/>
          </a:p>
        </p:txBody>
      </p:sp>
      <p:sp>
        <p:nvSpPr>
          <p:cNvPr id="5" name="Slide Number Placeholder 4"/>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84201103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Rectangle 4"/>
          <p:cNvSpPr/>
          <p:nvPr/>
        </p:nvSpPr>
        <p:spPr>
          <a:xfrm>
            <a:off x="0" y="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3" name="Footer Placeholder 2"/>
          <p:cNvSpPr>
            <a:spLocks noGrp="1"/>
          </p:cNvSpPr>
          <p:nvPr>
            <p:ph type="ftr" sz="quarter" idx="11"/>
          </p:nvPr>
        </p:nvSpPr>
        <p:spPr/>
        <p:txBody>
          <a:bodyPr/>
          <a:lstStyle/>
          <a:p>
            <a:r>
              <a:rPr lang="en-US" dirty="0"/>
              <a:t>Add a footer</a:t>
            </a:r>
            <a:endParaRPr/>
          </a:p>
        </p:txBody>
      </p:sp>
      <p:sp>
        <p:nvSpPr>
          <p:cNvPr id="2" name="Date Placeholder 1"/>
          <p:cNvSpPr>
            <a:spLocks noGrp="1"/>
          </p:cNvSpPr>
          <p:nvPr>
            <p:ph type="dt" sz="half" idx="10"/>
          </p:nvPr>
        </p:nvSpPr>
        <p:spPr/>
        <p:txBody>
          <a:bodyPr/>
          <a:lstStyle/>
          <a:p>
            <a:fld id="{CA89260F-252E-49E9-8B36-9D774100BA25}" type="datetime1">
              <a:rPr lang="en-US" smtClean="0"/>
              <a:pPr/>
              <a:t>11/22/2020</a:t>
            </a:fld>
            <a:endParaRPr/>
          </a:p>
        </p:txBody>
      </p:sp>
      <p:sp>
        <p:nvSpPr>
          <p:cNvPr id="4" name="Slide Number Placeholder 3"/>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255900396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ru-RU" smtClean="0"/>
              <a:t>Образец заголовка</a:t>
            </a:r>
            <a:endParaRPr/>
          </a:p>
        </p:txBody>
      </p:sp>
      <p:sp>
        <p:nvSpPr>
          <p:cNvPr id="3" name="Content Placeholder 2"/>
          <p:cNvSpPr>
            <a:spLocks noGrp="1"/>
          </p:cNvSpPr>
          <p:nvPr>
            <p:ph idx="1"/>
          </p:nvPr>
        </p:nvSpPr>
        <p:spPr>
          <a:xfrm>
            <a:off x="457200" y="758952"/>
            <a:ext cx="6629400" cy="5330952"/>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r>
              <a:rPr lang="en-US" dirty="0"/>
              <a:t>Add a footer</a:t>
            </a:r>
            <a:endParaRPr/>
          </a:p>
        </p:txBody>
      </p:sp>
      <p:sp>
        <p:nvSpPr>
          <p:cNvPr id="5" name="Date Placeholder 4"/>
          <p:cNvSpPr>
            <a:spLocks noGrp="1"/>
          </p:cNvSpPr>
          <p:nvPr>
            <p:ph type="dt" sz="half" idx="10"/>
          </p:nvPr>
        </p:nvSpPr>
        <p:spPr/>
        <p:txBody>
          <a:bodyPr/>
          <a:lstStyle/>
          <a:p>
            <a:fld id="{2AB5DA44-6BB8-4FCD-946A-1E2EFA3D1A5F}" type="datetime1">
              <a:rPr lang="en-US" smtClean="0"/>
              <a:pPr/>
              <a:t>11/22/2020</a:t>
            </a:fld>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143594665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7470648" y="2350008"/>
            <a:ext cx="4206240" cy="1993392"/>
          </a:xfrm>
        </p:spPr>
        <p:txBody>
          <a:bodyPr anchor="b">
            <a:normAutofit/>
          </a:bodyPr>
          <a:lstStyle>
            <a:lvl1pPr>
              <a:defRPr sz="3400" b="0"/>
            </a:lvl1pPr>
          </a:lstStyle>
          <a:p>
            <a:r>
              <a:rPr lang="ru-RU" smtClean="0"/>
              <a:t>Образец заголовка</a:t>
            </a:r>
            <a:endParaRPr/>
          </a:p>
        </p:txBody>
      </p:sp>
      <p:sp>
        <p:nvSpPr>
          <p:cNvPr id="3" name="Picture Placeholder 2" descr="An empty placeholder to add an image. Click on the placeholder and select the image that you wish to add"/>
          <p:cNvSpPr>
            <a:spLocks noGrp="1"/>
          </p:cNvSpPr>
          <p:nvPr>
            <p:ph type="pic" idx="1"/>
          </p:nvPr>
        </p:nvSpPr>
        <p:spPr>
          <a:xfrm>
            <a:off x="301752" y="502920"/>
            <a:ext cx="6702552" cy="5843016"/>
          </a:xfrm>
          <a:solidFill>
            <a:schemeClr val="accent1">
              <a:lumMod val="40000"/>
              <a:lumOff val="60000"/>
            </a:schemeClr>
          </a:solidFill>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dirty="0" smtClean="0"/>
              <a:t>Вставка рисунка</a:t>
            </a:r>
            <a:endParaRPr/>
          </a:p>
        </p:txBody>
      </p:sp>
      <p:sp>
        <p:nvSpPr>
          <p:cNvPr id="4" name="Text Placeholder 3"/>
          <p:cNvSpPr>
            <a:spLocks noGrp="1"/>
          </p:cNvSpPr>
          <p:nvPr>
            <p:ph type="body" sz="half" idx="2"/>
          </p:nvPr>
        </p:nvSpPr>
        <p:spPr>
          <a:xfrm>
            <a:off x="7470648" y="4361688"/>
            <a:ext cx="4206240" cy="1728216"/>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6" name="Footer Placeholder 5"/>
          <p:cNvSpPr>
            <a:spLocks noGrp="1"/>
          </p:cNvSpPr>
          <p:nvPr>
            <p:ph type="ftr" sz="quarter" idx="11"/>
          </p:nvPr>
        </p:nvSpPr>
        <p:spPr/>
        <p:txBody>
          <a:bodyPr/>
          <a:lstStyle/>
          <a:p>
            <a:r>
              <a:rPr lang="en-US" dirty="0"/>
              <a:t>Add a footer</a:t>
            </a:r>
            <a:endParaRPr/>
          </a:p>
        </p:txBody>
      </p:sp>
      <p:sp>
        <p:nvSpPr>
          <p:cNvPr id="5" name="Date Placeholder 4"/>
          <p:cNvSpPr>
            <a:spLocks noGrp="1"/>
          </p:cNvSpPr>
          <p:nvPr>
            <p:ph type="dt" sz="half" idx="10"/>
          </p:nvPr>
        </p:nvSpPr>
        <p:spPr/>
        <p:txBody>
          <a:bodyPr/>
          <a:lstStyle/>
          <a:p>
            <a:fld id="{5052C8DE-E6DB-42D9-BE6D-D9F39E19B42A}" type="datetime1">
              <a:rPr lang="en-US" smtClean="0"/>
              <a:pPr/>
              <a:t>11/22/2020</a:t>
            </a:fld>
            <a:endParaRPr/>
          </a:p>
        </p:txBody>
      </p:sp>
      <p:sp>
        <p:nvSpPr>
          <p:cNvPr id="7" name="Slide Number Placeholder 6"/>
          <p:cNvSpPr>
            <a:spLocks noGrp="1"/>
          </p:cNvSpPr>
          <p:nvPr>
            <p:ph type="sldNum" sz="quarter" idx="12"/>
          </p:nvPr>
        </p:nvSpPr>
        <p:spPr/>
        <p:txBody>
          <a:bodyPr/>
          <a:lstStyle/>
          <a:p>
            <a:fld id="{CA8D9AD5-F248-4919-864A-CFD76CC027D6}" type="slidenum">
              <a:rPr/>
              <a:pPr/>
              <a:t>‹#›</a:t>
            </a:fld>
            <a:endParaRPr/>
          </a:p>
        </p:txBody>
      </p:sp>
    </p:spTree>
    <p:extLst>
      <p:ext uri="{BB962C8B-B14F-4D97-AF65-F5344CB8AC3E}">
        <p14:creationId xmlns:p14="http://schemas.microsoft.com/office/powerpoint/2010/main" xmlns="" val="137173462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583680"/>
            <a:ext cx="12188826" cy="27432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lvl="0" algn="ctr"/>
            <a:endParaRPr/>
          </a:p>
        </p:txBody>
      </p:sp>
      <p:sp>
        <p:nvSpPr>
          <p:cNvPr id="2" name="Title Placeholder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r>
              <a:rPr lang="ru-RU" smtClean="0"/>
              <a:t>Образец заголовка</a:t>
            </a:r>
            <a:endParaRPr/>
          </a:p>
        </p:txBody>
      </p:sp>
      <p:sp>
        <p:nvSpPr>
          <p:cNvPr id="3" name="Text Placeholder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a:p>
        </p:txBody>
      </p:sp>
      <p:sp>
        <p:nvSpPr>
          <p:cNvPr id="5" name="Footer Placeholder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a:defRPr sz="1100" cap="all" baseline="0">
                <a:solidFill>
                  <a:schemeClr val="bg1">
                    <a:lumMod val="75000"/>
                  </a:schemeClr>
                </a:solidFill>
              </a:defRPr>
            </a:lvl1pPr>
          </a:lstStyle>
          <a:p>
            <a:r>
              <a:rPr lang="en-US" dirty="0"/>
              <a:t>Add a footer</a:t>
            </a:r>
          </a:p>
        </p:txBody>
      </p:sp>
      <p:sp>
        <p:nvSpPr>
          <p:cNvPr id="4" name="Date Placeholder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fld id="{2A66FFC4-1542-4DAA-837B-D6921D33E8CC}" type="datetime1">
              <a:rPr lang="en-US" smtClean="0"/>
              <a:pPr/>
              <a:t>11/22/2020</a:t>
            </a:fld>
            <a:endParaRPr lang="en-US" dirty="0"/>
          </a:p>
        </p:txBody>
      </p:sp>
      <p:sp>
        <p:nvSpPr>
          <p:cNvPr id="6" name="Slide Number Placeholder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a:defRPr sz="1100" baseline="0">
                <a:solidFill>
                  <a:schemeClr val="bg1">
                    <a:lumMod val="75000"/>
                  </a:schemeClr>
                </a:solidFill>
              </a:defRPr>
            </a:lvl1pPr>
          </a:lstStyle>
          <a:p>
            <a:fld id="{CA8D9AD5-F248-4919-864A-CFD76CC027D6}" type="slidenum">
              <a:rPr lang="en-US" smtClean="0"/>
              <a:pPr/>
              <a:t>‹#›</a:t>
            </a:fld>
            <a:endParaRPr lang="en-US" dirty="0"/>
          </a:p>
        </p:txBody>
      </p:sp>
    </p:spTree>
    <p:extLst>
      <p:ext uri="{BB962C8B-B14F-4D97-AF65-F5344CB8AC3E}">
        <p14:creationId xmlns:p14="http://schemas.microsoft.com/office/powerpoint/2010/main" xmlns="" val="256376095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marL="0" indent="0" algn="l" defTabSz="914400" rtl="0" eaLnBrk="1" latinLnBrk="0" hangingPunct="1">
        <a:lnSpc>
          <a:spcPct val="90000"/>
        </a:lnSpc>
        <a:spcBef>
          <a:spcPct val="0"/>
        </a:spcBef>
        <a:buFont typeface="Arial" pitchFamily="34" charset="0"/>
        <a:buNone/>
        <a:defRPr sz="3400" kern="1200">
          <a:solidFill>
            <a:schemeClr val="tx1"/>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7" Type="http://schemas.openxmlformats.org/officeDocument/2006/relationships/image" Target="../media/image22.jpeg"/><Relationship Id="rId2" Type="http://schemas.openxmlformats.org/officeDocument/2006/relationships/image" Target="../media/image17.jpeg"/><Relationship Id="rId1" Type="http://schemas.openxmlformats.org/officeDocument/2006/relationships/slideLayout" Target="../slideLayouts/slideLayout4.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kk-KZ" sz="4000" b="1" dirty="0" smtClean="0">
                <a:solidFill>
                  <a:srgbClr val="002060"/>
                </a:solidFill>
                <a:latin typeface="Times New Roman" pitchFamily="18" charset="0"/>
                <a:cs typeface="Times New Roman" pitchFamily="18" charset="0"/>
              </a:rPr>
              <a:t>Сабақтың тақырыбы: </a:t>
            </a:r>
            <a:r>
              <a:rPr lang="kk-KZ" sz="4000" dirty="0" smtClean="0">
                <a:solidFill>
                  <a:srgbClr val="002060"/>
                </a:solidFill>
                <a:latin typeface="Times New Roman" pitchFamily="18" charset="0"/>
                <a:cs typeface="Times New Roman" pitchFamily="18" charset="0"/>
              </a:rPr>
              <a:t>Қолайсыз атмосфералық құбылыстар</a:t>
            </a:r>
            <a:endParaRPr lang="en-US" sz="4000" dirty="0">
              <a:solidFill>
                <a:srgbClr val="002060"/>
              </a:solidFill>
              <a:latin typeface="Times New Roman" pitchFamily="18" charset="0"/>
              <a:cs typeface="Times New Roman" pitchFamily="18" charset="0"/>
            </a:endParaRPr>
          </a:p>
        </p:txBody>
      </p:sp>
      <p:sp>
        <p:nvSpPr>
          <p:cNvPr id="4" name="TextBox 3"/>
          <p:cNvSpPr txBox="1"/>
          <p:nvPr/>
        </p:nvSpPr>
        <p:spPr>
          <a:xfrm>
            <a:off x="545910" y="586854"/>
            <a:ext cx="10085696" cy="461665"/>
          </a:xfrm>
          <a:prstGeom prst="rect">
            <a:avLst/>
          </a:prstGeom>
          <a:noFill/>
        </p:spPr>
        <p:txBody>
          <a:bodyPr wrap="square" rtlCol="0">
            <a:spAutoFit/>
          </a:bodyPr>
          <a:lstStyle/>
          <a:p>
            <a:r>
              <a:rPr lang="kk-KZ" sz="2400" b="1" dirty="0" smtClean="0">
                <a:latin typeface="Times New Roman" pitchFamily="18" charset="0"/>
                <a:cs typeface="Times New Roman" pitchFamily="18" charset="0"/>
              </a:rPr>
              <a:t>Тарау,бөлім атауы: </a:t>
            </a:r>
            <a:r>
              <a:rPr lang="kk-KZ" sz="2400" dirty="0" smtClean="0">
                <a:latin typeface="Times New Roman" pitchFamily="18" charset="0"/>
                <a:cs typeface="Times New Roman" pitchFamily="18" charset="0"/>
              </a:rPr>
              <a:t>3. Физикалық география /  3.2 Атмосфера</a:t>
            </a:r>
            <a:endParaRPr lang="ru-RU" sz="2400" dirty="0">
              <a:latin typeface="Times New Roman" pitchFamily="18" charset="0"/>
              <a:cs typeface="Times New Roman" pitchFamily="18" charset="0"/>
            </a:endParaRPr>
          </a:p>
        </p:txBody>
      </p:sp>
      <p:sp>
        <p:nvSpPr>
          <p:cNvPr id="5" name="TextBox 4"/>
          <p:cNvSpPr txBox="1"/>
          <p:nvPr/>
        </p:nvSpPr>
        <p:spPr>
          <a:xfrm>
            <a:off x="259307" y="5322627"/>
            <a:ext cx="11682484" cy="830997"/>
          </a:xfrm>
          <a:prstGeom prst="rect">
            <a:avLst/>
          </a:prstGeom>
          <a:noFill/>
        </p:spPr>
        <p:txBody>
          <a:bodyPr wrap="square" rtlCol="0">
            <a:spAutoFit/>
          </a:bodyPr>
          <a:lstStyle/>
          <a:p>
            <a:r>
              <a:rPr lang="kk-KZ" sz="2400" b="1" dirty="0" smtClean="0">
                <a:latin typeface="Times New Roman" pitchFamily="18" charset="0"/>
                <a:cs typeface="Times New Roman" pitchFamily="18" charset="0"/>
              </a:rPr>
              <a:t>Оқу мақсаты: </a:t>
            </a:r>
            <a:r>
              <a:rPr lang="kk-KZ" sz="2400" dirty="0" smtClean="0">
                <a:latin typeface="Times New Roman" pitchFamily="18" charset="0"/>
                <a:cs typeface="Times New Roman" pitchFamily="18" charset="0"/>
              </a:rPr>
              <a:t>7.3.2.5 - жергілікті компонентті қосымша қамту негізінде қолайсыз атмосфералық құбылыстарды талдай отырып, сақтану шараларын ұсынады</a:t>
            </a:r>
            <a:r>
              <a:rPr lang="kk-KZ" sz="2400" b="1" dirty="0" smtClean="0">
                <a:latin typeface="Times New Roman" pitchFamily="18" charset="0"/>
                <a:cs typeface="Times New Roman" pitchFamily="18" charset="0"/>
              </a:rPr>
              <a:t>  </a:t>
            </a:r>
            <a:endParaRPr lang="ru-RU" sz="2400" b="1" dirty="0">
              <a:latin typeface="Times New Roman" pitchFamily="18" charset="0"/>
              <a:cs typeface="Times New Roman" pitchFamily="18" charset="0"/>
            </a:endParaRPr>
          </a:p>
        </p:txBody>
      </p:sp>
    </p:spTree>
    <p:extLst>
      <p:ext uri="{BB962C8B-B14F-4D97-AF65-F5344CB8AC3E}">
        <p14:creationId xmlns:p14="http://schemas.microsoft.com/office/powerpoint/2010/main" xmlns="" val="325067004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986279" y="400698"/>
            <a:ext cx="4572000" cy="4123944"/>
          </a:xfrm>
        </p:spPr>
        <p:txBody>
          <a:bodyPr/>
          <a:lstStyle/>
          <a:p>
            <a:pPr algn="just"/>
            <a:r>
              <a:rPr lang="kk-KZ" b="1" dirty="0" smtClean="0">
                <a:solidFill>
                  <a:srgbClr val="002060"/>
                </a:solidFill>
                <a:latin typeface="Times New Roman" pitchFamily="18" charset="0"/>
                <a:cs typeface="Times New Roman" pitchFamily="18" charset="0"/>
              </a:rPr>
              <a:t>Найзағай</a:t>
            </a:r>
            <a:r>
              <a:rPr lang="kk-KZ" dirty="0" smtClean="0">
                <a:solidFill>
                  <a:srgbClr val="002060"/>
                </a:solidFill>
                <a:latin typeface="Times New Roman" pitchFamily="18" charset="0"/>
                <a:cs typeface="Times New Roman" pitchFamily="18" charset="0"/>
              </a:rPr>
              <a:t> — бұлттар не бұлт пен жер арасында болатын алып электрлік ұшқынды разряд. Найзағай кезінде ұйтқыма жел, дауыл соғып, кейде бұршақ аралас нөсер жаңбыр жауады. Бұл құбылыс кезінде пайда болатын дауысты </a:t>
            </a:r>
            <a:r>
              <a:rPr lang="kk-KZ" b="1" dirty="0" smtClean="0">
                <a:solidFill>
                  <a:srgbClr val="002060"/>
                </a:solidFill>
                <a:latin typeface="Times New Roman" pitchFamily="18" charset="0"/>
                <a:cs typeface="Times New Roman" pitchFamily="18" charset="0"/>
              </a:rPr>
              <a:t>күннің күркіреуі </a:t>
            </a:r>
            <a:r>
              <a:rPr lang="kk-KZ" dirty="0" smtClean="0">
                <a:solidFill>
                  <a:srgbClr val="002060"/>
                </a:solidFill>
                <a:latin typeface="Times New Roman" pitchFamily="18" charset="0"/>
                <a:cs typeface="Times New Roman" pitchFamily="18" charset="0"/>
              </a:rPr>
              <a:t>деп атаймыз. Найзағай Еуразияның қоңыржай белдеуінде көбінесе жаз айларында болады.</a:t>
            </a:r>
            <a:endParaRPr lang="kk-KZ" dirty="0">
              <a:solidFill>
                <a:srgbClr val="00206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6224289" y="373402"/>
            <a:ext cx="4572000" cy="4123944"/>
          </a:xfrm>
        </p:spPr>
        <p:txBody>
          <a:bodyPr/>
          <a:lstStyle/>
          <a:p>
            <a:pPr algn="just"/>
            <a:r>
              <a:rPr lang="kk-KZ" b="1" dirty="0" smtClean="0">
                <a:solidFill>
                  <a:srgbClr val="002060"/>
                </a:solidFill>
                <a:latin typeface="Times New Roman" pitchFamily="18" charset="0"/>
                <a:cs typeface="Times New Roman" pitchFamily="18" charset="0"/>
              </a:rPr>
              <a:t>Домалақ немесе шар тәрізді найзағай</a:t>
            </a:r>
            <a:r>
              <a:rPr lang="kk-KZ" dirty="0" smtClean="0">
                <a:solidFill>
                  <a:srgbClr val="002060"/>
                </a:solidFill>
                <a:latin typeface="Times New Roman" pitchFamily="18" charset="0"/>
                <a:cs typeface="Times New Roman" pitchFamily="18" charset="0"/>
              </a:rPr>
              <a:t>– ауада қалқып жүретін ионды газдардан (плазма) тұратын, шар тәрізді найзағай түрі.Бұл құбылыс ғылымда әлі толық зерттелмеген. Алайда адам өміріне ,әрі тіршілік ортасына өте қауіпті болып саналады.</a:t>
            </a:r>
          </a:p>
          <a:p>
            <a:endParaRPr lang="ru-RU" dirty="0"/>
          </a:p>
        </p:txBody>
      </p:sp>
      <p:pic>
        <p:nvPicPr>
          <p:cNvPr id="2050" name="Picture 2" descr="Найзағай — Уикипедия"/>
          <p:cNvPicPr>
            <a:picLocks noChangeAspect="1" noChangeArrowheads="1"/>
          </p:cNvPicPr>
          <p:nvPr/>
        </p:nvPicPr>
        <p:blipFill>
          <a:blip r:embed="rId2" cstate="print"/>
          <a:srcRect/>
          <a:stretch>
            <a:fillRect/>
          </a:stretch>
        </p:blipFill>
        <p:spPr bwMode="auto">
          <a:xfrm>
            <a:off x="1741262" y="3921385"/>
            <a:ext cx="3476682" cy="2936615"/>
          </a:xfrm>
          <a:prstGeom prst="rect">
            <a:avLst/>
          </a:prstGeom>
          <a:ln>
            <a:noFill/>
          </a:ln>
          <a:effectLst>
            <a:softEdge rad="112500"/>
          </a:effectLst>
        </p:spPr>
      </p:pic>
      <p:pic>
        <p:nvPicPr>
          <p:cNvPr id="2052" name="Picture 4" descr="Шаровая молния: описание, случаи, интересные факты – Cамые интересные и  удивительные факты обо всем"/>
          <p:cNvPicPr>
            <a:picLocks noChangeAspect="1" noChangeArrowheads="1"/>
          </p:cNvPicPr>
          <p:nvPr/>
        </p:nvPicPr>
        <p:blipFill>
          <a:blip r:embed="rId3"/>
          <a:srcRect/>
          <a:stretch>
            <a:fillRect/>
          </a:stretch>
        </p:blipFill>
        <p:spPr bwMode="auto">
          <a:xfrm>
            <a:off x="6759112" y="4278573"/>
            <a:ext cx="4111664" cy="2579427"/>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Группа 12"/>
          <p:cNvGrpSpPr/>
          <p:nvPr/>
        </p:nvGrpSpPr>
        <p:grpSpPr>
          <a:xfrm>
            <a:off x="968992" y="313899"/>
            <a:ext cx="10686196" cy="4970060"/>
            <a:chOff x="1050878" y="1105469"/>
            <a:chExt cx="10686196" cy="4970060"/>
          </a:xfrm>
          <a:solidFill>
            <a:srgbClr val="FFCC66"/>
          </a:solidFill>
        </p:grpSpPr>
        <p:sp>
          <p:nvSpPr>
            <p:cNvPr id="5" name="Скругленный прямоугольник 4"/>
            <p:cNvSpPr/>
            <p:nvPr/>
          </p:nvSpPr>
          <p:spPr>
            <a:xfrm>
              <a:off x="3439236" y="1105469"/>
              <a:ext cx="5718412" cy="1337480"/>
            </a:xfrm>
            <a:prstGeom prst="roundRect">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just"/>
              <a:r>
                <a:rPr lang="kk-KZ" b="1" dirty="0" smtClean="0">
                  <a:solidFill>
                    <a:srgbClr val="C00000"/>
                  </a:solidFill>
                  <a:latin typeface="Times New Roman" pitchFamily="18" charset="0"/>
                  <a:cs typeface="Times New Roman" pitchFamily="18" charset="0"/>
                </a:rPr>
                <a:t>Қолайсыз атмосфералық құбылыстар</a:t>
              </a:r>
              <a:r>
                <a:rPr lang="ru-RU" dirty="0" smtClean="0">
                  <a:solidFill>
                    <a:srgbClr val="C00000"/>
                  </a:solidFill>
                  <a:latin typeface="Times New Roman" pitchFamily="18" charset="0"/>
                  <a:cs typeface="Times New Roman" pitchFamily="18" charset="0"/>
                </a:rPr>
                <a:t> </a:t>
              </a:r>
              <a:r>
                <a:rPr lang="ru-RU" dirty="0" smtClean="0">
                  <a:solidFill>
                    <a:srgbClr val="002060"/>
                  </a:solidFill>
                  <a:latin typeface="Times New Roman" pitchFamily="18" charset="0"/>
                  <a:cs typeface="Times New Roman" pitchFamily="18" charset="0"/>
                </a:rPr>
                <a:t>– </a:t>
              </a:r>
              <a:r>
                <a:rPr lang="kk-KZ" dirty="0" smtClean="0">
                  <a:solidFill>
                    <a:srgbClr val="002060"/>
                  </a:solidFill>
                  <a:latin typeface="Times New Roman" pitchFamily="18" charset="0"/>
                  <a:cs typeface="Times New Roman" pitchFamily="18" charset="0"/>
                </a:rPr>
                <a:t>бұл адам денсаулығы мен шаруашылығына, табиғатқа қауіп төндіре алатын атмосфера құбылыстары.</a:t>
              </a:r>
              <a:endParaRPr lang="ru-RU" b="1" dirty="0" smtClean="0">
                <a:latin typeface="Times New Roman" pitchFamily="18" charset="0"/>
                <a:cs typeface="Times New Roman" pitchFamily="18" charset="0"/>
              </a:endParaRPr>
            </a:p>
            <a:p>
              <a:pPr algn="ctr"/>
              <a:endParaRPr lang="ru-RU" dirty="0"/>
            </a:p>
          </p:txBody>
        </p:sp>
        <p:sp>
          <p:nvSpPr>
            <p:cNvPr id="6" name="Стрелка углом 5"/>
            <p:cNvSpPr/>
            <p:nvPr/>
          </p:nvSpPr>
          <p:spPr>
            <a:xfrm rot="5400000">
              <a:off x="8884692" y="2060811"/>
              <a:ext cx="1514902" cy="968992"/>
            </a:xfrm>
            <a:prstGeom prst="bentArrow">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solidFill>
                  <a:schemeClr val="tx1"/>
                </a:solidFill>
              </a:endParaRPr>
            </a:p>
          </p:txBody>
        </p:sp>
        <p:sp>
          <p:nvSpPr>
            <p:cNvPr id="8" name="Стрелка углом 7"/>
            <p:cNvSpPr/>
            <p:nvPr/>
          </p:nvSpPr>
          <p:spPr>
            <a:xfrm rot="5400000" flipV="1">
              <a:off x="2184778" y="1995985"/>
              <a:ext cx="1514902" cy="994012"/>
            </a:xfrm>
            <a:prstGeom prst="bentArrow">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solidFill>
                  <a:schemeClr val="tx1"/>
                </a:solidFill>
              </a:endParaRPr>
            </a:p>
          </p:txBody>
        </p:sp>
        <p:sp>
          <p:nvSpPr>
            <p:cNvPr id="9" name="Стрелка вниз 8"/>
            <p:cNvSpPr/>
            <p:nvPr/>
          </p:nvSpPr>
          <p:spPr>
            <a:xfrm>
              <a:off x="5854891" y="2442950"/>
              <a:ext cx="545910" cy="1105468"/>
            </a:xfrm>
            <a:prstGeom prst="downArrow">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algn="ctr"/>
              <a:endParaRPr lang="ru-RU" dirty="0"/>
            </a:p>
          </p:txBody>
        </p:sp>
        <p:sp>
          <p:nvSpPr>
            <p:cNvPr id="10" name="Скругленный прямоугольник 9"/>
            <p:cNvSpPr/>
            <p:nvPr/>
          </p:nvSpPr>
          <p:spPr>
            <a:xfrm>
              <a:off x="1050878" y="3302759"/>
              <a:ext cx="3370997" cy="2470245"/>
            </a:xfrm>
            <a:prstGeom prst="roundRect">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lvl="0" algn="ctr"/>
              <a:r>
                <a:rPr lang="kk-KZ" b="1" dirty="0" smtClean="0">
                  <a:solidFill>
                    <a:srgbClr val="002060"/>
                  </a:solidFill>
                  <a:latin typeface="Times New Roman" pitchFamily="18" charset="0"/>
                  <a:cs typeface="Times New Roman" pitchFamily="18" charset="0"/>
                </a:rPr>
                <a:t>Желмен байланысты:</a:t>
              </a:r>
            </a:p>
            <a:p>
              <a:pPr lvl="0" algn="just">
                <a:buFont typeface="Wingdings" pitchFamily="2" charset="2"/>
                <a:buChar char="v"/>
              </a:pPr>
              <a:r>
                <a:rPr lang="kk-KZ" dirty="0" smtClean="0">
                  <a:solidFill>
                    <a:srgbClr val="002060"/>
                  </a:solidFill>
                  <a:latin typeface="Times New Roman" pitchFamily="18" charset="0"/>
                  <a:cs typeface="Times New Roman" pitchFamily="18" charset="0"/>
                </a:rPr>
                <a:t>Бұрқасын, </a:t>
              </a:r>
              <a:endParaRPr lang="ru-RU" dirty="0" smtClean="0">
                <a:solidFill>
                  <a:srgbClr val="002060"/>
                </a:solidFill>
                <a:latin typeface="Times New Roman" pitchFamily="18" charset="0"/>
                <a:cs typeface="Times New Roman" pitchFamily="18" charset="0"/>
              </a:endParaRPr>
            </a:p>
            <a:p>
              <a:pPr lvl="0" algn="just">
                <a:buFont typeface="Wingdings" pitchFamily="2" charset="2"/>
                <a:buChar char="v"/>
              </a:pPr>
              <a:r>
                <a:rPr lang="kk-KZ" dirty="0" smtClean="0">
                  <a:solidFill>
                    <a:srgbClr val="002060"/>
                  </a:solidFill>
                  <a:latin typeface="Times New Roman" pitchFamily="18" charset="0"/>
                  <a:cs typeface="Times New Roman" pitchFamily="18" charset="0"/>
                </a:rPr>
                <a:t>Қара  түнек, </a:t>
              </a:r>
              <a:endParaRPr lang="ru-RU" dirty="0" smtClean="0">
                <a:solidFill>
                  <a:srgbClr val="002060"/>
                </a:solidFill>
                <a:latin typeface="Times New Roman" pitchFamily="18" charset="0"/>
                <a:cs typeface="Times New Roman" pitchFamily="18" charset="0"/>
              </a:endParaRPr>
            </a:p>
            <a:p>
              <a:pPr lvl="0" algn="just">
                <a:buFont typeface="Wingdings" pitchFamily="2" charset="2"/>
                <a:buChar char="v"/>
              </a:pPr>
              <a:r>
                <a:rPr lang="kk-KZ" dirty="0" smtClean="0">
                  <a:solidFill>
                    <a:srgbClr val="002060"/>
                  </a:solidFill>
                  <a:latin typeface="Times New Roman" pitchFamily="18" charset="0"/>
                  <a:cs typeface="Times New Roman" pitchFamily="18" charset="0"/>
                </a:rPr>
                <a:t>Құйын, </a:t>
              </a:r>
              <a:endParaRPr lang="ru-RU" dirty="0" smtClean="0">
                <a:solidFill>
                  <a:srgbClr val="002060"/>
                </a:solidFill>
                <a:latin typeface="Times New Roman" pitchFamily="18" charset="0"/>
                <a:cs typeface="Times New Roman" pitchFamily="18" charset="0"/>
              </a:endParaRPr>
            </a:p>
            <a:p>
              <a:pPr lvl="0" algn="just">
                <a:buFont typeface="Wingdings" pitchFamily="2" charset="2"/>
                <a:buChar char="v"/>
              </a:pPr>
              <a:r>
                <a:rPr lang="kk-KZ" dirty="0" smtClean="0">
                  <a:solidFill>
                    <a:srgbClr val="002060"/>
                  </a:solidFill>
                  <a:latin typeface="Times New Roman" pitchFamily="18" charset="0"/>
                  <a:cs typeface="Times New Roman" pitchFamily="18" charset="0"/>
                </a:rPr>
                <a:t>Аңызақ жел, т.б.</a:t>
              </a:r>
              <a:endParaRPr lang="ru-RU" dirty="0" smtClean="0">
                <a:solidFill>
                  <a:srgbClr val="002060"/>
                </a:solidFill>
                <a:latin typeface="Times New Roman" pitchFamily="18" charset="0"/>
                <a:cs typeface="Times New Roman" pitchFamily="18" charset="0"/>
              </a:endParaRPr>
            </a:p>
            <a:p>
              <a:pPr lvl="0" algn="ctr"/>
              <a:endParaRPr lang="kk-KZ" dirty="0" smtClean="0">
                <a:latin typeface="Times New Roman" pitchFamily="18" charset="0"/>
                <a:cs typeface="Times New Roman" pitchFamily="18" charset="0"/>
              </a:endParaRPr>
            </a:p>
            <a:p>
              <a:pPr lvl="0" algn="ctr"/>
              <a:endParaRPr lang="ru-RU" dirty="0" smtClean="0">
                <a:latin typeface="Times New Roman" pitchFamily="18" charset="0"/>
                <a:cs typeface="Times New Roman" pitchFamily="18" charset="0"/>
              </a:endParaRPr>
            </a:p>
            <a:p>
              <a:pPr algn="ctr"/>
              <a:endParaRPr lang="ru-RU" dirty="0"/>
            </a:p>
          </p:txBody>
        </p:sp>
        <p:sp>
          <p:nvSpPr>
            <p:cNvPr id="11" name="Скругленный прямоугольник 10"/>
            <p:cNvSpPr/>
            <p:nvPr/>
          </p:nvSpPr>
          <p:spPr>
            <a:xfrm>
              <a:off x="4601570" y="3605284"/>
              <a:ext cx="3370997" cy="2470245"/>
            </a:xfrm>
            <a:prstGeom prst="roundRect">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lvl="0" algn="just"/>
              <a:r>
                <a:rPr lang="kk-KZ" b="1" dirty="0" smtClean="0">
                  <a:solidFill>
                    <a:srgbClr val="002060"/>
                  </a:solidFill>
                  <a:latin typeface="Times New Roman" pitchFamily="18" charset="0"/>
                  <a:cs typeface="Times New Roman" pitchFamily="18" charset="0"/>
                </a:rPr>
                <a:t>Жауын-шашынмен байланысты:</a:t>
              </a:r>
            </a:p>
            <a:p>
              <a:pPr lvl="0" algn="just">
                <a:buFont typeface="Wingdings" pitchFamily="2" charset="2"/>
                <a:buChar char="v"/>
              </a:pPr>
              <a:r>
                <a:rPr lang="kk-KZ" dirty="0" smtClean="0">
                  <a:solidFill>
                    <a:srgbClr val="002060"/>
                  </a:solidFill>
                  <a:latin typeface="Times New Roman" pitchFamily="18" charset="0"/>
                  <a:cs typeface="Times New Roman" pitchFamily="18" charset="0"/>
                </a:rPr>
                <a:t>Нөсер жауын;</a:t>
              </a:r>
            </a:p>
            <a:p>
              <a:pPr lvl="0" algn="just">
                <a:buFont typeface="Wingdings" pitchFamily="2" charset="2"/>
                <a:buChar char="v"/>
              </a:pPr>
              <a:r>
                <a:rPr lang="kk-KZ" dirty="0" smtClean="0">
                  <a:solidFill>
                    <a:srgbClr val="002060"/>
                  </a:solidFill>
                  <a:latin typeface="Times New Roman" pitchFamily="18" charset="0"/>
                  <a:cs typeface="Times New Roman" pitchFamily="18" charset="0"/>
                </a:rPr>
                <a:t>Көктайғақ(Көкмұз);</a:t>
              </a:r>
            </a:p>
            <a:p>
              <a:pPr lvl="0" algn="just">
                <a:buFont typeface="Wingdings" pitchFamily="2" charset="2"/>
                <a:buChar char="v"/>
              </a:pPr>
              <a:r>
                <a:rPr lang="kk-KZ" dirty="0" smtClean="0">
                  <a:solidFill>
                    <a:srgbClr val="002060"/>
                  </a:solidFill>
                  <a:latin typeface="Times New Roman" pitchFamily="18" charset="0"/>
                  <a:cs typeface="Times New Roman" pitchFamily="18" charset="0"/>
                </a:rPr>
                <a:t>Бұршақ;</a:t>
              </a:r>
            </a:p>
            <a:p>
              <a:pPr lvl="0" algn="just">
                <a:buFont typeface="Wingdings" pitchFamily="2" charset="2"/>
                <a:buChar char="v"/>
              </a:pPr>
              <a:r>
                <a:rPr lang="kk-KZ" dirty="0" smtClean="0">
                  <a:solidFill>
                    <a:srgbClr val="002060"/>
                  </a:solidFill>
                  <a:latin typeface="Times New Roman" pitchFamily="18" charset="0"/>
                  <a:cs typeface="Times New Roman" pitchFamily="18" charset="0"/>
                </a:rPr>
                <a:t>Тұман</a:t>
              </a:r>
            </a:p>
            <a:p>
              <a:pPr lvl="0" algn="ctr"/>
              <a:endParaRPr lang="ru-RU" dirty="0" smtClean="0"/>
            </a:p>
            <a:p>
              <a:pPr algn="ctr"/>
              <a:endParaRPr lang="ru-RU" dirty="0"/>
            </a:p>
          </p:txBody>
        </p:sp>
        <p:sp>
          <p:nvSpPr>
            <p:cNvPr id="12" name="Скругленный прямоугольник 11"/>
            <p:cNvSpPr/>
            <p:nvPr/>
          </p:nvSpPr>
          <p:spPr>
            <a:xfrm>
              <a:off x="8177284" y="3318681"/>
              <a:ext cx="3559790" cy="2470245"/>
            </a:xfrm>
            <a:prstGeom prst="roundRect">
              <a:avLst/>
            </a:prstGeom>
            <a:grpFill/>
            <a:ln/>
          </p:spPr>
          <p:style>
            <a:lnRef idx="0">
              <a:schemeClr val="accent2"/>
            </a:lnRef>
            <a:fillRef idx="3">
              <a:schemeClr val="accent2"/>
            </a:fillRef>
            <a:effectRef idx="3">
              <a:schemeClr val="accent2"/>
            </a:effectRef>
            <a:fontRef idx="minor">
              <a:schemeClr val="lt1"/>
            </a:fontRef>
          </p:style>
          <p:txBody>
            <a:bodyPr rtlCol="0" anchor="ctr"/>
            <a:lstStyle/>
            <a:p>
              <a:pPr lvl="0" indent="72000">
                <a:lnSpc>
                  <a:spcPct val="100000"/>
                </a:lnSpc>
                <a:spcAft>
                  <a:spcPts val="0"/>
                </a:spcAft>
              </a:pPr>
              <a:r>
                <a:rPr lang="kk-KZ" b="1" dirty="0" smtClean="0">
                  <a:solidFill>
                    <a:srgbClr val="002060"/>
                  </a:solidFill>
                  <a:latin typeface="Times New Roman" pitchFamily="18" charset="0"/>
                  <a:cs typeface="Times New Roman" pitchFamily="18" charset="0"/>
                </a:rPr>
                <a:t>Температура,атмосфералық қысым,ылғалдылықпен байланысты:</a:t>
              </a:r>
            </a:p>
            <a:p>
              <a:pPr lvl="0">
                <a:buFont typeface="Wingdings" pitchFamily="2" charset="2"/>
                <a:buChar char="v"/>
              </a:pPr>
              <a:r>
                <a:rPr lang="kk-KZ" dirty="0" smtClean="0">
                  <a:solidFill>
                    <a:srgbClr val="002060"/>
                  </a:solidFill>
                  <a:latin typeface="Times New Roman" pitchFamily="18" charset="0"/>
                  <a:cs typeface="Times New Roman" pitchFamily="18" charset="0"/>
                </a:rPr>
                <a:t>Құрғақшылық(Қуаңшылық)</a:t>
              </a:r>
              <a:endParaRPr lang="ru-RU" dirty="0" smtClean="0">
                <a:solidFill>
                  <a:srgbClr val="002060"/>
                </a:solidFill>
                <a:latin typeface="Times New Roman" pitchFamily="18" charset="0"/>
                <a:cs typeface="Times New Roman" pitchFamily="18" charset="0"/>
              </a:endParaRPr>
            </a:p>
            <a:p>
              <a:pPr lvl="0">
                <a:buFont typeface="Wingdings" pitchFamily="2" charset="2"/>
                <a:buChar char="v"/>
              </a:pPr>
              <a:r>
                <a:rPr lang="kk-KZ" dirty="0" smtClean="0">
                  <a:solidFill>
                    <a:srgbClr val="002060"/>
                  </a:solidFill>
                  <a:latin typeface="Times New Roman" pitchFamily="18" charset="0"/>
                  <a:cs typeface="Times New Roman" pitchFamily="18" charset="0"/>
                </a:rPr>
                <a:t>Үсік</a:t>
              </a:r>
              <a:endParaRPr lang="ru-RU" dirty="0" smtClean="0">
                <a:solidFill>
                  <a:srgbClr val="002060"/>
                </a:solidFill>
                <a:latin typeface="Times New Roman" pitchFamily="18" charset="0"/>
                <a:cs typeface="Times New Roman" pitchFamily="18" charset="0"/>
              </a:endParaRPr>
            </a:p>
            <a:p>
              <a:pPr lvl="0">
                <a:buFont typeface="Wingdings" pitchFamily="2" charset="2"/>
                <a:buChar char="v"/>
              </a:pPr>
              <a:r>
                <a:rPr lang="kk-KZ" dirty="0" smtClean="0">
                  <a:solidFill>
                    <a:srgbClr val="002060"/>
                  </a:solidFill>
                  <a:latin typeface="Times New Roman" pitchFamily="18" charset="0"/>
                  <a:cs typeface="Times New Roman" pitchFamily="18" charset="0"/>
                </a:rPr>
                <a:t>Аяз</a:t>
              </a:r>
              <a:endParaRPr lang="ru-RU" dirty="0" smtClean="0">
                <a:solidFill>
                  <a:srgbClr val="002060"/>
                </a:solidFill>
                <a:latin typeface="Times New Roman" pitchFamily="18" charset="0"/>
                <a:cs typeface="Times New Roman" pitchFamily="18" charset="0"/>
              </a:endParaRPr>
            </a:p>
            <a:p>
              <a:pPr lvl="0" indent="72000" algn="just">
                <a:lnSpc>
                  <a:spcPct val="100000"/>
                </a:lnSpc>
                <a:spcAft>
                  <a:spcPts val="0"/>
                </a:spcAft>
                <a:buFont typeface="Arial" pitchFamily="34" charset="0"/>
                <a:buChar char="•"/>
              </a:pPr>
              <a:endParaRPr lang="ru-RU" dirty="0" smtClean="0">
                <a:latin typeface="Times New Roman" pitchFamily="18" charset="0"/>
                <a:cs typeface="Times New Roman" pitchFamily="18" charset="0"/>
              </a:endParaRPr>
            </a:p>
            <a:p>
              <a:pPr algn="ctr"/>
              <a:endParaRPr lang="ru-RU" dirty="0"/>
            </a:p>
          </p:txBody>
        </p:sp>
      </p:grpSp>
      <p:sp>
        <p:nvSpPr>
          <p:cNvPr id="14" name="TextBox 13"/>
          <p:cNvSpPr txBox="1"/>
          <p:nvPr/>
        </p:nvSpPr>
        <p:spPr>
          <a:xfrm>
            <a:off x="1405719" y="5759355"/>
            <a:ext cx="8707272" cy="646331"/>
          </a:xfrm>
          <a:prstGeom prst="rect">
            <a:avLst/>
          </a:prstGeom>
          <a:noFill/>
          <a:ln>
            <a:noFill/>
          </a:ln>
        </p:spPr>
        <p:txBody>
          <a:bodyPr wrap="square" rtlCol="0">
            <a:spAutoFit/>
          </a:bodyPr>
          <a:lstStyle/>
          <a:p>
            <a:pPr algn="just"/>
            <a:r>
              <a:rPr lang="kk-KZ" dirty="0" smtClean="0">
                <a:solidFill>
                  <a:srgbClr val="002060"/>
                </a:solidFill>
                <a:latin typeface="Times New Roman" pitchFamily="18" charset="0"/>
                <a:cs typeface="Times New Roman" pitchFamily="18" charset="0"/>
              </a:rPr>
              <a:t>Қолайсыз климат құбылыстарының зардабын азайту үшін ұзақ уақытқа арналған ауа – райы болжамы қажет.Мұндай болжам зардаптардың алдын алуға сетігін тигізеді.</a:t>
            </a:r>
            <a:endParaRPr lang="ru-RU" dirty="0">
              <a:solidFill>
                <a:srgbClr val="002060"/>
              </a:solidFill>
              <a:latin typeface="Times New Roman" pitchFamily="18" charset="0"/>
              <a:cs typeface="Times New Roman" pitchFamily="18" charset="0"/>
            </a:endParaRPr>
          </a:p>
        </p:txBody>
      </p:sp>
      <p:pic>
        <p:nvPicPr>
          <p:cNvPr id="1032" name="Picture 8" descr="мультфильм бизнесмена в замешательстве и думала о чем то со знаком вопроса  Бесплатный PNG ресурс фото и векто… в 2020 г | Векторные иллюстрации,  Случайные вопросы, Баннер"/>
          <p:cNvPicPr>
            <a:picLocks noChangeAspect="1" noChangeArrowheads="1"/>
          </p:cNvPicPr>
          <p:nvPr/>
        </p:nvPicPr>
        <p:blipFill>
          <a:blip r:embed="rId2"/>
          <a:srcRect/>
          <a:stretch>
            <a:fillRect/>
          </a:stretch>
        </p:blipFill>
        <p:spPr bwMode="auto">
          <a:xfrm>
            <a:off x="0" y="5177644"/>
            <a:ext cx="1400578" cy="1400578"/>
          </a:xfrm>
          <a:prstGeom prst="ellipse">
            <a:avLst/>
          </a:prstGeom>
          <a:ln>
            <a:noFill/>
          </a:ln>
          <a:effectLst>
            <a:softEdge rad="112500"/>
          </a:effectLst>
        </p:spPr>
      </p:pic>
      <p:pic>
        <p:nvPicPr>
          <p:cNvPr id="1034" name="Picture 10" descr="Алматы мен Жамбылды үсік шалуы мүмкін - Aikyn.kz | Жаңалық жаршысы. Ресми  ақпарат. Жаңалықтар"/>
          <p:cNvPicPr>
            <a:picLocks noChangeAspect="1" noChangeArrowheads="1"/>
          </p:cNvPicPr>
          <p:nvPr/>
        </p:nvPicPr>
        <p:blipFill>
          <a:blip r:embed="rId3"/>
          <a:srcRect/>
          <a:stretch>
            <a:fillRect/>
          </a:stretch>
        </p:blipFill>
        <p:spPr bwMode="auto">
          <a:xfrm>
            <a:off x="0" y="286603"/>
            <a:ext cx="2715318" cy="1531439"/>
          </a:xfrm>
          <a:prstGeom prst="ellipse">
            <a:avLst/>
          </a:prstGeom>
          <a:ln>
            <a:noFill/>
          </a:ln>
          <a:effectLst>
            <a:softEdge rad="112500"/>
          </a:effectLst>
        </p:spPr>
      </p:pic>
      <p:pic>
        <p:nvPicPr>
          <p:cNvPr id="1036" name="Picture 12" descr="Қазақ даласын қуаңшылық жайлауы мүмкін |"/>
          <p:cNvPicPr>
            <a:picLocks noChangeAspect="1" noChangeArrowheads="1"/>
          </p:cNvPicPr>
          <p:nvPr/>
        </p:nvPicPr>
        <p:blipFill>
          <a:blip r:embed="rId4" cstate="print"/>
          <a:srcRect/>
          <a:stretch>
            <a:fillRect/>
          </a:stretch>
        </p:blipFill>
        <p:spPr bwMode="auto">
          <a:xfrm>
            <a:off x="9651986" y="3766783"/>
            <a:ext cx="1965277" cy="1105469"/>
          </a:xfrm>
          <a:prstGeom prst="ellipse">
            <a:avLst/>
          </a:prstGeom>
          <a:ln>
            <a:noFill/>
          </a:ln>
          <a:effectLst>
            <a:softEdge rad="112500"/>
          </a:effectLst>
        </p:spPr>
      </p:pic>
      <p:pic>
        <p:nvPicPr>
          <p:cNvPr id="1038" name="Picture 14" descr="АБАЙЛАҢЫЗ, КӨКТАЙҒАҚ! – Астана Ақшамы"/>
          <p:cNvPicPr>
            <a:picLocks noChangeAspect="1" noChangeArrowheads="1"/>
          </p:cNvPicPr>
          <p:nvPr/>
        </p:nvPicPr>
        <p:blipFill>
          <a:blip r:embed="rId5" cstate="print"/>
          <a:srcRect/>
          <a:stretch>
            <a:fillRect/>
          </a:stretch>
        </p:blipFill>
        <p:spPr bwMode="auto">
          <a:xfrm>
            <a:off x="6174237" y="4135272"/>
            <a:ext cx="1574349" cy="1050878"/>
          </a:xfrm>
          <a:prstGeom prst="rect">
            <a:avLst/>
          </a:prstGeom>
          <a:ln>
            <a:noFill/>
          </a:ln>
          <a:effectLst>
            <a:softEdge rad="112500"/>
          </a:effectLst>
        </p:spPr>
      </p:pic>
      <p:pic>
        <p:nvPicPr>
          <p:cNvPr id="1040" name="Picture 16" descr="Пыль в глаза: откуда берутся пылевые бури и Как на это влияет сельское  хозяйство — Latifundist.com"/>
          <p:cNvPicPr>
            <a:picLocks noChangeAspect="1" noChangeArrowheads="1"/>
          </p:cNvPicPr>
          <p:nvPr/>
        </p:nvPicPr>
        <p:blipFill>
          <a:blip r:embed="rId6" cstate="print"/>
          <a:srcRect/>
          <a:stretch>
            <a:fillRect/>
          </a:stretch>
        </p:blipFill>
        <p:spPr bwMode="auto">
          <a:xfrm>
            <a:off x="9786588" y="0"/>
            <a:ext cx="2405412" cy="1604739"/>
          </a:xfrm>
          <a:prstGeom prst="ellipse">
            <a:avLst/>
          </a:prstGeom>
          <a:ln>
            <a:noFill/>
          </a:ln>
          <a:effectLst>
            <a:softEdge rad="112500"/>
          </a:effectLst>
        </p:spPr>
      </p:pic>
      <p:pic>
        <p:nvPicPr>
          <p:cNvPr id="1042" name="Picture 18" descr="Астанада құйын көтерілді - Today.kz порталы"/>
          <p:cNvPicPr>
            <a:picLocks noChangeAspect="1" noChangeArrowheads="1"/>
          </p:cNvPicPr>
          <p:nvPr/>
        </p:nvPicPr>
        <p:blipFill>
          <a:blip r:embed="rId7" cstate="print"/>
          <a:srcRect/>
          <a:stretch>
            <a:fillRect/>
          </a:stretch>
        </p:blipFill>
        <p:spPr bwMode="auto">
          <a:xfrm>
            <a:off x="2694060" y="3856630"/>
            <a:ext cx="1550395" cy="1162796"/>
          </a:xfrm>
          <a:prstGeom prst="ellipse">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8290" y="167110"/>
            <a:ext cx="9509760" cy="747290"/>
          </a:xfrm>
        </p:spPr>
        <p:txBody>
          <a:bodyPr/>
          <a:lstStyle/>
          <a:p>
            <a:r>
              <a:rPr lang="kk-KZ" dirty="0" smtClean="0">
                <a:solidFill>
                  <a:srgbClr val="002060"/>
                </a:solidFill>
              </a:rPr>
              <a:t>Тапсырма </a:t>
            </a:r>
            <a:r>
              <a:rPr lang="ru-RU" dirty="0" smtClean="0">
                <a:solidFill>
                  <a:srgbClr val="002060"/>
                </a:solidFill>
              </a:rPr>
              <a:t>№</a:t>
            </a:r>
            <a:r>
              <a:rPr lang="en-US" dirty="0" smtClean="0">
                <a:solidFill>
                  <a:srgbClr val="002060"/>
                </a:solidFill>
              </a:rPr>
              <a:t> 1</a:t>
            </a:r>
            <a:endParaRPr lang="ru-RU" dirty="0">
              <a:solidFill>
                <a:srgbClr val="002060"/>
              </a:solidFill>
            </a:endParaRPr>
          </a:p>
        </p:txBody>
      </p:sp>
      <p:sp>
        <p:nvSpPr>
          <p:cNvPr id="3" name="Содержимое 2"/>
          <p:cNvSpPr>
            <a:spLocks noGrp="1"/>
          </p:cNvSpPr>
          <p:nvPr>
            <p:ph sz="half" idx="1"/>
          </p:nvPr>
        </p:nvSpPr>
        <p:spPr>
          <a:xfrm>
            <a:off x="996288" y="796484"/>
            <a:ext cx="10672548" cy="1100555"/>
          </a:xfrm>
        </p:spPr>
        <p:txBody>
          <a:bodyPr>
            <a:normAutofit/>
          </a:bodyPr>
          <a:lstStyle/>
          <a:p>
            <a:pPr algn="just"/>
            <a:r>
              <a:rPr lang="ru-RU" sz="2400" dirty="0" smtClean="0">
                <a:solidFill>
                  <a:srgbClr val="002060"/>
                </a:solidFill>
                <a:latin typeface="Times New Roman" pitchFamily="18" charset="0"/>
                <a:cs typeface="Times New Roman" pitchFamily="18" charset="0"/>
              </a:rPr>
              <a:t>Атмосфералы</a:t>
            </a:r>
            <a:r>
              <a:rPr lang="kk-KZ" sz="2400" dirty="0" smtClean="0">
                <a:solidFill>
                  <a:srgbClr val="002060"/>
                </a:solidFill>
                <a:latin typeface="Times New Roman" pitchFamily="18" charset="0"/>
                <a:cs typeface="Times New Roman" pitchFamily="18" charset="0"/>
              </a:rPr>
              <a:t>қ құбылыстарды дұрыс сипаттамаларымен сәйкестіндіріңіздер</a:t>
            </a:r>
            <a:endParaRPr lang="ru-RU" sz="2400" dirty="0">
              <a:solidFill>
                <a:srgbClr val="002060"/>
              </a:solidFill>
              <a:latin typeface="Times New Roman" pitchFamily="18" charset="0"/>
              <a:cs typeface="Times New Roman" pitchFamily="18" charset="0"/>
            </a:endParaRPr>
          </a:p>
        </p:txBody>
      </p:sp>
      <p:graphicFrame>
        <p:nvGraphicFramePr>
          <p:cNvPr id="6" name="Таблица 5"/>
          <p:cNvGraphicFramePr>
            <a:graphicFrameLocks noGrp="1"/>
          </p:cNvGraphicFramePr>
          <p:nvPr/>
        </p:nvGraphicFramePr>
        <p:xfrm>
          <a:off x="6741993" y="2047165"/>
          <a:ext cx="4864669" cy="3200828"/>
        </p:xfrm>
        <a:graphic>
          <a:graphicData uri="http://schemas.openxmlformats.org/drawingml/2006/table">
            <a:tbl>
              <a:tblPr firstRow="1" bandRow="1">
                <a:tableStyleId>{8A107856-5554-42FB-B03E-39F5DBC370BA}</a:tableStyleId>
              </a:tblPr>
              <a:tblGrid>
                <a:gridCol w="4864669"/>
              </a:tblGrid>
              <a:tr h="658994">
                <a:tc>
                  <a:txBody>
                    <a:bodyPr/>
                    <a:lstStyle/>
                    <a:p>
                      <a:r>
                        <a:rPr lang="kk-KZ" b="0" dirty="0" smtClean="0">
                          <a:solidFill>
                            <a:srgbClr val="002060"/>
                          </a:solidFill>
                          <a:latin typeface="Times New Roman" pitchFamily="18" charset="0"/>
                          <a:cs typeface="Times New Roman" pitchFamily="18" charset="0"/>
                        </a:rPr>
                        <a:t>1. Ауа мұздап тұрған денемен жанасқанда түзілетін мұз кристалдары. </a:t>
                      </a:r>
                      <a:endParaRPr lang="ru-RU" b="0" dirty="0">
                        <a:solidFill>
                          <a:srgbClr val="002060"/>
                        </a:solidFill>
                        <a:latin typeface="Times New Roman" pitchFamily="18" charset="0"/>
                        <a:cs typeface="Times New Roman" pitchFamily="18" charset="0"/>
                      </a:endParaRPr>
                    </a:p>
                  </a:txBody>
                  <a:tcPr/>
                </a:tc>
              </a:tr>
              <a:tr h="941420">
                <a:tc>
                  <a:txBody>
                    <a:bodyPr/>
                    <a:lstStyle/>
                    <a:p>
                      <a:pPr algn="just"/>
                      <a:r>
                        <a:rPr lang="kk-KZ" dirty="0" smtClean="0">
                          <a:solidFill>
                            <a:srgbClr val="002060"/>
                          </a:solidFill>
                          <a:latin typeface="Times New Roman" pitchFamily="18" charset="0"/>
                          <a:cs typeface="Times New Roman" pitchFamily="18" charset="0"/>
                        </a:rPr>
                        <a:t>2.Ірілі-ұсақ түйіршік мұз түрінде жауатын атмосфералық                      жауын - шашын.</a:t>
                      </a:r>
                      <a:endParaRPr lang="ru-RU" dirty="0">
                        <a:solidFill>
                          <a:srgbClr val="002060"/>
                        </a:solidFill>
                        <a:latin typeface="Times New Roman" pitchFamily="18" charset="0"/>
                        <a:cs typeface="Times New Roman" pitchFamily="18" charset="0"/>
                      </a:endParaRPr>
                    </a:p>
                  </a:txBody>
                  <a:tcPr/>
                </a:tc>
              </a:tr>
              <a:tr h="658994">
                <a:tc>
                  <a:txBody>
                    <a:bodyPr/>
                    <a:lstStyle/>
                    <a:p>
                      <a:r>
                        <a:rPr lang="kk-KZ" dirty="0" smtClean="0">
                          <a:solidFill>
                            <a:srgbClr val="002060"/>
                          </a:solidFill>
                          <a:latin typeface="Times New Roman" pitchFamily="18" charset="0"/>
                          <a:cs typeface="Times New Roman" pitchFamily="18" charset="0"/>
                        </a:rPr>
                        <a:t>3. Жауған қарды немесе жауып жатқан қарды тасымалдайтын қатты жел. </a:t>
                      </a:r>
                      <a:endParaRPr lang="ru-RU" dirty="0">
                        <a:solidFill>
                          <a:srgbClr val="002060"/>
                        </a:solidFill>
                        <a:latin typeface="Times New Roman" pitchFamily="18" charset="0"/>
                        <a:cs typeface="Times New Roman" pitchFamily="18" charset="0"/>
                      </a:endParaRPr>
                    </a:p>
                  </a:txBody>
                  <a:tcPr/>
                </a:tc>
              </a:tr>
              <a:tr h="941420">
                <a:tc>
                  <a:txBody>
                    <a:bodyPr/>
                    <a:lstStyle/>
                    <a:p>
                      <a:r>
                        <a:rPr lang="kk-KZ" sz="1800" kern="1200" noProof="0" dirty="0" smtClean="0">
                          <a:solidFill>
                            <a:srgbClr val="002060"/>
                          </a:solidFill>
                          <a:latin typeface="Times New Roman" pitchFamily="18" charset="0"/>
                          <a:cs typeface="Times New Roman" pitchFamily="18" charset="0"/>
                        </a:rPr>
                        <a:t>4. Күндіз ауа температурасы оң, ал кешкісін немесе түнде </a:t>
                      </a:r>
                      <a:r>
                        <a:rPr lang="kk-KZ" noProof="0" dirty="0" smtClean="0">
                          <a:solidFill>
                            <a:srgbClr val="002060"/>
                          </a:solidFill>
                          <a:latin typeface="Times New Roman" pitchFamily="18" charset="0"/>
                          <a:cs typeface="Times New Roman" pitchFamily="18" charset="0"/>
                        </a:rPr>
                        <a:t>0</a:t>
                      </a:r>
                      <a:r>
                        <a:rPr lang="kk-KZ" sz="1800" kern="1200" noProof="0" dirty="0" smtClean="0">
                          <a:solidFill>
                            <a:srgbClr val="002060"/>
                          </a:solidFill>
                          <a:latin typeface="Times New Roman" pitchFamily="18" charset="0"/>
                          <a:cs typeface="Times New Roman" pitchFamily="18" charset="0"/>
                        </a:rPr>
                        <a:t>°С-тан төмен болғанда жүретін</a:t>
                      </a:r>
                      <a:r>
                        <a:rPr lang="kk-KZ" sz="1800" kern="1200" baseline="0" noProof="0" dirty="0" smtClean="0">
                          <a:solidFill>
                            <a:srgbClr val="002060"/>
                          </a:solidFill>
                          <a:latin typeface="Times New Roman" pitchFamily="18" charset="0"/>
                          <a:cs typeface="Times New Roman" pitchFamily="18" charset="0"/>
                        </a:rPr>
                        <a:t> құбылыс.</a:t>
                      </a:r>
                      <a:endParaRPr lang="kk-KZ" noProof="0" dirty="0">
                        <a:solidFill>
                          <a:srgbClr val="002060"/>
                        </a:solidFill>
                        <a:latin typeface="Times New Roman" pitchFamily="18" charset="0"/>
                        <a:cs typeface="Times New Roman" pitchFamily="18" charset="0"/>
                      </a:endParaRPr>
                    </a:p>
                  </a:txBody>
                  <a:tcPr/>
                </a:tc>
              </a:tr>
            </a:tbl>
          </a:graphicData>
        </a:graphic>
      </p:graphicFrame>
      <p:graphicFrame>
        <p:nvGraphicFramePr>
          <p:cNvPr id="8" name="Содержимое 7"/>
          <p:cNvGraphicFramePr>
            <a:graphicFrameLocks noGrp="1"/>
          </p:cNvGraphicFramePr>
          <p:nvPr>
            <p:ph sz="half" idx="2"/>
          </p:nvPr>
        </p:nvGraphicFramePr>
        <p:xfrm>
          <a:off x="1201594" y="2047164"/>
          <a:ext cx="4572000" cy="3179928"/>
        </p:xfrm>
        <a:graphic>
          <a:graphicData uri="http://schemas.openxmlformats.org/drawingml/2006/table">
            <a:tbl>
              <a:tblPr firstRow="1" bandRow="1">
                <a:tableStyleId>{8A107856-5554-42FB-B03E-39F5DBC370BA}</a:tableStyleId>
              </a:tblPr>
              <a:tblGrid>
                <a:gridCol w="4572000"/>
              </a:tblGrid>
              <a:tr h="794982">
                <a:tc>
                  <a:txBody>
                    <a:bodyPr/>
                    <a:lstStyle/>
                    <a:p>
                      <a:pPr algn="ctr"/>
                      <a:r>
                        <a:rPr lang="kk-KZ" b="1" dirty="0" smtClean="0">
                          <a:solidFill>
                            <a:srgbClr val="002060"/>
                          </a:solidFill>
                          <a:latin typeface="Times New Roman" pitchFamily="18" charset="0"/>
                          <a:cs typeface="Times New Roman" pitchFamily="18" charset="0"/>
                        </a:rPr>
                        <a:t>Бұрқасын</a:t>
                      </a:r>
                      <a:endParaRPr lang="ru-RU" b="1" dirty="0">
                        <a:solidFill>
                          <a:srgbClr val="002060"/>
                        </a:solidFill>
                        <a:latin typeface="Times New Roman" pitchFamily="18" charset="0"/>
                        <a:cs typeface="Times New Roman" pitchFamily="18" charset="0"/>
                      </a:endParaRPr>
                    </a:p>
                  </a:txBody>
                  <a:tcPr/>
                </a:tc>
              </a:tr>
              <a:tr h="794982">
                <a:tc>
                  <a:txBody>
                    <a:bodyPr/>
                    <a:lstStyle/>
                    <a:p>
                      <a:pPr algn="ctr"/>
                      <a:r>
                        <a:rPr lang="kk-KZ" b="1" dirty="0" smtClean="0">
                          <a:solidFill>
                            <a:srgbClr val="002060"/>
                          </a:solidFill>
                          <a:latin typeface="Times New Roman" pitchFamily="18" charset="0"/>
                          <a:cs typeface="Times New Roman" pitchFamily="18" charset="0"/>
                        </a:rPr>
                        <a:t>Қылау</a:t>
                      </a:r>
                      <a:endParaRPr lang="ru-RU" b="1" dirty="0">
                        <a:solidFill>
                          <a:srgbClr val="002060"/>
                        </a:solidFill>
                        <a:latin typeface="Times New Roman" pitchFamily="18" charset="0"/>
                        <a:cs typeface="Times New Roman" pitchFamily="18" charset="0"/>
                      </a:endParaRPr>
                    </a:p>
                  </a:txBody>
                  <a:tcPr/>
                </a:tc>
              </a:tr>
              <a:tr h="794982">
                <a:tc>
                  <a:txBody>
                    <a:bodyPr/>
                    <a:lstStyle/>
                    <a:p>
                      <a:pPr algn="ctr"/>
                      <a:r>
                        <a:rPr lang="kk-KZ" b="1" dirty="0" smtClean="0">
                          <a:solidFill>
                            <a:srgbClr val="002060"/>
                          </a:solidFill>
                          <a:latin typeface="Times New Roman" pitchFamily="18" charset="0"/>
                          <a:cs typeface="Times New Roman" pitchFamily="18" charset="0"/>
                        </a:rPr>
                        <a:t>Үсік</a:t>
                      </a:r>
                      <a:endParaRPr lang="ru-RU" b="1" dirty="0">
                        <a:solidFill>
                          <a:srgbClr val="002060"/>
                        </a:solidFill>
                        <a:latin typeface="Times New Roman" pitchFamily="18" charset="0"/>
                        <a:cs typeface="Times New Roman" pitchFamily="18" charset="0"/>
                      </a:endParaRPr>
                    </a:p>
                  </a:txBody>
                  <a:tcPr/>
                </a:tc>
              </a:tr>
              <a:tr h="794982">
                <a:tc>
                  <a:txBody>
                    <a:bodyPr/>
                    <a:lstStyle/>
                    <a:p>
                      <a:pPr algn="ctr"/>
                      <a:r>
                        <a:rPr lang="kk-KZ" b="1" dirty="0" smtClean="0">
                          <a:solidFill>
                            <a:srgbClr val="002060"/>
                          </a:solidFill>
                          <a:latin typeface="Times New Roman" pitchFamily="18" charset="0"/>
                          <a:cs typeface="Times New Roman" pitchFamily="18" charset="0"/>
                        </a:rPr>
                        <a:t>Бұршақ</a:t>
                      </a:r>
                      <a:endParaRPr lang="ru-RU" b="1" dirty="0">
                        <a:solidFill>
                          <a:srgbClr val="002060"/>
                        </a:solidFill>
                        <a:latin typeface="Times New Roman" pitchFamily="18" charset="0"/>
                        <a:cs typeface="Times New Roman" pitchFamily="18" charset="0"/>
                      </a:endParaRPr>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algn="just"/>
            <a:r>
              <a:rPr lang="kk-KZ" sz="3100" dirty="0" smtClean="0">
                <a:solidFill>
                  <a:srgbClr val="002060"/>
                </a:solidFill>
                <a:latin typeface="Times New Roman" pitchFamily="18" charset="0"/>
                <a:cs typeface="Times New Roman" pitchFamily="18" charset="0"/>
              </a:rPr>
              <a:t>Тапсырма</a:t>
            </a:r>
            <a:r>
              <a:rPr lang="ru-RU" sz="3100" dirty="0" smtClean="0">
                <a:solidFill>
                  <a:srgbClr val="002060"/>
                </a:solidFill>
                <a:latin typeface="Times New Roman" pitchFamily="18" charset="0"/>
                <a:cs typeface="Times New Roman" pitchFamily="18" charset="0"/>
              </a:rPr>
              <a:t>№</a:t>
            </a:r>
            <a:r>
              <a:rPr lang="kk-KZ" sz="3100" dirty="0" smtClean="0">
                <a:solidFill>
                  <a:srgbClr val="002060"/>
                </a:solidFill>
                <a:latin typeface="Times New Roman" pitchFamily="18" charset="0"/>
                <a:cs typeface="Times New Roman" pitchFamily="18" charset="0"/>
              </a:rPr>
              <a:t>2</a:t>
            </a:r>
            <a:br>
              <a:rPr lang="kk-KZ" sz="3100" dirty="0" smtClean="0">
                <a:solidFill>
                  <a:srgbClr val="002060"/>
                </a:solidFill>
                <a:latin typeface="Times New Roman" pitchFamily="18" charset="0"/>
                <a:cs typeface="Times New Roman" pitchFamily="18" charset="0"/>
              </a:rPr>
            </a:br>
            <a:r>
              <a:rPr lang="kk-KZ" sz="3100" b="1" dirty="0" smtClean="0">
                <a:solidFill>
                  <a:srgbClr val="002060"/>
                </a:solidFill>
                <a:latin typeface="Times New Roman" pitchFamily="18" charset="0"/>
                <a:cs typeface="Times New Roman" pitchFamily="18" charset="0"/>
              </a:rPr>
              <a:t>Көрсетілген атмосфералық құбылыстардың ішінен қолайсыз атмосфералық құбылыстарды анықтаңыз және себебін түсіндіріңіз.</a:t>
            </a:r>
            <a:endParaRPr lang="ru-RU" b="1" dirty="0">
              <a:latin typeface="Times New Roman" pitchFamily="18" charset="0"/>
              <a:cs typeface="Times New Roman" pitchFamily="18" charset="0"/>
            </a:endParaRPr>
          </a:p>
        </p:txBody>
      </p:sp>
      <p:sp>
        <p:nvSpPr>
          <p:cNvPr id="5" name="Скругленный прямоугольник 4"/>
          <p:cNvSpPr/>
          <p:nvPr/>
        </p:nvSpPr>
        <p:spPr>
          <a:xfrm>
            <a:off x="532262" y="3289111"/>
            <a:ext cx="1774209" cy="1173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Жаңбыр</a:t>
            </a:r>
            <a:endParaRPr lang="ru-RU" sz="2400" b="1" dirty="0">
              <a:latin typeface="Times New Roman" pitchFamily="18" charset="0"/>
              <a:cs typeface="Times New Roman" pitchFamily="18" charset="0"/>
            </a:endParaRPr>
          </a:p>
        </p:txBody>
      </p:sp>
      <p:sp>
        <p:nvSpPr>
          <p:cNvPr id="6" name="Скругленный прямоугольник 5"/>
          <p:cNvSpPr/>
          <p:nvPr/>
        </p:nvSpPr>
        <p:spPr>
          <a:xfrm>
            <a:off x="2731826" y="2063087"/>
            <a:ext cx="1774209" cy="1173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Бұршақ</a:t>
            </a:r>
            <a:endParaRPr lang="ru-RU" sz="2400" b="1" dirty="0">
              <a:latin typeface="Times New Roman" pitchFamily="18" charset="0"/>
              <a:cs typeface="Times New Roman" pitchFamily="18" charset="0"/>
            </a:endParaRPr>
          </a:p>
        </p:txBody>
      </p:sp>
      <p:sp>
        <p:nvSpPr>
          <p:cNvPr id="7" name="Скругленный прямоугольник 6"/>
          <p:cNvSpPr/>
          <p:nvPr/>
        </p:nvSpPr>
        <p:spPr>
          <a:xfrm>
            <a:off x="1997122" y="5026925"/>
            <a:ext cx="1774209" cy="1173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Үсік</a:t>
            </a:r>
            <a:endParaRPr lang="ru-RU" sz="2400" b="1" dirty="0">
              <a:latin typeface="Times New Roman" pitchFamily="18" charset="0"/>
              <a:cs typeface="Times New Roman" pitchFamily="18" charset="0"/>
            </a:endParaRPr>
          </a:p>
        </p:txBody>
      </p:sp>
      <p:sp>
        <p:nvSpPr>
          <p:cNvPr id="8" name="Скругленный прямоугольник 7"/>
          <p:cNvSpPr/>
          <p:nvPr/>
        </p:nvSpPr>
        <p:spPr>
          <a:xfrm>
            <a:off x="3951027" y="3405117"/>
            <a:ext cx="1774209" cy="1173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Бұрқасын</a:t>
            </a:r>
            <a:endParaRPr lang="ru-RU" sz="2400" b="1" dirty="0">
              <a:latin typeface="Times New Roman" pitchFamily="18" charset="0"/>
              <a:cs typeface="Times New Roman" pitchFamily="18" charset="0"/>
            </a:endParaRPr>
          </a:p>
        </p:txBody>
      </p:sp>
      <p:sp>
        <p:nvSpPr>
          <p:cNvPr id="9" name="Скругленный прямоугольник 8"/>
          <p:cNvSpPr/>
          <p:nvPr/>
        </p:nvSpPr>
        <p:spPr>
          <a:xfrm>
            <a:off x="4772167" y="5140656"/>
            <a:ext cx="1774209" cy="1173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Шық</a:t>
            </a:r>
            <a:endParaRPr lang="ru-RU" sz="2400" b="1" dirty="0">
              <a:latin typeface="Times New Roman" pitchFamily="18" charset="0"/>
              <a:cs typeface="Times New Roman" pitchFamily="18" charset="0"/>
            </a:endParaRPr>
          </a:p>
        </p:txBody>
      </p:sp>
      <p:sp>
        <p:nvSpPr>
          <p:cNvPr id="10" name="Скругленный прямоугольник 9"/>
          <p:cNvSpPr/>
          <p:nvPr/>
        </p:nvSpPr>
        <p:spPr>
          <a:xfrm>
            <a:off x="352568" y="1826525"/>
            <a:ext cx="1774209" cy="1173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Тұман</a:t>
            </a:r>
            <a:endParaRPr lang="ru-RU" sz="2400" b="1" dirty="0">
              <a:latin typeface="Times New Roman" pitchFamily="18" charset="0"/>
              <a:cs typeface="Times New Roman" pitchFamily="18" charset="0"/>
            </a:endParaRPr>
          </a:p>
        </p:txBody>
      </p:sp>
      <p:sp>
        <p:nvSpPr>
          <p:cNvPr id="11" name="Скругленный прямоугольник 10"/>
          <p:cNvSpPr/>
          <p:nvPr/>
        </p:nvSpPr>
        <p:spPr>
          <a:xfrm>
            <a:off x="9567080" y="4449170"/>
            <a:ext cx="2224585" cy="1173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Кемпірқосақ</a:t>
            </a:r>
            <a:endParaRPr lang="ru-RU" sz="2400" b="1" dirty="0">
              <a:latin typeface="Times New Roman" pitchFamily="18" charset="0"/>
              <a:cs typeface="Times New Roman" pitchFamily="18" charset="0"/>
            </a:endParaRPr>
          </a:p>
        </p:txBody>
      </p:sp>
      <p:sp>
        <p:nvSpPr>
          <p:cNvPr id="12" name="Скругленный прямоугольник 11"/>
          <p:cNvSpPr/>
          <p:nvPr/>
        </p:nvSpPr>
        <p:spPr>
          <a:xfrm>
            <a:off x="6839804" y="3946478"/>
            <a:ext cx="1774209" cy="1173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Жел</a:t>
            </a:r>
            <a:endParaRPr lang="ru-RU" sz="2400" b="1" dirty="0">
              <a:latin typeface="Times New Roman" pitchFamily="18" charset="0"/>
              <a:cs typeface="Times New Roman" pitchFamily="18" charset="0"/>
            </a:endParaRPr>
          </a:p>
        </p:txBody>
      </p:sp>
      <p:sp>
        <p:nvSpPr>
          <p:cNvPr id="13" name="Скругленный прямоугольник 12"/>
          <p:cNvSpPr/>
          <p:nvPr/>
        </p:nvSpPr>
        <p:spPr>
          <a:xfrm>
            <a:off x="8957481" y="2092657"/>
            <a:ext cx="1774209" cy="1173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Нөсер</a:t>
            </a:r>
            <a:endParaRPr lang="ru-RU" sz="2400" b="1" dirty="0">
              <a:latin typeface="Times New Roman" pitchFamily="18" charset="0"/>
              <a:cs typeface="Times New Roman" pitchFamily="18" charset="0"/>
            </a:endParaRPr>
          </a:p>
        </p:txBody>
      </p:sp>
      <p:sp>
        <p:nvSpPr>
          <p:cNvPr id="14" name="Скругленный прямоугольник 13"/>
          <p:cNvSpPr/>
          <p:nvPr/>
        </p:nvSpPr>
        <p:spPr>
          <a:xfrm>
            <a:off x="5882186" y="2101756"/>
            <a:ext cx="1774209" cy="11737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kk-KZ" sz="2400" b="1" dirty="0" smtClean="0">
                <a:latin typeface="Times New Roman" pitchFamily="18" charset="0"/>
                <a:cs typeface="Times New Roman" pitchFamily="18" charset="0"/>
              </a:rPr>
              <a:t>Қар</a:t>
            </a:r>
            <a:endParaRPr lang="ru-RU" sz="2400" b="1" dirty="0">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55092" y="467360"/>
            <a:ext cx="10904561" cy="1233424"/>
          </a:xfrm>
        </p:spPr>
        <p:txBody>
          <a:bodyPr>
            <a:noAutofit/>
          </a:bodyPr>
          <a:lstStyle/>
          <a:p>
            <a:pPr algn="just"/>
            <a:r>
              <a:rPr lang="kk-KZ" sz="2400" b="1" dirty="0" smtClean="0">
                <a:solidFill>
                  <a:srgbClr val="002060"/>
                </a:solidFill>
                <a:latin typeface="Times New Roman" pitchFamily="18" charset="0"/>
                <a:cs typeface="Times New Roman" pitchFamily="18" charset="0"/>
              </a:rPr>
              <a:t>Тапсырма</a:t>
            </a:r>
            <a:r>
              <a:rPr lang="ru-RU" sz="2400" b="1" dirty="0" smtClean="0">
                <a:solidFill>
                  <a:srgbClr val="002060"/>
                </a:solidFill>
                <a:latin typeface="Times New Roman" pitchFamily="18" charset="0"/>
                <a:cs typeface="Times New Roman" pitchFamily="18" charset="0"/>
              </a:rPr>
              <a:t>№</a:t>
            </a:r>
            <a:r>
              <a:rPr lang="kk-KZ" sz="2400" b="1" dirty="0" smtClean="0">
                <a:solidFill>
                  <a:srgbClr val="002060"/>
                </a:solidFill>
                <a:latin typeface="Times New Roman" pitchFamily="18" charset="0"/>
                <a:cs typeface="Times New Roman" pitchFamily="18" charset="0"/>
              </a:rPr>
              <a:t>3</a:t>
            </a:r>
            <a:br>
              <a:rPr lang="kk-KZ" sz="2400" b="1" dirty="0" smtClean="0">
                <a:solidFill>
                  <a:srgbClr val="002060"/>
                </a:solidFill>
                <a:latin typeface="Times New Roman" pitchFamily="18" charset="0"/>
                <a:cs typeface="Times New Roman" pitchFamily="18" charset="0"/>
              </a:rPr>
            </a:br>
            <a:r>
              <a:rPr lang="kk-KZ" sz="2400" b="1" dirty="0" smtClean="0">
                <a:solidFill>
                  <a:srgbClr val="002060"/>
                </a:solidFill>
                <a:latin typeface="Times New Roman" pitchFamily="18" charset="0"/>
                <a:cs typeface="Times New Roman" pitchFamily="18" charset="0"/>
              </a:rPr>
              <a:t>Суретте көрсетілген қолайсыз атмосфералық құбылыстарды атап,себебін,қоғамға,шаруашылыққа тигізетін қаупін анықтап ,сақтану шараларын ұсыныңыз.</a:t>
            </a:r>
            <a:endParaRPr lang="ru-RU" sz="2400" b="1" dirty="0"/>
          </a:p>
        </p:txBody>
      </p:sp>
      <p:pic>
        <p:nvPicPr>
          <p:cNvPr id="31746" name="Picture 2" descr="Батыс Қазақстанда бұршақ жауып, дауыл соғады"/>
          <p:cNvPicPr>
            <a:picLocks noChangeAspect="1" noChangeArrowheads="1"/>
          </p:cNvPicPr>
          <p:nvPr/>
        </p:nvPicPr>
        <p:blipFill>
          <a:blip r:embed="rId2"/>
          <a:srcRect/>
          <a:stretch>
            <a:fillRect/>
          </a:stretch>
        </p:blipFill>
        <p:spPr bwMode="auto">
          <a:xfrm>
            <a:off x="646895" y="2005060"/>
            <a:ext cx="5296667" cy="3522284"/>
          </a:xfrm>
          <a:prstGeom prst="rect">
            <a:avLst/>
          </a:prstGeom>
          <a:noFill/>
        </p:spPr>
      </p:pic>
      <p:pic>
        <p:nvPicPr>
          <p:cNvPr id="31750" name="Picture 6" descr="Бұрқасын, тұман, көктайғақ – ауа райы » Толқын - Арал аудандық  қоғамдық-саяси газет"/>
          <p:cNvPicPr>
            <a:picLocks noChangeAspect="1" noChangeArrowheads="1"/>
          </p:cNvPicPr>
          <p:nvPr/>
        </p:nvPicPr>
        <p:blipFill>
          <a:blip r:embed="rId3"/>
          <a:srcRect/>
          <a:stretch>
            <a:fillRect/>
          </a:stretch>
        </p:blipFill>
        <p:spPr bwMode="auto">
          <a:xfrm>
            <a:off x="6106001" y="1992573"/>
            <a:ext cx="5262584" cy="3556286"/>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54768" y="248996"/>
            <a:ext cx="9509760" cy="1233424"/>
          </a:xfrm>
        </p:spPr>
        <p:txBody>
          <a:bodyPr/>
          <a:lstStyle/>
          <a:p>
            <a:r>
              <a:rPr lang="kk-KZ" b="1" dirty="0" smtClean="0">
                <a:solidFill>
                  <a:schemeClr val="accent2"/>
                </a:solidFill>
                <a:latin typeface="Times New Roman" pitchFamily="18" charset="0"/>
                <a:cs typeface="Times New Roman" pitchFamily="18" charset="0"/>
              </a:rPr>
              <a:t>Бүгінгі сабақта үйренгеніміз:</a:t>
            </a:r>
            <a:endParaRPr lang="ru-RU" b="1" dirty="0">
              <a:solidFill>
                <a:schemeClr val="accent2"/>
              </a:solidFill>
              <a:latin typeface="Times New Roman" pitchFamily="18" charset="0"/>
              <a:cs typeface="Times New Roman" pitchFamily="18" charset="0"/>
            </a:endParaRPr>
          </a:p>
        </p:txBody>
      </p:sp>
      <p:sp>
        <p:nvSpPr>
          <p:cNvPr id="3" name="Содержимое 2"/>
          <p:cNvSpPr>
            <a:spLocks noGrp="1"/>
          </p:cNvSpPr>
          <p:nvPr>
            <p:ph sz="half" idx="1"/>
          </p:nvPr>
        </p:nvSpPr>
        <p:spPr/>
        <p:txBody>
          <a:bodyPr>
            <a:normAutofit fontScale="85000" lnSpcReduction="10000"/>
          </a:bodyPr>
          <a:lstStyle/>
          <a:p>
            <a:pPr algn="just"/>
            <a:r>
              <a:rPr lang="kk-KZ" b="1" dirty="0" smtClean="0">
                <a:solidFill>
                  <a:srgbClr val="002060"/>
                </a:solidFill>
                <a:latin typeface="Times New Roman" pitchFamily="18" charset="0"/>
                <a:cs typeface="Times New Roman" pitchFamily="18" charset="0"/>
              </a:rPr>
              <a:t>Атмосфералық құбылыстар - </a:t>
            </a:r>
            <a:r>
              <a:rPr lang="ru-RU" b="1" dirty="0" smtClean="0">
                <a:solidFill>
                  <a:srgbClr val="002060"/>
                </a:solidFill>
                <a:latin typeface="Times New Roman" pitchFamily="18" charset="0"/>
                <a:cs typeface="Times New Roman" pitchFamily="18" charset="0"/>
              </a:rPr>
              <a:t>ауа райының негізгі элементтері.</a:t>
            </a:r>
          </a:p>
          <a:p>
            <a:pPr algn="just"/>
            <a:r>
              <a:rPr lang="kk-KZ" b="1" dirty="0" smtClean="0">
                <a:solidFill>
                  <a:srgbClr val="002060"/>
                </a:solidFill>
                <a:latin typeface="Times New Roman" pitchFamily="18" charset="0"/>
                <a:cs typeface="Times New Roman" pitchFamily="18" charset="0"/>
              </a:rPr>
              <a:t>Адам денсаулығы мен шаруашылығына, табиғатқа қауіп төндіре алатын атмосфера құбылыстарын қолайсыз атмосфералық құбылыстар деп атайды.</a:t>
            </a:r>
          </a:p>
          <a:p>
            <a:pPr algn="just"/>
            <a:r>
              <a:rPr lang="kk-KZ" b="1" dirty="0" smtClean="0">
                <a:solidFill>
                  <a:srgbClr val="002060"/>
                </a:solidFill>
                <a:latin typeface="Times New Roman" pitchFamily="18" charset="0"/>
                <a:cs typeface="Times New Roman" pitchFamily="18" charset="0"/>
              </a:rPr>
              <a:t>Қолайсыз атмосфералық құбылыстарға: көктемдегі үсікті,Жаз айларында болатын қара түнек пен қуаңшылықты,Қыста болатын бұрқасын қар көшкіні,омбы қар және бұршақ ,көктайғақ,тұман жатады.</a:t>
            </a:r>
          </a:p>
          <a:p>
            <a:pPr algn="just"/>
            <a:r>
              <a:rPr lang="kk-KZ" b="1" dirty="0" smtClean="0">
                <a:solidFill>
                  <a:srgbClr val="002060"/>
                </a:solidFill>
                <a:latin typeface="Times New Roman" pitchFamily="18" charset="0"/>
                <a:cs typeface="Times New Roman" pitchFamily="18" charset="0"/>
              </a:rPr>
              <a:t>Қолайсыз атмосфералық құбылыс салдарынан болатын апаттың алдын алуға ауа-райы болжамы септігін тигізеді.</a:t>
            </a:r>
            <a:endParaRPr lang="ru-RU" b="1" dirty="0" smtClean="0">
              <a:solidFill>
                <a:srgbClr val="002060"/>
              </a:solidFill>
              <a:latin typeface="Times New Roman" pitchFamily="18" charset="0"/>
              <a:cs typeface="Times New Roman" pitchFamily="18" charset="0"/>
            </a:endParaRPr>
          </a:p>
          <a:p>
            <a:endParaRPr lang="ru-RU" dirty="0"/>
          </a:p>
        </p:txBody>
      </p:sp>
      <p:pic>
        <p:nvPicPr>
          <p:cNvPr id="34818" name="Picture 2" descr="7 Toxic Thinking Mistakes That Will Keep You From Being Mentally Strong |  Inc.com"/>
          <p:cNvPicPr>
            <a:picLocks noChangeAspect="1" noChangeArrowheads="1"/>
          </p:cNvPicPr>
          <p:nvPr/>
        </p:nvPicPr>
        <p:blipFill>
          <a:blip r:embed="rId2"/>
          <a:srcRect/>
          <a:stretch>
            <a:fillRect/>
          </a:stretch>
        </p:blipFill>
        <p:spPr bwMode="auto">
          <a:xfrm>
            <a:off x="6233032" y="1986176"/>
            <a:ext cx="5613403" cy="3157539"/>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Сабақ мақсаты:</a:t>
            </a:r>
            <a:endParaRPr lang="ru-RU" dirty="0"/>
          </a:p>
        </p:txBody>
      </p:sp>
      <p:sp>
        <p:nvSpPr>
          <p:cNvPr id="3" name="Содержимое 2"/>
          <p:cNvSpPr>
            <a:spLocks noGrp="1"/>
          </p:cNvSpPr>
          <p:nvPr>
            <p:ph idx="1"/>
          </p:nvPr>
        </p:nvSpPr>
        <p:spPr/>
        <p:txBody>
          <a:bodyPr/>
          <a:lstStyle/>
          <a:p>
            <a:pPr lvl="0"/>
            <a:r>
              <a:rPr lang="kk-KZ" dirty="0" smtClean="0">
                <a:solidFill>
                  <a:srgbClr val="002060"/>
                </a:solidFill>
                <a:latin typeface="Times New Roman" pitchFamily="18" charset="0"/>
                <a:cs typeface="Times New Roman" pitchFamily="18" charset="0"/>
              </a:rPr>
              <a:t>Жергілікті компонентті қосымша қамту негізінде қолайсыз құбылыстарды талдай отырып, сипаттама беру; </a:t>
            </a:r>
            <a:endParaRPr lang="ru-RU" dirty="0" smtClean="0">
              <a:solidFill>
                <a:srgbClr val="002060"/>
              </a:solidFill>
              <a:latin typeface="Times New Roman" pitchFamily="18" charset="0"/>
              <a:cs typeface="Times New Roman" pitchFamily="18" charset="0"/>
            </a:endParaRPr>
          </a:p>
          <a:p>
            <a:pPr lvl="0"/>
            <a:r>
              <a:rPr lang="kk-KZ" dirty="0" smtClean="0">
                <a:solidFill>
                  <a:srgbClr val="002060"/>
                </a:solidFill>
                <a:latin typeface="Times New Roman" pitchFamily="18" charset="0"/>
                <a:cs typeface="Times New Roman" pitchFamily="18" charset="0"/>
              </a:rPr>
              <a:t>Тақырыпқа сәйкес негізгі ұғымдарды жинақтап, талдау; </a:t>
            </a:r>
            <a:endParaRPr lang="ru-RU" dirty="0" smtClean="0">
              <a:solidFill>
                <a:srgbClr val="002060"/>
              </a:solidFill>
              <a:latin typeface="Times New Roman" pitchFamily="18" charset="0"/>
              <a:cs typeface="Times New Roman" pitchFamily="18" charset="0"/>
            </a:endParaRPr>
          </a:p>
          <a:p>
            <a:r>
              <a:rPr lang="kk-KZ" dirty="0" smtClean="0">
                <a:solidFill>
                  <a:srgbClr val="002060"/>
                </a:solidFill>
                <a:latin typeface="Times New Roman" pitchFamily="18" charset="0"/>
                <a:cs typeface="Times New Roman" pitchFamily="18" charset="0"/>
              </a:rPr>
              <a:t>Қолайсыз құбылыстардан сақтану шараларын ұсыну.</a:t>
            </a:r>
            <a:endParaRPr lang="ru-RU" dirty="0">
              <a:solidFill>
                <a:srgbClr val="002060"/>
              </a:solidFill>
              <a:latin typeface="Times New Roman" pitchFamily="18" charset="0"/>
              <a:cs typeface="Times New Roman" pitchFamily="18" charset="0"/>
            </a:endParaRPr>
          </a:p>
        </p:txBody>
      </p:sp>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p:txBody>
          <a:bodyPr>
            <a:normAutofit/>
          </a:bodyPr>
          <a:lstStyle/>
          <a:p>
            <a:r>
              <a:rPr lang="kk-KZ" i="1" dirty="0" smtClean="0"/>
              <a:t>Өткен сабақты қайталау және еске түсіру. </a:t>
            </a:r>
            <a:r>
              <a:rPr lang="ru-RU" dirty="0" smtClean="0"/>
              <a:t/>
            </a:r>
            <a:br>
              <a:rPr lang="ru-RU" dirty="0" smtClean="0"/>
            </a:br>
            <a:endParaRPr lang="ru-RU" dirty="0"/>
          </a:p>
        </p:txBody>
      </p:sp>
      <p:sp>
        <p:nvSpPr>
          <p:cNvPr id="14" name="Content Placeholder 13"/>
          <p:cNvSpPr>
            <a:spLocks noGrp="1"/>
          </p:cNvSpPr>
          <p:nvPr>
            <p:ph idx="1"/>
          </p:nvPr>
        </p:nvSpPr>
        <p:spPr>
          <a:xfrm>
            <a:off x="672380" y="2461510"/>
            <a:ext cx="6683763" cy="4127627"/>
          </a:xfrm>
        </p:spPr>
        <p:txBody>
          <a:bodyPr>
            <a:normAutofit/>
          </a:bodyPr>
          <a:lstStyle/>
          <a:p>
            <a:pPr marL="502920" indent="-457200">
              <a:buAutoNum type="arabicPeriod"/>
            </a:pPr>
            <a:r>
              <a:rPr lang="kk-KZ" sz="2800" dirty="0" smtClean="0">
                <a:solidFill>
                  <a:srgbClr val="002060"/>
                </a:solidFill>
                <a:latin typeface="Times New Roman" pitchFamily="18" charset="0"/>
                <a:cs typeface="Times New Roman" pitchFamily="18" charset="0"/>
              </a:rPr>
              <a:t>Ауа райы ұғымына анықтама </a:t>
            </a:r>
            <a:r>
              <a:rPr lang="kk-KZ" sz="2800" dirty="0" smtClean="0">
                <a:solidFill>
                  <a:srgbClr val="002060"/>
                </a:solidFill>
                <a:latin typeface="Times New Roman" pitchFamily="18" charset="0"/>
                <a:cs typeface="Times New Roman" pitchFamily="18" charset="0"/>
              </a:rPr>
              <a:t>беріңіздер</a:t>
            </a:r>
            <a:r>
              <a:rPr lang="kk-KZ" sz="2800" dirty="0" smtClean="0">
                <a:solidFill>
                  <a:srgbClr val="002060"/>
                </a:solidFill>
                <a:latin typeface="Times New Roman" pitchFamily="18" charset="0"/>
                <a:cs typeface="Times New Roman" pitchFamily="18" charset="0"/>
              </a:rPr>
              <a:t>.</a:t>
            </a:r>
            <a:endParaRPr lang="ru-RU" sz="2800" dirty="0" smtClean="0">
              <a:solidFill>
                <a:srgbClr val="002060"/>
              </a:solidFill>
              <a:latin typeface="Times New Roman" pitchFamily="18" charset="0"/>
              <a:cs typeface="Times New Roman" pitchFamily="18" charset="0"/>
            </a:endParaRPr>
          </a:p>
          <a:p>
            <a:pPr marL="502920" indent="-457200">
              <a:buAutoNum type="arabicPeriod"/>
            </a:pPr>
            <a:r>
              <a:rPr lang="kk-KZ" sz="2800" dirty="0" smtClean="0">
                <a:solidFill>
                  <a:srgbClr val="002060"/>
                </a:solidFill>
                <a:latin typeface="Times New Roman" pitchFamily="18" charset="0"/>
                <a:cs typeface="Times New Roman" pitchFamily="18" charset="0"/>
              </a:rPr>
              <a:t>Ауа-райын сипаттайтын негізгі элементтерді </a:t>
            </a:r>
            <a:r>
              <a:rPr lang="kk-KZ" sz="2800" dirty="0" smtClean="0">
                <a:solidFill>
                  <a:srgbClr val="002060"/>
                </a:solidFill>
                <a:latin typeface="Times New Roman" pitchFamily="18" charset="0"/>
                <a:cs typeface="Times New Roman" pitchFamily="18" charset="0"/>
              </a:rPr>
              <a:t>атаңыздар</a:t>
            </a:r>
            <a:r>
              <a:rPr lang="kk-KZ" sz="2800" dirty="0" smtClean="0">
                <a:solidFill>
                  <a:srgbClr val="002060"/>
                </a:solidFill>
                <a:latin typeface="Times New Roman" pitchFamily="18" charset="0"/>
                <a:cs typeface="Times New Roman" pitchFamily="18" charset="0"/>
              </a:rPr>
              <a:t>.</a:t>
            </a:r>
            <a:endParaRPr lang="en-US" sz="2800" dirty="0">
              <a:solidFill>
                <a:srgbClr val="002060"/>
              </a:solidFill>
              <a:latin typeface="Times New Roman" pitchFamily="18" charset="0"/>
              <a:cs typeface="Times New Roman" pitchFamily="18" charset="0"/>
            </a:endParaRPr>
          </a:p>
        </p:txBody>
      </p:sp>
      <p:pic>
        <p:nvPicPr>
          <p:cNvPr id="11268" name="Picture 4" descr="Weather Forecast 20 free icons (SVG, EPS, PSD, PNG files)"/>
          <p:cNvPicPr>
            <a:picLocks noChangeAspect="1" noChangeArrowheads="1"/>
          </p:cNvPicPr>
          <p:nvPr/>
        </p:nvPicPr>
        <p:blipFill>
          <a:blip r:embed="rId2"/>
          <a:srcRect/>
          <a:stretch>
            <a:fillRect/>
          </a:stretch>
        </p:blipFill>
        <p:spPr bwMode="auto">
          <a:xfrm>
            <a:off x="7634548" y="1965278"/>
            <a:ext cx="4043512" cy="380090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xmlns="" val="2771859900"/>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6979" y="286604"/>
            <a:ext cx="10481481" cy="1364776"/>
          </a:xfrm>
        </p:spPr>
        <p:txBody>
          <a:bodyPr>
            <a:normAutofit fontScale="90000"/>
          </a:bodyPr>
          <a:lstStyle/>
          <a:p>
            <a:pPr algn="just"/>
            <a:r>
              <a:rPr lang="kk-KZ" dirty="0" smtClean="0">
                <a:solidFill>
                  <a:srgbClr val="002060"/>
                </a:solidFill>
                <a:latin typeface="Times New Roman" pitchFamily="18" charset="0"/>
                <a:cs typeface="Times New Roman" pitchFamily="18" charset="0"/>
              </a:rPr>
              <a:t>Суреттегі көрсетілген ауа-райын сипаттайтын элементтерді атаңыз.Олар адамзат өмірі мен шаруашылығына қауіп төндіреді ме? Неліктен?</a:t>
            </a:r>
            <a:endParaRPr lang="ru-RU" dirty="0">
              <a:solidFill>
                <a:srgbClr val="002060"/>
              </a:solidFill>
              <a:latin typeface="Times New Roman" pitchFamily="18" charset="0"/>
              <a:cs typeface="Times New Roman" pitchFamily="18" charset="0"/>
            </a:endParaRPr>
          </a:p>
        </p:txBody>
      </p:sp>
      <p:pic>
        <p:nvPicPr>
          <p:cNvPr id="27650" name="Picture 2" descr="Қатты дауыл: Бүгін Қызылорда облысында ескерту жарияланды – Kyzylorda News"/>
          <p:cNvPicPr>
            <a:picLocks noChangeAspect="1" noChangeArrowheads="1"/>
          </p:cNvPicPr>
          <p:nvPr/>
        </p:nvPicPr>
        <p:blipFill>
          <a:blip r:embed="rId2"/>
          <a:srcRect/>
          <a:stretch>
            <a:fillRect/>
          </a:stretch>
        </p:blipFill>
        <p:spPr bwMode="auto">
          <a:xfrm>
            <a:off x="1929783" y="1738880"/>
            <a:ext cx="4000500" cy="2505076"/>
          </a:xfrm>
          <a:prstGeom prst="rect">
            <a:avLst/>
          </a:prstGeom>
          <a:noFill/>
        </p:spPr>
      </p:pic>
      <p:pic>
        <p:nvPicPr>
          <p:cNvPr id="27652" name="Picture 4" descr="Қазақстан жаңалықтары - ШҚО-да бұршақ жауды"/>
          <p:cNvPicPr>
            <a:picLocks noChangeAspect="1" noChangeArrowheads="1"/>
          </p:cNvPicPr>
          <p:nvPr/>
        </p:nvPicPr>
        <p:blipFill>
          <a:blip r:embed="rId3"/>
          <a:srcRect/>
          <a:stretch>
            <a:fillRect/>
          </a:stretch>
        </p:blipFill>
        <p:spPr bwMode="auto">
          <a:xfrm>
            <a:off x="6102586" y="1705970"/>
            <a:ext cx="3746309" cy="2497539"/>
          </a:xfrm>
          <a:prstGeom prst="rect">
            <a:avLst/>
          </a:prstGeom>
          <a:noFill/>
        </p:spPr>
      </p:pic>
      <p:pic>
        <p:nvPicPr>
          <p:cNvPr id="27654" name="Picture 6" descr="Қытайдың оңтүстік-батысында нөсер-жауын салдарынан 18 адам қаза тапты"/>
          <p:cNvPicPr>
            <a:picLocks noChangeAspect="1" noChangeArrowheads="1"/>
          </p:cNvPicPr>
          <p:nvPr/>
        </p:nvPicPr>
        <p:blipFill>
          <a:blip r:embed="rId4"/>
          <a:srcRect/>
          <a:stretch>
            <a:fillRect/>
          </a:stretch>
        </p:blipFill>
        <p:spPr bwMode="auto">
          <a:xfrm>
            <a:off x="6102277" y="4299046"/>
            <a:ext cx="3751408" cy="2292528"/>
          </a:xfrm>
          <a:prstGeom prst="rect">
            <a:avLst/>
          </a:prstGeom>
          <a:noFill/>
        </p:spPr>
      </p:pic>
      <p:pic>
        <p:nvPicPr>
          <p:cNvPr id="27656" name="Picture 8" descr="НАЙЗАҒАЙ НЕГЕ ОЙНАЙДЫ? (ВИДЕО)"/>
          <p:cNvPicPr>
            <a:picLocks noChangeAspect="1" noChangeArrowheads="1"/>
          </p:cNvPicPr>
          <p:nvPr/>
        </p:nvPicPr>
        <p:blipFill>
          <a:blip r:embed="rId5"/>
          <a:srcRect/>
          <a:stretch>
            <a:fillRect/>
          </a:stretch>
        </p:blipFill>
        <p:spPr bwMode="auto">
          <a:xfrm>
            <a:off x="1924334" y="4327477"/>
            <a:ext cx="4031126" cy="2264391"/>
          </a:xfrm>
          <a:prstGeom prst="rect">
            <a:avLst/>
          </a:prstGeom>
          <a:noFill/>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k-KZ" dirty="0" smtClean="0"/>
              <a:t>Атмосфералық құбылыстар - </a:t>
            </a:r>
            <a:r>
              <a:rPr lang="ru-RU" sz="3600" dirty="0" smtClean="0">
                <a:latin typeface="Times New Roman" pitchFamily="18" charset="0"/>
                <a:cs typeface="Times New Roman" pitchFamily="18" charset="0"/>
              </a:rPr>
              <a:t>ауа райының негізгі элементтері.</a:t>
            </a:r>
            <a:endParaRPr lang="en-US" dirty="0"/>
          </a:p>
        </p:txBody>
      </p:sp>
      <p:sp>
        <p:nvSpPr>
          <p:cNvPr id="10" name="Овал 9"/>
          <p:cNvSpPr/>
          <p:nvPr/>
        </p:nvSpPr>
        <p:spPr>
          <a:xfrm>
            <a:off x="4176215" y="2811439"/>
            <a:ext cx="3507475" cy="1774209"/>
          </a:xfrm>
          <a:prstGeom prst="ellipse">
            <a:avLst/>
          </a:prstGeom>
        </p:spPr>
        <p:style>
          <a:lnRef idx="0">
            <a:schemeClr val="dk1"/>
          </a:lnRef>
          <a:fillRef idx="3">
            <a:schemeClr val="dk1"/>
          </a:fillRef>
          <a:effectRef idx="3">
            <a:schemeClr val="dk1"/>
          </a:effectRef>
          <a:fontRef idx="minor">
            <a:schemeClr val="lt1"/>
          </a:fontRef>
        </p:style>
        <p:txBody>
          <a:bodyPr rtlCol="0" anchor="ctr"/>
          <a:lstStyle/>
          <a:p>
            <a:pPr algn="ctr"/>
            <a:r>
              <a:rPr lang="kk-KZ" sz="2800" dirty="0" smtClean="0">
                <a:solidFill>
                  <a:srgbClr val="002060"/>
                </a:solidFill>
                <a:latin typeface="Times New Roman" pitchFamily="18" charset="0"/>
                <a:cs typeface="Times New Roman" pitchFamily="18" charset="0"/>
              </a:rPr>
              <a:t>Атмосфералық құбылыстар</a:t>
            </a:r>
            <a:endParaRPr lang="ru-RU" sz="2800" dirty="0">
              <a:solidFill>
                <a:srgbClr val="002060"/>
              </a:solidFill>
              <a:latin typeface="Times New Roman" pitchFamily="18" charset="0"/>
              <a:cs typeface="Times New Roman" pitchFamily="18" charset="0"/>
            </a:endParaRPr>
          </a:p>
        </p:txBody>
      </p:sp>
      <p:sp>
        <p:nvSpPr>
          <p:cNvPr id="11" name="Овал 10"/>
          <p:cNvSpPr/>
          <p:nvPr/>
        </p:nvSpPr>
        <p:spPr>
          <a:xfrm>
            <a:off x="2197290" y="2210938"/>
            <a:ext cx="2579427" cy="106452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kk-KZ" dirty="0" smtClean="0"/>
              <a:t>Тұман</a:t>
            </a:r>
            <a:endParaRPr lang="ru-RU" dirty="0"/>
          </a:p>
        </p:txBody>
      </p:sp>
      <p:sp>
        <p:nvSpPr>
          <p:cNvPr id="12" name="Овал 11"/>
          <p:cNvSpPr/>
          <p:nvPr/>
        </p:nvSpPr>
        <p:spPr>
          <a:xfrm>
            <a:off x="1476233" y="3127611"/>
            <a:ext cx="2579427" cy="106452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kk-KZ" dirty="0" smtClean="0"/>
              <a:t>Мұнарлану</a:t>
            </a:r>
            <a:endParaRPr lang="ru-RU" dirty="0"/>
          </a:p>
        </p:txBody>
      </p:sp>
      <p:sp>
        <p:nvSpPr>
          <p:cNvPr id="13" name="Овал 12"/>
          <p:cNvSpPr/>
          <p:nvPr/>
        </p:nvSpPr>
        <p:spPr>
          <a:xfrm>
            <a:off x="7765577" y="3248166"/>
            <a:ext cx="2579427" cy="106452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kk-KZ" dirty="0" smtClean="0"/>
              <a:t>Қылау</a:t>
            </a:r>
            <a:endParaRPr lang="ru-RU" dirty="0"/>
          </a:p>
        </p:txBody>
      </p:sp>
      <p:sp>
        <p:nvSpPr>
          <p:cNvPr id="14" name="Овал 13"/>
          <p:cNvSpPr/>
          <p:nvPr/>
        </p:nvSpPr>
        <p:spPr>
          <a:xfrm>
            <a:off x="7331124" y="4082956"/>
            <a:ext cx="2579427" cy="106452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kk-KZ" dirty="0" smtClean="0"/>
              <a:t>Бұрқасын</a:t>
            </a:r>
            <a:endParaRPr lang="ru-RU" dirty="0"/>
          </a:p>
        </p:txBody>
      </p:sp>
      <p:sp>
        <p:nvSpPr>
          <p:cNvPr id="15" name="Овал 14"/>
          <p:cNvSpPr/>
          <p:nvPr/>
        </p:nvSpPr>
        <p:spPr>
          <a:xfrm>
            <a:off x="5777554" y="4644788"/>
            <a:ext cx="2579427" cy="106452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kk-KZ" dirty="0" smtClean="0"/>
              <a:t>Кемпірқосақ</a:t>
            </a:r>
            <a:endParaRPr lang="ru-RU" dirty="0"/>
          </a:p>
        </p:txBody>
      </p:sp>
      <p:sp>
        <p:nvSpPr>
          <p:cNvPr id="16" name="Овал 15"/>
          <p:cNvSpPr/>
          <p:nvPr/>
        </p:nvSpPr>
        <p:spPr>
          <a:xfrm>
            <a:off x="3841845" y="4715301"/>
            <a:ext cx="2579427" cy="106452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kk-KZ" dirty="0" smtClean="0"/>
              <a:t>Шық </a:t>
            </a:r>
            <a:endParaRPr lang="ru-RU" dirty="0"/>
          </a:p>
        </p:txBody>
      </p:sp>
      <p:sp>
        <p:nvSpPr>
          <p:cNvPr id="17" name="Овал 16"/>
          <p:cNvSpPr/>
          <p:nvPr/>
        </p:nvSpPr>
        <p:spPr>
          <a:xfrm>
            <a:off x="2110853" y="4062485"/>
            <a:ext cx="2579427" cy="106452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kk-KZ" dirty="0" smtClean="0"/>
              <a:t>Қара түнек</a:t>
            </a:r>
            <a:endParaRPr lang="ru-RU" dirty="0"/>
          </a:p>
        </p:txBody>
      </p:sp>
      <p:sp>
        <p:nvSpPr>
          <p:cNvPr id="18" name="Овал 17"/>
          <p:cNvSpPr/>
          <p:nvPr/>
        </p:nvSpPr>
        <p:spPr>
          <a:xfrm>
            <a:off x="5936776" y="1774209"/>
            <a:ext cx="2579427" cy="106452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kk-KZ" dirty="0" smtClean="0"/>
              <a:t>Атмосфераның электрлену құбылысы</a:t>
            </a:r>
            <a:endParaRPr lang="ru-RU" dirty="0"/>
          </a:p>
        </p:txBody>
      </p:sp>
      <p:sp>
        <p:nvSpPr>
          <p:cNvPr id="19" name="Овал 18"/>
          <p:cNvSpPr/>
          <p:nvPr/>
        </p:nvSpPr>
        <p:spPr>
          <a:xfrm>
            <a:off x="7369792" y="2442951"/>
            <a:ext cx="2579427" cy="106452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kk-KZ" dirty="0" smtClean="0"/>
              <a:t>Көкмұз</a:t>
            </a:r>
            <a:endParaRPr lang="ru-RU" dirty="0"/>
          </a:p>
        </p:txBody>
      </p:sp>
      <p:sp>
        <p:nvSpPr>
          <p:cNvPr id="20" name="Овал 19"/>
          <p:cNvSpPr/>
          <p:nvPr/>
        </p:nvSpPr>
        <p:spPr>
          <a:xfrm>
            <a:off x="3875964" y="1733266"/>
            <a:ext cx="2579427" cy="1064525"/>
          </a:xfrm>
          <a:prstGeom prst="ellipse">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kk-KZ" dirty="0" smtClean="0"/>
              <a:t>Бұршақ</a:t>
            </a:r>
            <a:endParaRPr lang="ru-RU" dirty="0"/>
          </a:p>
        </p:txBody>
      </p:sp>
    </p:spTree>
    <p:extLst>
      <p:ext uri="{BB962C8B-B14F-4D97-AF65-F5344CB8AC3E}">
        <p14:creationId xmlns:p14="http://schemas.microsoft.com/office/powerpoint/2010/main" xmlns="" val="140932343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kk-KZ" dirty="0" smtClean="0"/>
              <a:t>Еліміздің аумағында болатын атмосфералық құбылыстар:</a:t>
            </a:r>
            <a:endParaRPr lang="ru-RU" dirty="0"/>
          </a:p>
        </p:txBody>
      </p:sp>
      <p:sp>
        <p:nvSpPr>
          <p:cNvPr id="3" name="Содержимое 2"/>
          <p:cNvSpPr>
            <a:spLocks noGrp="1"/>
          </p:cNvSpPr>
          <p:nvPr>
            <p:ph sz="half" idx="1"/>
          </p:nvPr>
        </p:nvSpPr>
        <p:spPr/>
        <p:txBody>
          <a:bodyPr/>
          <a:lstStyle/>
          <a:p>
            <a:pPr algn="just">
              <a:buNone/>
            </a:pPr>
            <a:r>
              <a:rPr lang="kk-KZ" b="1" dirty="0" smtClean="0">
                <a:solidFill>
                  <a:srgbClr val="002060"/>
                </a:solidFill>
                <a:latin typeface="Times New Roman" pitchFamily="18" charset="0"/>
                <a:cs typeface="Times New Roman" pitchFamily="18" charset="0"/>
              </a:rPr>
              <a:t>    Тұман </a:t>
            </a:r>
            <a:r>
              <a:rPr lang="kk-KZ" dirty="0" smtClean="0">
                <a:solidFill>
                  <a:srgbClr val="002060"/>
                </a:solidFill>
                <a:latin typeface="Times New Roman" pitchFamily="18" charset="0"/>
                <a:cs typeface="Times New Roman" pitchFamily="18" charset="0"/>
              </a:rPr>
              <a:t>–</a:t>
            </a:r>
            <a:r>
              <a:rPr lang="ru-RU" dirty="0" smtClean="0">
                <a:solidFill>
                  <a:srgbClr val="002060"/>
                </a:solidFill>
                <a:latin typeface="Times New Roman" pitchFamily="18" charset="0"/>
                <a:cs typeface="Times New Roman" pitchFamily="18" charset="0"/>
              </a:rPr>
              <a:t> </a:t>
            </a:r>
            <a:r>
              <a:rPr lang="kk-KZ" dirty="0" smtClean="0">
                <a:solidFill>
                  <a:srgbClr val="002060"/>
                </a:solidFill>
                <a:latin typeface="Times New Roman" pitchFamily="18" charset="0"/>
                <a:cs typeface="Times New Roman" pitchFamily="18" charset="0"/>
              </a:rPr>
              <a:t>атмосфераның жерге таяу қабатына ұсақ су тамшыларының немесе мұз кристалдарының жиналуы. Су буының сублимациясы нәтижесінде қалыптасады. Тұманның салдарынан көкжиек тұстары нашар көрініп,көлік қозғалысына кедергі келтіреді.</a:t>
            </a:r>
            <a:endParaRPr lang="kk-KZ" dirty="0">
              <a:solidFill>
                <a:srgbClr val="00206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5977719" y="1901952"/>
            <a:ext cx="5500048" cy="4123944"/>
          </a:xfrm>
        </p:spPr>
        <p:txBody>
          <a:bodyPr/>
          <a:lstStyle/>
          <a:p>
            <a:pPr algn="just">
              <a:buNone/>
            </a:pPr>
            <a:r>
              <a:rPr lang="ru-RU" b="1" dirty="0" smtClean="0">
                <a:solidFill>
                  <a:srgbClr val="002060"/>
                </a:solidFill>
                <a:latin typeface="Times New Roman" pitchFamily="18" charset="0"/>
                <a:cs typeface="Times New Roman" pitchFamily="18" charset="0"/>
              </a:rPr>
              <a:t>   </a:t>
            </a:r>
            <a:r>
              <a:rPr lang="kk-KZ" b="1" dirty="0" smtClean="0">
                <a:solidFill>
                  <a:srgbClr val="002060"/>
                </a:solidFill>
                <a:latin typeface="Times New Roman" pitchFamily="18" charset="0"/>
                <a:cs typeface="Times New Roman" pitchFamily="18" charset="0"/>
              </a:rPr>
              <a:t>Мұнар - </a:t>
            </a:r>
            <a:r>
              <a:rPr lang="kk-KZ" dirty="0" smtClean="0">
                <a:solidFill>
                  <a:srgbClr val="002060"/>
                </a:solidFill>
                <a:latin typeface="Times New Roman" pitchFamily="18" charset="0"/>
                <a:cs typeface="Times New Roman" pitchFamily="18" charset="0"/>
              </a:rPr>
              <a:t>кұрғақ тұман, атмосфераның төменгі қабатындағы ауаның бұлдырланып көмескі тартуы. Атмосферадағы ұсақ қатты бөлшектердің ерекше молдығынан болады. Мұнар кезінде ауаның мөлдірлігі төмеңдеп, көру мүмкіндігі </a:t>
            </a:r>
            <a:r>
              <a:rPr lang="kk-KZ" i="1" dirty="0" smtClean="0">
                <a:solidFill>
                  <a:srgbClr val="002060"/>
                </a:solidFill>
                <a:latin typeface="Times New Roman" pitchFamily="18" charset="0"/>
                <a:cs typeface="Times New Roman" pitchFamily="18" charset="0"/>
              </a:rPr>
              <a:t>1 км</a:t>
            </a:r>
            <a:r>
              <a:rPr lang="kk-KZ" dirty="0" smtClean="0">
                <a:solidFill>
                  <a:srgbClr val="002060"/>
                </a:solidFill>
                <a:latin typeface="Times New Roman" pitchFamily="18" charset="0"/>
                <a:cs typeface="Times New Roman" pitchFamily="18" charset="0"/>
              </a:rPr>
              <a:t>-ден ондаған метірге төмендейді. Әдетте, далалық және шөлдік аймақтарда байқалады.</a:t>
            </a:r>
            <a:endParaRPr lang="kk-KZ" dirty="0">
              <a:solidFill>
                <a:srgbClr val="002060"/>
              </a:solidFill>
              <a:latin typeface="Times New Roman" pitchFamily="18" charset="0"/>
              <a:cs typeface="Times New Roman" pitchFamily="18" charset="0"/>
            </a:endParaRPr>
          </a:p>
        </p:txBody>
      </p:sp>
      <p:pic>
        <p:nvPicPr>
          <p:cNvPr id="13314" name="Picture 2" descr="Қазақстанның 10 облысында тұман түседі Alashainasy.kz"/>
          <p:cNvPicPr>
            <a:picLocks noChangeAspect="1" noChangeArrowheads="1"/>
          </p:cNvPicPr>
          <p:nvPr/>
        </p:nvPicPr>
        <p:blipFill>
          <a:blip r:embed="rId2"/>
          <a:srcRect/>
          <a:stretch>
            <a:fillRect/>
          </a:stretch>
        </p:blipFill>
        <p:spPr bwMode="auto">
          <a:xfrm>
            <a:off x="1766012" y="4600772"/>
            <a:ext cx="3461082" cy="2257228"/>
          </a:xfrm>
          <a:prstGeom prst="rect">
            <a:avLst/>
          </a:prstGeom>
          <a:ln>
            <a:noFill/>
          </a:ln>
          <a:effectLst>
            <a:softEdge rad="112500"/>
          </a:effectLst>
        </p:spPr>
      </p:pic>
      <p:pic>
        <p:nvPicPr>
          <p:cNvPr id="13316" name="Picture 4" descr="Мұнар — Уикипедия"/>
          <p:cNvPicPr>
            <a:picLocks noChangeAspect="1" noChangeArrowheads="1"/>
          </p:cNvPicPr>
          <p:nvPr/>
        </p:nvPicPr>
        <p:blipFill>
          <a:blip r:embed="rId3" cstate="print"/>
          <a:srcRect/>
          <a:stretch>
            <a:fillRect/>
          </a:stretch>
        </p:blipFill>
        <p:spPr bwMode="auto">
          <a:xfrm>
            <a:off x="7138425" y="4674106"/>
            <a:ext cx="3274818" cy="2183894"/>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631437" y="318812"/>
            <a:ext cx="4572000" cy="4123944"/>
          </a:xfrm>
        </p:spPr>
        <p:txBody>
          <a:bodyPr/>
          <a:lstStyle/>
          <a:p>
            <a:pPr algn="just"/>
            <a:r>
              <a:rPr lang="kk-KZ" b="1" dirty="0" smtClean="0">
                <a:solidFill>
                  <a:srgbClr val="002060"/>
                </a:solidFill>
                <a:latin typeface="Times New Roman" pitchFamily="18" charset="0"/>
                <a:cs typeface="Times New Roman" pitchFamily="18" charset="0"/>
              </a:rPr>
              <a:t>Түнек немесе қара түнек </a:t>
            </a:r>
            <a:r>
              <a:rPr lang="kk-KZ" dirty="0" smtClean="0">
                <a:solidFill>
                  <a:srgbClr val="002060"/>
                </a:solidFill>
                <a:latin typeface="Times New Roman" pitchFamily="18" charset="0"/>
                <a:cs typeface="Times New Roman" pitchFamily="18" charset="0"/>
              </a:rPr>
              <a:t>– Топырақ бетінен ауаға қатты бөлшектердің көтерілуінен пайда болатын құбылыс.Қазақстанның далалы,шөлейтті,шөлді зоналарында өрттің немесе құмды шаңның әсерінен ауаның көмескіленуі байқалады.Бұл құбылыс топырақтың құнарлы қабатын ұшырып әкетіп,топырақ эрозиясына алып келеді.</a:t>
            </a:r>
            <a:endParaRPr lang="ru-RU" dirty="0">
              <a:solidFill>
                <a:srgbClr val="00206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6074163" y="291516"/>
            <a:ext cx="4572000" cy="4123944"/>
          </a:xfrm>
        </p:spPr>
        <p:txBody>
          <a:bodyPr/>
          <a:lstStyle/>
          <a:p>
            <a:pPr algn="just"/>
            <a:r>
              <a:rPr lang="kk-KZ" b="1" i="1" dirty="0" smtClean="0">
                <a:solidFill>
                  <a:srgbClr val="002060"/>
                </a:solidFill>
                <a:latin typeface="Times New Roman" pitchFamily="18" charset="0"/>
                <a:cs typeface="Times New Roman" pitchFamily="18" charset="0"/>
              </a:rPr>
              <a:t>Бұрқасын(Боран)</a:t>
            </a:r>
            <a:r>
              <a:rPr lang="kk-KZ" dirty="0" smtClean="0">
                <a:solidFill>
                  <a:srgbClr val="002060"/>
                </a:solidFill>
                <a:latin typeface="Times New Roman" pitchFamily="18" charset="0"/>
                <a:cs typeface="Times New Roman" pitchFamily="18" charset="0"/>
              </a:rPr>
              <a:t> – жауған қарды немесе жауып жатқан қарды тасымалдайтын қатты жел. Бұрқасыннан кейін қарлы түнек байқалуы мүмкін. Катты бұрқасында айнала көрінбейді немесе әлсіз көрінеді. Соның нәтижесінде көлік қатынасы нашарлайды.</a:t>
            </a:r>
            <a:endParaRPr lang="kk-KZ" dirty="0">
              <a:solidFill>
                <a:srgbClr val="002060"/>
              </a:solidFill>
              <a:latin typeface="Times New Roman" pitchFamily="18" charset="0"/>
              <a:cs typeface="Times New Roman" pitchFamily="18" charset="0"/>
            </a:endParaRPr>
          </a:p>
        </p:txBody>
      </p:sp>
      <p:pic>
        <p:nvPicPr>
          <p:cNvPr id="5122" name="Picture 2" descr="Ауа райы: Оңтүстік Қазақстан, Қызылорда, Маңғыстау облыстарында шаңды дауыл  болады - «Qazaqstan» Ұлттық телеарнасы"/>
          <p:cNvPicPr>
            <a:picLocks noChangeAspect="1" noChangeArrowheads="1"/>
          </p:cNvPicPr>
          <p:nvPr/>
        </p:nvPicPr>
        <p:blipFill>
          <a:blip r:embed="rId2"/>
          <a:srcRect/>
          <a:stretch>
            <a:fillRect/>
          </a:stretch>
        </p:blipFill>
        <p:spPr bwMode="auto">
          <a:xfrm>
            <a:off x="878908" y="4391689"/>
            <a:ext cx="4384553" cy="2466311"/>
          </a:xfrm>
          <a:prstGeom prst="rect">
            <a:avLst/>
          </a:prstGeom>
          <a:ln>
            <a:noFill/>
          </a:ln>
          <a:effectLst>
            <a:softEdge rad="112500"/>
          </a:effectLst>
        </p:spPr>
      </p:pic>
      <p:pic>
        <p:nvPicPr>
          <p:cNvPr id="5124" name="Picture 4" descr="Қазақ әдебиетіндегі боран тақырыбы туралы - Informburo.kz"/>
          <p:cNvPicPr>
            <a:picLocks noChangeAspect="1" noChangeArrowheads="1"/>
          </p:cNvPicPr>
          <p:nvPr/>
        </p:nvPicPr>
        <p:blipFill>
          <a:blip r:embed="rId3"/>
          <a:srcRect/>
          <a:stretch>
            <a:fillRect/>
          </a:stretch>
        </p:blipFill>
        <p:spPr bwMode="auto">
          <a:xfrm>
            <a:off x="6583671" y="4097149"/>
            <a:ext cx="4899983" cy="2760851"/>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136404" y="441642"/>
            <a:ext cx="4572000" cy="4123944"/>
          </a:xfrm>
        </p:spPr>
        <p:txBody>
          <a:bodyPr/>
          <a:lstStyle/>
          <a:p>
            <a:pPr algn="just"/>
            <a:r>
              <a:rPr lang="kk-KZ" b="1" dirty="0" smtClean="0">
                <a:solidFill>
                  <a:srgbClr val="002060"/>
                </a:solidFill>
                <a:latin typeface="Times New Roman" pitchFamily="18" charset="0"/>
                <a:cs typeface="Times New Roman" pitchFamily="18" charset="0"/>
              </a:rPr>
              <a:t>               Шық</a:t>
            </a:r>
            <a:r>
              <a:rPr lang="kk-KZ" dirty="0" smtClean="0">
                <a:solidFill>
                  <a:srgbClr val="002060"/>
                </a:solidFill>
                <a:latin typeface="Times New Roman" pitchFamily="18" charset="0"/>
                <a:cs typeface="Times New Roman" pitchFamily="18" charset="0"/>
              </a:rPr>
              <a:t> – ауа температурасы </a:t>
            </a:r>
            <a:r>
              <a:rPr lang="ru-RU" dirty="0" smtClean="0">
                <a:solidFill>
                  <a:srgbClr val="002060"/>
                </a:solidFill>
              </a:rPr>
              <a:t>0°С</a:t>
            </a:r>
            <a:r>
              <a:rPr lang="kk-KZ" dirty="0" smtClean="0">
                <a:solidFill>
                  <a:srgbClr val="002060"/>
                </a:solidFill>
                <a:latin typeface="Times New Roman" pitchFamily="18" charset="0"/>
                <a:cs typeface="Times New Roman" pitchFamily="18" charset="0"/>
              </a:rPr>
              <a:t>–қа шамалас кезде қалыптасатын атмосфералық ылғал. Шық –  ауаның  күрт  салқындауының және су буының конденсациялануының         нәтижесінде пайда болады.  Негізінен түнде және таңертең топырақ бетінде, өсімдік үстінде, тағы басқа байқалады. </a:t>
            </a:r>
            <a:endParaRPr lang="kk-KZ" dirty="0">
              <a:solidFill>
                <a:srgbClr val="00206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6251584" y="400698"/>
            <a:ext cx="4572000" cy="4123944"/>
          </a:xfrm>
        </p:spPr>
        <p:txBody>
          <a:bodyPr/>
          <a:lstStyle/>
          <a:p>
            <a:pPr algn="just"/>
            <a:r>
              <a:rPr lang="kk-KZ" b="1" dirty="0" smtClean="0">
                <a:solidFill>
                  <a:srgbClr val="002060"/>
                </a:solidFill>
                <a:latin typeface="Times New Roman" pitchFamily="18" charset="0"/>
                <a:cs typeface="Times New Roman" pitchFamily="18" charset="0"/>
              </a:rPr>
              <a:t>Қылау</a:t>
            </a:r>
            <a:r>
              <a:rPr lang="kk-KZ" dirty="0" smtClean="0">
                <a:solidFill>
                  <a:srgbClr val="002060"/>
                </a:solidFill>
                <a:latin typeface="Times New Roman" pitchFamily="18" charset="0"/>
                <a:cs typeface="Times New Roman" pitchFamily="18" charset="0"/>
              </a:rPr>
              <a:t> – ауа мұздап тұрған денемен жанасқанда түзілетін мұз кристалдары. Суықта және тұман түскенде пайда болатын құбылыс. Тұман – қатты күйдегі атмосфералық  жауын-шашынның бір түрі.</a:t>
            </a:r>
            <a:endParaRPr lang="ru-RU" dirty="0">
              <a:solidFill>
                <a:srgbClr val="002060"/>
              </a:solidFill>
              <a:latin typeface="Times New Roman" pitchFamily="18" charset="0"/>
              <a:cs typeface="Times New Roman" pitchFamily="18" charset="0"/>
            </a:endParaRPr>
          </a:p>
        </p:txBody>
      </p:sp>
      <p:pic>
        <p:nvPicPr>
          <p:cNvPr id="4098" name="Picture 2" descr="Шықтың тамуы | Әдебиет порталы"/>
          <p:cNvPicPr>
            <a:picLocks noChangeAspect="1" noChangeArrowheads="1"/>
          </p:cNvPicPr>
          <p:nvPr/>
        </p:nvPicPr>
        <p:blipFill>
          <a:blip r:embed="rId2"/>
          <a:srcRect/>
          <a:stretch>
            <a:fillRect/>
          </a:stretch>
        </p:blipFill>
        <p:spPr bwMode="auto">
          <a:xfrm>
            <a:off x="1452113" y="4479728"/>
            <a:ext cx="4225356" cy="2378272"/>
          </a:xfrm>
          <a:prstGeom prst="rect">
            <a:avLst/>
          </a:prstGeom>
          <a:noFill/>
        </p:spPr>
      </p:pic>
      <p:pic>
        <p:nvPicPr>
          <p:cNvPr id="4100" name="Picture 4" descr="GISMETEO.RU: Красивая и опасная изморозь: фотообзор - Климат | Новости  погоды."/>
          <p:cNvPicPr>
            <a:picLocks noChangeAspect="1" noChangeArrowheads="1"/>
          </p:cNvPicPr>
          <p:nvPr/>
        </p:nvPicPr>
        <p:blipFill>
          <a:blip r:embed="rId3"/>
          <a:srcRect/>
          <a:stretch>
            <a:fillRect/>
          </a:stretch>
        </p:blipFill>
        <p:spPr bwMode="auto">
          <a:xfrm>
            <a:off x="7547212" y="4764751"/>
            <a:ext cx="3227211" cy="2093249"/>
          </a:xfrm>
          <a:prstGeom prst="rect">
            <a:avLst/>
          </a:prstGeom>
          <a:ln>
            <a:noFill/>
          </a:ln>
          <a:effectLst>
            <a:softEdge rad="112500"/>
          </a:effectLst>
        </p:spPr>
      </p:pic>
      <p:pic>
        <p:nvPicPr>
          <p:cNvPr id="4102" name="Picture 6" descr="Стихотворение «Изморозь.», поэт Степанов Андрей"/>
          <p:cNvPicPr>
            <a:picLocks noChangeAspect="1" noChangeArrowheads="1"/>
          </p:cNvPicPr>
          <p:nvPr/>
        </p:nvPicPr>
        <p:blipFill>
          <a:blip r:embed="rId4"/>
          <a:srcRect/>
          <a:stretch>
            <a:fillRect/>
          </a:stretch>
        </p:blipFill>
        <p:spPr bwMode="auto">
          <a:xfrm>
            <a:off x="7525366" y="2697708"/>
            <a:ext cx="3211696" cy="2147248"/>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sz="half" idx="1"/>
          </p:nvPr>
        </p:nvSpPr>
        <p:spPr>
          <a:xfrm>
            <a:off x="1190994" y="427994"/>
            <a:ext cx="4572000" cy="4123944"/>
          </a:xfrm>
        </p:spPr>
        <p:txBody>
          <a:bodyPr/>
          <a:lstStyle/>
          <a:p>
            <a:pPr algn="just"/>
            <a:r>
              <a:rPr lang="kk-KZ" b="1" dirty="0" smtClean="0">
                <a:solidFill>
                  <a:srgbClr val="002060"/>
                </a:solidFill>
                <a:latin typeface="Times New Roman" pitchFamily="18" charset="0"/>
                <a:cs typeface="Times New Roman" pitchFamily="18" charset="0"/>
              </a:rPr>
              <a:t>Кемпірқосақ</a:t>
            </a:r>
            <a:r>
              <a:rPr lang="kk-KZ" dirty="0" smtClean="0">
                <a:solidFill>
                  <a:srgbClr val="002060"/>
                </a:solidFill>
                <a:latin typeface="Times New Roman" pitchFamily="18" charset="0"/>
                <a:cs typeface="Times New Roman" pitchFamily="18" charset="0"/>
              </a:rPr>
              <a:t> -  аспан күмбезінде түрлі түсті доға түрінде көрінетін атмосферадағы оптикалық құбылыс. Кемпірқосақ тікелей түскен күн сәулесінің жаңбыр тамшыларынан өткенде сәуленің сынып,әртүрлі бояу түстеріне бөленуінің және тамшы бетінен сәулелердің шағылуы нәтижесінде пайда болады.</a:t>
            </a:r>
            <a:endParaRPr lang="kk-KZ" dirty="0">
              <a:solidFill>
                <a:srgbClr val="002060"/>
              </a:solidFill>
              <a:latin typeface="Times New Roman" pitchFamily="18" charset="0"/>
              <a:cs typeface="Times New Roman" pitchFamily="18" charset="0"/>
            </a:endParaRPr>
          </a:p>
        </p:txBody>
      </p:sp>
      <p:sp>
        <p:nvSpPr>
          <p:cNvPr id="4" name="Содержимое 3"/>
          <p:cNvSpPr>
            <a:spLocks noGrp="1"/>
          </p:cNvSpPr>
          <p:nvPr>
            <p:ph sz="half" idx="2"/>
          </p:nvPr>
        </p:nvSpPr>
        <p:spPr>
          <a:xfrm>
            <a:off x="6210642" y="414346"/>
            <a:ext cx="4572000" cy="4123944"/>
          </a:xfrm>
        </p:spPr>
        <p:txBody>
          <a:bodyPr anchor="t"/>
          <a:lstStyle/>
          <a:p>
            <a:pPr algn="just"/>
            <a:r>
              <a:rPr lang="kk-KZ" b="1" dirty="0" smtClean="0">
                <a:solidFill>
                  <a:srgbClr val="002060"/>
                </a:solidFill>
                <a:latin typeface="Times New Roman" pitchFamily="18" charset="0"/>
                <a:cs typeface="Times New Roman" pitchFamily="18" charset="0"/>
              </a:rPr>
              <a:t>Бұршақ</a:t>
            </a:r>
            <a:r>
              <a:rPr lang="kk-KZ" dirty="0" smtClean="0">
                <a:solidFill>
                  <a:srgbClr val="002060"/>
                </a:solidFill>
                <a:latin typeface="Times New Roman" pitchFamily="18" charset="0"/>
                <a:cs typeface="Times New Roman" pitchFamily="18" charset="0"/>
              </a:rPr>
              <a:t> – ірілі-ұсақ түйіршік мұз түрінде жауатын атмосфералық                      жауын - шашын. Жылдың жылы мезгілінде найзағай мен нөсер           жаңбыр кезінде бірге түседі.      Қатты жауған бұршақ шаруашылыққа   үлкен   зиян келтіреді. Жыл сайын Алтай , Жетісу , Іле Алатауы маңында жиі қайталанады.</a:t>
            </a:r>
            <a:endParaRPr lang="kk-KZ" dirty="0">
              <a:solidFill>
                <a:srgbClr val="002060"/>
              </a:solidFill>
              <a:latin typeface="Times New Roman" pitchFamily="18" charset="0"/>
              <a:cs typeface="Times New Roman" pitchFamily="18" charset="0"/>
            </a:endParaRPr>
          </a:p>
        </p:txBody>
      </p:sp>
      <p:pic>
        <p:nvPicPr>
          <p:cNvPr id="3074" name="Picture 2" descr="Кемпірқосақ және ондағы түстердің орналасу реті"/>
          <p:cNvPicPr>
            <a:picLocks noChangeAspect="1" noChangeArrowheads="1"/>
          </p:cNvPicPr>
          <p:nvPr/>
        </p:nvPicPr>
        <p:blipFill>
          <a:blip r:embed="rId2"/>
          <a:srcRect/>
          <a:stretch>
            <a:fillRect/>
          </a:stretch>
        </p:blipFill>
        <p:spPr bwMode="auto">
          <a:xfrm>
            <a:off x="1029031" y="3686174"/>
            <a:ext cx="4762500" cy="3171826"/>
          </a:xfrm>
          <a:prstGeom prst="rect">
            <a:avLst/>
          </a:prstGeom>
          <a:ln>
            <a:noFill/>
          </a:ln>
          <a:effectLst>
            <a:softEdge rad="112500"/>
          </a:effectLst>
        </p:spPr>
      </p:pic>
      <p:pic>
        <p:nvPicPr>
          <p:cNvPr id="6" name="Picture 2" descr="Батыс Қазақстанда бұршақ жауып, дауыл соғады"/>
          <p:cNvPicPr>
            <a:picLocks noChangeAspect="1" noChangeArrowheads="1"/>
          </p:cNvPicPr>
          <p:nvPr/>
        </p:nvPicPr>
        <p:blipFill>
          <a:blip r:embed="rId3"/>
          <a:srcRect/>
          <a:stretch>
            <a:fillRect/>
          </a:stretch>
        </p:blipFill>
        <p:spPr bwMode="auto">
          <a:xfrm>
            <a:off x="6679205" y="4011835"/>
            <a:ext cx="4279947" cy="2846165"/>
          </a:xfrm>
          <a:prstGeom prst="rect">
            <a:avLst/>
          </a:prstGeom>
          <a:ln>
            <a:noFill/>
          </a:ln>
          <a:effectLst>
            <a:softEdge rad="112500"/>
          </a:effectLst>
        </p:spPr>
      </p:pic>
    </p:spTree>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
</file>

<file path=ppt/theme/theme1.xml><?xml version="1.0" encoding="utf-8"?>
<a:theme xmlns:a="http://schemas.openxmlformats.org/drawingml/2006/main" name="tf02895254_win32">
  <a:themeElements>
    <a:clrScheme name="Другая 8">
      <a:dk1>
        <a:srgbClr val="7EC2D3"/>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Teal banded presentation (widescreen).potx" id="{8384684B-0E69-492A-91E7-29F709A97A1C}" vid="{F5096ADD-FCE7-411A-B9A7-AE292EEF7591}"/>
    </a:ext>
  </a:extLst>
</a:theme>
</file>

<file path=ppt/theme/theme2.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Calibri">
      <a:maj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tf02895254_win32</Template>
  <TotalTime>629</TotalTime>
  <Words>457</Words>
  <PresentationFormat>Произвольный</PresentationFormat>
  <Paragraphs>78</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tf02895254_win32</vt:lpstr>
      <vt:lpstr>Сабақтың тақырыбы: Қолайсыз атмосфералық құбылыстар</vt:lpstr>
      <vt:lpstr>Сабақ мақсаты:</vt:lpstr>
      <vt:lpstr>Өткен сабақты қайталау және еске түсіру.  </vt:lpstr>
      <vt:lpstr>Суреттегі көрсетілген ауа-райын сипаттайтын элементтерді атаңыз.Олар адамзат өмірі мен шаруашылығына қауіп төндіреді ме? Неліктен?</vt:lpstr>
      <vt:lpstr>Атмосфералық құбылыстар - ауа райының негізгі элементтері.</vt:lpstr>
      <vt:lpstr>Еліміздің аумағында болатын атмосфералық құбылыстар:</vt:lpstr>
      <vt:lpstr>Слайд 7</vt:lpstr>
      <vt:lpstr>Слайд 8</vt:lpstr>
      <vt:lpstr>Слайд 9</vt:lpstr>
      <vt:lpstr>Слайд 10</vt:lpstr>
      <vt:lpstr>Слайд 11</vt:lpstr>
      <vt:lpstr>Тапсырма № 1</vt:lpstr>
      <vt:lpstr>Тапсырма№2 Көрсетілген атмосфералық құбылыстардың ішінен қолайсыз атмосфералық құбылыстарды анықтаңыз және себебін түсіндіріңіз.</vt:lpstr>
      <vt:lpstr>Тапсырма№3 Суретте көрсетілген қолайсыз атмосфералық құбылыстарды атап,себебін,қоғамға,шаруашылыққа тигізетін қаупін анықтап ,сақтану шараларын ұсыныңыз.</vt:lpstr>
      <vt:lpstr>Бүгінгі сабақта үйренгеніміз:</vt:lpstr>
    </vt:vector>
  </TitlesOfParts>
  <Company>Wolfish Lair</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Layout</dc:title>
  <dc:creator>Kulpynai</dc:creator>
  <cp:lastModifiedBy>Kulpynai</cp:lastModifiedBy>
  <cp:revision>58</cp:revision>
  <dcterms:created xsi:type="dcterms:W3CDTF">2020-11-21T11:48:11Z</dcterms:created>
  <dcterms:modified xsi:type="dcterms:W3CDTF">2020-11-22T13:13:43Z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0x010100AA3F7D94069FF64A86F7DFF56D60E3BE</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