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63670" y="817250"/>
            <a:ext cx="6892121" cy="195324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Grade: 7</a:t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CLOTHES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FASHION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STATEMENTS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82" t="25417" r="25523" b="22082"/>
          <a:stretch/>
        </p:blipFill>
        <p:spPr>
          <a:xfrm>
            <a:off x="0" y="3961119"/>
            <a:ext cx="12191999" cy="2896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6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275" y="655092"/>
            <a:ext cx="10617958" cy="5677467"/>
          </a:xfrm>
        </p:spPr>
        <p:txBody>
          <a:bodyPr>
            <a:normAutofit fontScale="90000"/>
          </a:bodyPr>
          <a:lstStyle/>
          <a:p>
            <a:pPr algn="l"/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>		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learners 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able to: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appropriately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reported speech forms;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Ask complex questions to get information;</a:t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Write with moderate grammatical accuracy.</a:t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388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275" y="655092"/>
            <a:ext cx="10617958" cy="5677467"/>
          </a:xfrm>
        </p:spPr>
        <p:txBody>
          <a:bodyPr>
            <a:normAutofit/>
          </a:bodyPr>
          <a:lstStyle/>
          <a:p>
            <a:pPr marL="723900" algn="l"/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/>
            </a:r>
            <a:br>
              <a:rPr lang="en-GB" sz="2000" b="1" dirty="0" smtClean="0"/>
            </a:b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 smtClean="0"/>
              <a:t>		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r>
              <a:rPr lang="en-GB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use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reported speech forms;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Practise 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forming reported speech statements on a familiar topic;</a:t>
            </a:r>
            <a: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18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975" y="2559309"/>
            <a:ext cx="7915701" cy="1234769"/>
          </a:xfrm>
        </p:spPr>
        <p:txBody>
          <a:bodyPr>
            <a:normAutofit/>
          </a:bodyPr>
          <a:lstStyle/>
          <a:p>
            <a:pPr marL="177800" algn="l"/>
            <a:r>
              <a:rPr lang="en-GB" b="1" dirty="0" smtClean="0">
                <a:solidFill>
                  <a:srgbClr val="FF0000"/>
                </a:solidFill>
              </a:rPr>
              <a:t>“I </a:t>
            </a:r>
            <a:r>
              <a:rPr lang="en-GB" b="1" dirty="0">
                <a:solidFill>
                  <a:srgbClr val="FF0000"/>
                </a:solidFill>
              </a:rPr>
              <a:t>love my new hat,” </a:t>
            </a:r>
            <a:r>
              <a:rPr lang="en-GB" b="1" dirty="0"/>
              <a:t>Rosa said. </a:t>
            </a:r>
            <a:endParaRPr lang="ru-RU" dirty="0"/>
          </a:p>
        </p:txBody>
      </p:sp>
      <p:pic>
        <p:nvPicPr>
          <p:cNvPr id="1028" name="Picture 4" descr="Free Vector | Red hair girl wearing yellow shirt and 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654" y="1446662"/>
            <a:ext cx="2679972" cy="492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13704" y="449215"/>
            <a:ext cx="49984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What did Rosa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say?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2264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0661" y="364190"/>
            <a:ext cx="6332561" cy="823165"/>
          </a:xfrm>
        </p:spPr>
        <p:txBody>
          <a:bodyPr>
            <a:normAutofit/>
          </a:bodyPr>
          <a:lstStyle/>
          <a:p>
            <a:r>
              <a:rPr lang="en-US" dirty="0" smtClean="0"/>
              <a:t>Direct and indirect speech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9163"/>
              </p:ext>
            </p:extLst>
          </p:nvPr>
        </p:nvGraphicFramePr>
        <p:xfrm>
          <a:off x="2469862" y="1569492"/>
          <a:ext cx="7334158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67079">
                  <a:extLst>
                    <a:ext uri="{9D8B030D-6E8A-4147-A177-3AD203B41FA5}">
                      <a16:colId xmlns:a16="http://schemas.microsoft.com/office/drawing/2014/main" val="3265540081"/>
                    </a:ext>
                  </a:extLst>
                </a:gridCol>
                <a:gridCol w="3667079">
                  <a:extLst>
                    <a:ext uri="{9D8B030D-6E8A-4147-A177-3AD203B41FA5}">
                      <a16:colId xmlns:a16="http://schemas.microsoft.com/office/drawing/2014/main" val="41450621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DIRECT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INDIRECT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20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Present simple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“I like trendy clothes,” he said.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Past Simple</a:t>
                      </a:r>
                      <a:endParaRPr lang="ru-RU" b="1" dirty="0" smtClean="0"/>
                    </a:p>
                    <a:p>
                      <a:r>
                        <a:rPr lang="en-US" dirty="0" smtClean="0"/>
                        <a:t>He said he liked trendy clothes.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4208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effectLst/>
                        </a:rPr>
                        <a:t>Present Continuous 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“I’m going out,” she said.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89376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Past </a:t>
                      </a:r>
                      <a:r>
                        <a:rPr lang="en-GB" sz="1800" b="1" kern="1200" dirty="0" smtClean="0">
                          <a:effectLst/>
                        </a:rPr>
                        <a:t>Continuous </a:t>
                      </a:r>
                      <a:endParaRPr lang="en-US" b="1" dirty="0" smtClean="0"/>
                    </a:p>
                    <a:p>
                      <a:r>
                        <a:rPr lang="en-US" dirty="0" smtClean="0"/>
                        <a:t>She said she was going out.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31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Present modal</a:t>
                      </a:r>
                    </a:p>
                    <a:p>
                      <a:r>
                        <a:rPr lang="en-US" dirty="0" smtClean="0"/>
                        <a:t>“I can’t do it,” he said.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Past modal</a:t>
                      </a:r>
                    </a:p>
                    <a:p>
                      <a:r>
                        <a:rPr lang="en-US" dirty="0" smtClean="0"/>
                        <a:t>He said he couldn’t do it.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0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Will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dirty="0" smtClean="0"/>
                        <a:t>“I’ll buy it,” she said.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Would</a:t>
                      </a:r>
                    </a:p>
                    <a:p>
                      <a:r>
                        <a:rPr lang="en-US" dirty="0" smtClean="0"/>
                        <a:t>She said she would buy it.</a:t>
                      </a:r>
                      <a:endParaRPr lang="ru-RU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692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65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444" y="432429"/>
            <a:ext cx="11027391" cy="823165"/>
          </a:xfrm>
        </p:spPr>
        <p:txBody>
          <a:bodyPr>
            <a:normAutofit fontScale="90000"/>
          </a:bodyPr>
          <a:lstStyle/>
          <a:p>
            <a:r>
              <a:rPr lang="en-GB" dirty="0"/>
              <a:t>work in pairs and report the dialogues in the reported speech.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37230" y="2517586"/>
            <a:ext cx="4708478" cy="2247424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Luke: "What are you doing here, Liz? I haven't seen you since June."</a:t>
            </a:r>
            <a:endParaRPr lang="ru-RU" dirty="0"/>
          </a:p>
          <a:p>
            <a:pPr algn="just"/>
            <a:r>
              <a:rPr lang="en-GB" dirty="0"/>
              <a:t>Mary: "I've just come back from my holiday in Ireland."</a:t>
            </a:r>
            <a:endParaRPr lang="ru-RU" dirty="0"/>
          </a:p>
          <a:p>
            <a:pPr algn="just"/>
            <a:r>
              <a:rPr lang="en-GB" dirty="0"/>
              <a:t>Luke: "Did you enjoy it?"</a:t>
            </a:r>
            <a:endParaRPr lang="ru-RU" dirty="0"/>
          </a:p>
          <a:p>
            <a:pPr algn="just"/>
            <a:r>
              <a:rPr lang="en-GB" dirty="0"/>
              <a:t>Mary: "I love Ireland. </a:t>
            </a:r>
            <a:r>
              <a:rPr lang="en-GB" dirty="0" smtClean="0"/>
              <a:t> And </a:t>
            </a:r>
            <a:r>
              <a:rPr lang="en-GB" dirty="0"/>
              <a:t>the Irish people were so friendly. It was my first trip.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53451" y="2517586"/>
            <a:ext cx="4815384" cy="2247424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dirty="0"/>
              <a:t>Tom: What's for lunch?</a:t>
            </a:r>
            <a:endParaRPr lang="ru-RU" dirty="0"/>
          </a:p>
          <a:p>
            <a:pPr algn="just"/>
            <a:r>
              <a:rPr lang="en-GB" dirty="0"/>
              <a:t>Sam: I don't know. I was thinking of pizza.</a:t>
            </a:r>
            <a:endParaRPr lang="ru-RU" dirty="0"/>
          </a:p>
          <a:p>
            <a:pPr algn="just"/>
            <a:r>
              <a:rPr lang="en-GB" dirty="0"/>
              <a:t>Tom</a:t>
            </a:r>
            <a:r>
              <a:rPr lang="en-GB" b="1" dirty="0"/>
              <a:t>:</a:t>
            </a:r>
            <a:r>
              <a:rPr lang="en-GB" dirty="0"/>
              <a:t> That's what I ate yesterday. I wouldn't mind a burger.</a:t>
            </a:r>
            <a:endParaRPr lang="ru-RU" dirty="0"/>
          </a:p>
          <a:p>
            <a:pPr algn="just"/>
            <a:r>
              <a:rPr lang="en-GB" dirty="0"/>
              <a:t>Sam</a:t>
            </a:r>
            <a:r>
              <a:rPr lang="en-GB" b="1" dirty="0"/>
              <a:t>:</a:t>
            </a:r>
            <a:r>
              <a:rPr lang="en-GB" dirty="0"/>
              <a:t> We're going to have </a:t>
            </a:r>
            <a:r>
              <a:rPr lang="en-GB" dirty="0" smtClean="0"/>
              <a:t>to compromise</a:t>
            </a:r>
            <a:r>
              <a:rPr lang="en-GB" dirty="0"/>
              <a:t>. </a:t>
            </a:r>
            <a:r>
              <a:rPr lang="en-GB" dirty="0" smtClean="0"/>
              <a:t> You </a:t>
            </a:r>
            <a:r>
              <a:rPr lang="en-GB" dirty="0"/>
              <a:t>could always get a burger, and I can get a pizza.</a:t>
            </a:r>
            <a:endParaRPr lang="ru-RU" dirty="0"/>
          </a:p>
          <a:p>
            <a:pPr algn="just"/>
            <a:r>
              <a:rPr lang="en-GB" dirty="0"/>
              <a:t>Tom</a:t>
            </a:r>
            <a:r>
              <a:rPr lang="en-GB" b="1" dirty="0"/>
              <a:t>:</a:t>
            </a:r>
            <a:r>
              <a:rPr lang="en-GB" dirty="0"/>
              <a:t> Sounds good to me</a:t>
            </a:r>
            <a:r>
              <a:rPr lang="en-GB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02631" y="1737222"/>
            <a:ext cx="1577676" cy="298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indent="-180340" algn="just">
              <a:lnSpc>
                <a:spcPts val="1400"/>
              </a:lnSpc>
              <a:spcAft>
                <a:spcPts val="0"/>
              </a:spcAft>
            </a:pPr>
            <a:r>
              <a:rPr lang="en-GB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Dialogue 1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72305" y="1737221"/>
            <a:ext cx="1577676" cy="298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indent="-180340" algn="just">
              <a:lnSpc>
                <a:spcPts val="1400"/>
              </a:lnSpc>
              <a:spcAft>
                <a:spcPts val="0"/>
              </a:spcAft>
            </a:pP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Dialogue </a:t>
            </a:r>
            <a:r>
              <a:rPr lang="en-GB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endParaRPr lang="ru-RU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11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444" y="432429"/>
            <a:ext cx="11027391" cy="823165"/>
          </a:xfrm>
        </p:spPr>
        <p:txBody>
          <a:bodyPr>
            <a:normAutofit fontScale="90000"/>
          </a:bodyPr>
          <a:lstStyle/>
          <a:p>
            <a:r>
              <a:rPr lang="en-GB" dirty="0"/>
              <a:t>work in pairs and write a script beginning with </a:t>
            </a:r>
            <a:r>
              <a:rPr lang="en-GB" b="1" dirty="0"/>
              <a:t>“While you were away …”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37229" y="2517586"/>
            <a:ext cx="8131548" cy="3371136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/>
              <a:t>Kate: </a:t>
            </a:r>
            <a:r>
              <a:rPr lang="en-GB" sz="2400" dirty="0"/>
              <a:t>“Hello </a:t>
            </a:r>
            <a:r>
              <a:rPr lang="en-GB" sz="2400" dirty="0" smtClean="0"/>
              <a:t>Oliver. </a:t>
            </a:r>
            <a:r>
              <a:rPr lang="en-GB" sz="2400" dirty="0"/>
              <a:t>It’s </a:t>
            </a:r>
            <a:r>
              <a:rPr lang="en-GB" sz="2400" dirty="0" smtClean="0"/>
              <a:t>Kate </a:t>
            </a:r>
            <a:r>
              <a:rPr lang="en-GB" sz="2400" dirty="0"/>
              <a:t>from the office. Is </a:t>
            </a:r>
            <a:r>
              <a:rPr lang="en-GB" sz="2400" dirty="0" smtClean="0"/>
              <a:t>Fred </a:t>
            </a:r>
            <a:r>
              <a:rPr lang="en-GB" sz="2400" dirty="0"/>
              <a:t>there?”</a:t>
            </a:r>
            <a:endParaRPr lang="ru-RU" sz="2400" dirty="0"/>
          </a:p>
          <a:p>
            <a:pPr algn="just"/>
            <a:r>
              <a:rPr lang="en-GB" sz="2400" dirty="0" smtClean="0"/>
              <a:t>Oliver: </a:t>
            </a:r>
            <a:r>
              <a:rPr lang="en-GB" sz="2400" dirty="0"/>
              <a:t>“No, he’s popped out for a moment. Can I take a message?”</a:t>
            </a:r>
            <a:endParaRPr lang="ru-RU" sz="2400" dirty="0"/>
          </a:p>
          <a:p>
            <a:pPr algn="just"/>
            <a:r>
              <a:rPr lang="en-GB" sz="2400" dirty="0"/>
              <a:t>A: “Yes. Do you mind telling him that the meeting tomorrow has been pushed from eleven to twelve.”</a:t>
            </a:r>
            <a:endParaRPr lang="ru-RU" sz="2400" dirty="0"/>
          </a:p>
          <a:p>
            <a:pPr algn="just"/>
            <a:r>
              <a:rPr lang="en-GB" sz="2400" dirty="0"/>
              <a:t>K: “Meeting is now at twelve.”</a:t>
            </a:r>
            <a:endParaRPr lang="ru-RU" sz="2400" dirty="0"/>
          </a:p>
          <a:p>
            <a:pPr algn="just"/>
            <a:r>
              <a:rPr lang="en-GB" sz="2400" dirty="0"/>
              <a:t>A: “Perfect. Thanks a million, </a:t>
            </a:r>
            <a:r>
              <a:rPr lang="en-GB" sz="2400" dirty="0" smtClean="0"/>
              <a:t>Oliver. </a:t>
            </a:r>
            <a:r>
              <a:rPr lang="en-GB" sz="2400" dirty="0"/>
              <a:t>Bye-bye!”</a:t>
            </a:r>
            <a:endParaRPr lang="ru-RU" sz="2400" dirty="0"/>
          </a:p>
          <a:p>
            <a:pPr algn="just"/>
            <a:r>
              <a:rPr lang="en-GB" sz="2400" dirty="0"/>
              <a:t>K: “Bye, </a:t>
            </a:r>
            <a:r>
              <a:rPr lang="en-GB" sz="2400" dirty="0" smtClean="0"/>
              <a:t>Kate.”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66377" y="1737222"/>
            <a:ext cx="1850186" cy="2987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340" indent="-180340" algn="just">
              <a:lnSpc>
                <a:spcPts val="1400"/>
              </a:lnSpc>
              <a:spcAft>
                <a:spcPts val="0"/>
              </a:spcAft>
            </a:pPr>
            <a:r>
              <a:rPr lang="en-GB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For example:</a:t>
            </a:r>
            <a:endParaRPr lang="ru-RU" sz="16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Picture 2" descr="From one-way criticism to two-way conversations | Training Journal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t="9952" r="21076"/>
          <a:stretch/>
        </p:blipFill>
        <p:spPr bwMode="auto">
          <a:xfrm>
            <a:off x="9276793" y="2975209"/>
            <a:ext cx="2392042" cy="211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6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444" y="432429"/>
            <a:ext cx="11027391" cy="823165"/>
          </a:xfrm>
        </p:spPr>
        <p:txBody>
          <a:bodyPr>
            <a:normAutofit fontScale="90000"/>
          </a:bodyPr>
          <a:lstStyle/>
          <a:p>
            <a:r>
              <a:rPr lang="en-GB" dirty="0"/>
              <a:t>work in pairs and write a script beginning with </a:t>
            </a:r>
            <a:r>
              <a:rPr lang="en-GB" b="1" dirty="0"/>
              <a:t>“While you were away …”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89860" y="3125336"/>
            <a:ext cx="7342497" cy="2009061"/>
          </a:xfrm>
          <a:prstGeom prst="flowChartAlternate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Student A: “Can </a:t>
            </a:r>
            <a:r>
              <a:rPr lang="en-GB" sz="2800" dirty="0"/>
              <a:t>I take a message for him/her</a:t>
            </a:r>
            <a:r>
              <a:rPr lang="en-GB" sz="2800" dirty="0" smtClean="0"/>
              <a:t>?”</a:t>
            </a:r>
          </a:p>
          <a:p>
            <a:endParaRPr lang="en-GB" sz="2800" dirty="0" smtClean="0"/>
          </a:p>
          <a:p>
            <a:pPr algn="just"/>
            <a:r>
              <a:rPr lang="en-GB" sz="2800" dirty="0" smtClean="0"/>
              <a:t>Student B: ….</a:t>
            </a:r>
          </a:p>
          <a:p>
            <a:pPr algn="just"/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013" y="1601905"/>
            <a:ext cx="3042597" cy="202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2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AutoShape 2" descr="Happy National Thank You Day! - Inventionl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A Special Thank You - Girlguiding Midland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8" descr="Thankyou Group | Inspired by Our Friends– thankyouapparel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65138"/>
            <a:ext cx="11430000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59935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144</TotalTime>
  <Words>318</Words>
  <Application>Microsoft Office PowerPoint</Application>
  <PresentationFormat>Широкоэкранный</PresentationFormat>
  <Paragraphs>58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Gill Sans MT</vt:lpstr>
      <vt:lpstr>Times New Roman</vt:lpstr>
      <vt:lpstr>Parcel</vt:lpstr>
      <vt:lpstr>Grade: 7 Unit: CLOTHES and FASHION lesson 4 Topic: REPORTED STATEMENTS</vt:lpstr>
      <vt:lpstr>        learners will be able to:  1. Use appropriately some reported speech forms;  2. Ask complex questions to get information;  3. Write with moderate grammatical accuracy.         </vt:lpstr>
      <vt:lpstr>        Objectives:  1. Learn how to use reported speech forms;  2. Practise forming reported speech statements on a familiar topic;      </vt:lpstr>
      <vt:lpstr>“I love my new hat,” Rosa said. </vt:lpstr>
      <vt:lpstr>Direct and indirect speech</vt:lpstr>
      <vt:lpstr>work in pairs and report the dialogues in the reported speech. </vt:lpstr>
      <vt:lpstr>work in pairs and write a script beginning with “While you were away …” </vt:lpstr>
      <vt:lpstr>work in pairs and write a script beginning with “While you were away …”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Grade: 7 Unit: Entertainment and media lesson 5 Topic: by and with in passive voice</dc:title>
  <dc:creator>Жанбуршина  Камила</dc:creator>
  <cp:lastModifiedBy>Жанбуршина  Камила</cp:lastModifiedBy>
  <cp:revision>28</cp:revision>
  <dcterms:created xsi:type="dcterms:W3CDTF">2020-12-09T12:43:31Z</dcterms:created>
  <dcterms:modified xsi:type="dcterms:W3CDTF">2021-04-06T06:32:56Z</dcterms:modified>
</cp:coreProperties>
</file>