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71" r:id="rId3"/>
    <p:sldId id="257" r:id="rId4"/>
    <p:sldId id="275" r:id="rId5"/>
    <p:sldId id="263" r:id="rId6"/>
    <p:sldId id="273" r:id="rId7"/>
    <p:sldId id="274" r:id="rId8"/>
    <p:sldId id="264" r:id="rId9"/>
    <p:sldId id="276" r:id="rId10"/>
    <p:sldId id="27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/>
    <p:restoredTop sz="94721"/>
  </p:normalViewPr>
  <p:slideViewPr>
    <p:cSldViewPr snapToGrid="0">
      <p:cViewPr varScale="1">
        <p:scale>
          <a:sx n="66" d="100"/>
          <a:sy n="66" d="100"/>
        </p:scale>
        <p:origin x="169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8E59-16F5-416A-B3D3-0C9C2EAB1B65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130C-4ED3-41BE-B867-229860A86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720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8E59-16F5-416A-B3D3-0C9C2EAB1B65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130C-4ED3-41BE-B867-229860A86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77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8E59-16F5-416A-B3D3-0C9C2EAB1B65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130C-4ED3-41BE-B867-229860A86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03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6E98-DC65-7E46-AA78-EC0AB0573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7766D-BFDA-F940-9D36-1F98BB2EFE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31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6E98-DC65-7E46-AA78-EC0AB0573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7766D-BFDA-F940-9D36-1F98BB2EFE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674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6E98-DC65-7E46-AA78-EC0AB0573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7766D-BFDA-F940-9D36-1F98BB2EFE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50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6E98-DC65-7E46-AA78-EC0AB0573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7766D-BFDA-F940-9D36-1F98BB2EFE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687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6E98-DC65-7E46-AA78-EC0AB0573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7766D-BFDA-F940-9D36-1F98BB2EFE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62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6E98-DC65-7E46-AA78-EC0AB0573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7766D-BFDA-F940-9D36-1F98BB2EFE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818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6E98-DC65-7E46-AA78-EC0AB0573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7766D-BFDA-F940-9D36-1F98BB2EFE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26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6E98-DC65-7E46-AA78-EC0AB0573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7766D-BFDA-F940-9D36-1F98BB2EFE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232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8E59-16F5-416A-B3D3-0C9C2EAB1B65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130C-4ED3-41BE-B867-229860A86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966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6E98-DC65-7E46-AA78-EC0AB0573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7766D-BFDA-F940-9D36-1F98BB2EFE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82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6E98-DC65-7E46-AA78-EC0AB0573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7766D-BFDA-F940-9D36-1F98BB2EFE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355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6E98-DC65-7E46-AA78-EC0AB0573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7766D-BFDA-F940-9D36-1F98BB2EFE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99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8E59-16F5-416A-B3D3-0C9C2EAB1B65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130C-4ED3-41BE-B867-229860A86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18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8E59-16F5-416A-B3D3-0C9C2EAB1B65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130C-4ED3-41BE-B867-229860A86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18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8E59-16F5-416A-B3D3-0C9C2EAB1B65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130C-4ED3-41BE-B867-229860A86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9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8E59-16F5-416A-B3D3-0C9C2EAB1B65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130C-4ED3-41BE-B867-229860A86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82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8E59-16F5-416A-B3D3-0C9C2EAB1B65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130C-4ED3-41BE-B867-229860A86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42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8E59-16F5-416A-B3D3-0C9C2EAB1B65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130C-4ED3-41BE-B867-229860A86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916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8E59-16F5-416A-B3D3-0C9C2EAB1B65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130C-4ED3-41BE-B867-229860A86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74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58E59-16F5-416A-B3D3-0C9C2EAB1B65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0130C-4ED3-41BE-B867-229860A86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47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A6E98-DC65-7E46-AA78-EC0AB0573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7766D-BFDA-F940-9D36-1F98BB2EFE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13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85D2DC4-E682-3648-89D9-F83AF892A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4" y="1765040"/>
            <a:ext cx="12011696" cy="5092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0413D1-446A-804E-9DD5-E69E97571D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0686" y="1635566"/>
            <a:ext cx="9144000" cy="85691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Entertainment and Media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94EB64-4CC7-A140-AFF3-34303320E7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7328" y="2634048"/>
            <a:ext cx="5207358" cy="1214661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7</a:t>
            </a:r>
          </a:p>
          <a:p>
            <a:pPr algn="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4B8EB9-9A84-2843-AC73-F5595D37E9C5}"/>
              </a:ext>
            </a:extLst>
          </p:cNvPr>
          <p:cNvSpPr txBox="1"/>
          <p:nvPr/>
        </p:nvSpPr>
        <p:spPr>
          <a:xfrm>
            <a:off x="1790163" y="425003"/>
            <a:ext cx="9272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6</a:t>
            </a:r>
          </a:p>
        </p:txBody>
      </p:sp>
    </p:spTree>
    <p:extLst>
      <p:ext uri="{BB962C8B-B14F-4D97-AF65-F5344CB8AC3E}">
        <p14:creationId xmlns:p14="http://schemas.microsoft.com/office/powerpoint/2010/main" val="468327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objectives: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500" y="1444625"/>
            <a:ext cx="10515600" cy="4351338"/>
          </a:xfrm>
        </p:spPr>
        <p:txBody>
          <a:bodyPr>
            <a:normAutofit/>
          </a:bodyPr>
          <a:lstStyle/>
          <a:p>
            <a:pPr lvl="0"/>
            <a:endParaRPr lang="en-GB" dirty="0">
              <a:latin typeface="Abadi MT Condensed Light" panose="020B0306030101010103" pitchFamily="34" charset="77"/>
            </a:endParaRP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7.C1 use speaking and listening skills to solve problems creatively and cooperatively in groups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7.R2 understand specific information  and detail in texts on a range of familiar general and curricular topics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7.S6  begin to link comments with some flexibility to what are they say at sentence and discourse level in pairs, group and whole class exchange topic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C3210D-30CA-5845-87EB-90D7CE38D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1150" y="3876925"/>
            <a:ext cx="2990850" cy="298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22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74B8B-CAFB-4040-96CD-D4ABE8BBC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031"/>
            <a:ext cx="8207326" cy="1916394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br>
              <a:rPr lang="en-US" sz="3100" b="1" dirty="0">
                <a:solidFill>
                  <a:schemeClr val="accent1"/>
                </a:solidFill>
                <a:latin typeface="Abadi MT Condensed Light" panose="020B0306030101010103" pitchFamily="34" charset="77"/>
              </a:rPr>
            </a:br>
            <a:br>
              <a:rPr lang="en-US" sz="3100" b="1" dirty="0">
                <a:solidFill>
                  <a:schemeClr val="accent1"/>
                </a:solidFill>
                <a:latin typeface="Abadi MT Condensed Light" panose="020B0306030101010103" pitchFamily="34" charset="77"/>
              </a:rPr>
            </a:br>
            <a:br>
              <a:rPr lang="en-US" sz="3100" b="1" dirty="0">
                <a:solidFill>
                  <a:schemeClr val="accent1"/>
                </a:solidFill>
                <a:latin typeface="Abadi MT Condensed Light" panose="020B0306030101010103" pitchFamily="34" charset="77"/>
              </a:rPr>
            </a:br>
            <a:br>
              <a:rPr lang="en-US" sz="3100" b="1" dirty="0">
                <a:solidFill>
                  <a:schemeClr val="accent1"/>
                </a:solidFill>
                <a:latin typeface="Abadi MT Condensed Light" panose="020B0306030101010103" pitchFamily="34" charset="77"/>
              </a:rPr>
            </a:br>
            <a:r>
              <a:rPr lang="en-US" sz="3100" b="1" dirty="0">
                <a:solidFill>
                  <a:schemeClr val="accent1"/>
                </a:solidFill>
                <a:latin typeface="Abadi MT Condensed Light" panose="020B0306030101010103" pitchFamily="34" charset="77"/>
              </a:rPr>
              <a:t>Greetings.</a:t>
            </a:r>
            <a:r>
              <a:rPr lang="en-US" sz="3100" b="1" dirty="0">
                <a:latin typeface="Abadi MT Condensed Light" panose="020B0306030101010103" pitchFamily="34" charset="77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Brainstorming activity </a:t>
            </a:r>
            <a:b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	Have you seen a science-fiction film?  Tell the class about it.</a:t>
            </a:r>
            <a:b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	In which film have the characters in the pictures appeared? What  is each film about?</a:t>
            </a:r>
            <a:b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en-US" sz="4800" b="1" dirty="0">
                <a:latin typeface="Abadi MT Condensed Light" panose="020B0306030101010103" pitchFamily="34" charset="77"/>
              </a:rPr>
            </a:br>
            <a:endParaRPr lang="en-US" sz="4800" b="1" dirty="0">
              <a:latin typeface="Abadi MT Condensed Light" panose="020B0306030101010103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CB73D-D410-F84A-A33D-D91C17FE4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7440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GB" dirty="0">
              <a:latin typeface="Abadi MT Condensed Light" panose="020B0306030101010103" pitchFamily="34" charset="77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F2FE36-8A4B-F849-A672-40A0CA63A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910" y="0"/>
            <a:ext cx="2932090" cy="29225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3E0E56-8430-4226-981C-D7FE0DEF6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335" y="3020532"/>
            <a:ext cx="2757094" cy="16814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489EFE-FCF2-4C4A-9C46-C95176C24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6357" y="3020532"/>
            <a:ext cx="2381861" cy="16710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5E1D18-F1BE-4198-945D-6047D3C6E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9606" y="3020533"/>
            <a:ext cx="2617349" cy="16710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31C09E-2E5E-4127-BC78-977489EA11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3500" y="4923692"/>
            <a:ext cx="2769966" cy="15602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47E329C-9992-49B5-9800-E6B9668840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7481" y="4858160"/>
            <a:ext cx="2381862" cy="160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2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0580"/>
            <a:ext cx="10515600" cy="71670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words and explain the meanings. 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27280"/>
            <a:ext cx="10515600" cy="5679582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Direct-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buNone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Alone-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жалғыз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шешім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buNone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Race back-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басын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қатыру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Universe-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соғыс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Action-packed-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шектеулі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Cast-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лақтыру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Destroy-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талқандау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Mankind-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адамды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Plot-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астыртын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байланыстыру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Battle-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шайқас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A7784E-C787-514B-B1A0-205142F3A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910" y="3845340"/>
            <a:ext cx="2932090" cy="292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7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CD54E-F28B-3A4A-B99C-BF39801F6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read the text.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B6579FD-05C1-4AB8-9FE2-F08B0B9DCC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1687" y="1350499"/>
            <a:ext cx="9509760" cy="550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4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D93F7-4EC5-E442-86C1-565413E4A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 the sentences T(true) or F (False)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3E0AD-B80E-AC41-8BB2-5AB7325D3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Wall-E was directed by Andrew Stanton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Wall-E lives on Earth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Wall-E is very clever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Terminator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Genisys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about robots fighting people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Terminator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Genisys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takes place at several different times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	The X-men can travel through time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	Apocalypse is a friend of the X-men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E37805-C019-1D47-84E3-93106C0C2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924" y="4684542"/>
            <a:ext cx="5126076" cy="217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34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notes under the heading.</a:t>
            </a:r>
            <a:endParaRPr lang="ru-RU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0F8A7D9E-CF6E-44AC-8469-9534DB9FDB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466663"/>
              </p:ext>
            </p:extLst>
          </p:nvPr>
        </p:nvGraphicFramePr>
        <p:xfrm>
          <a:off x="1059544" y="1954647"/>
          <a:ext cx="7518400" cy="3909123"/>
        </p:xfrm>
        <a:graphic>
          <a:graphicData uri="http://schemas.openxmlformats.org/drawingml/2006/table">
            <a:tbl>
              <a:tblPr firstRow="1" firstCol="1" bandRow="1"/>
              <a:tblGrid>
                <a:gridCol w="1802946">
                  <a:extLst>
                    <a:ext uri="{9D8B030D-6E8A-4147-A177-3AD203B41FA5}">
                      <a16:colId xmlns:a16="http://schemas.microsoft.com/office/drawing/2014/main" val="2378456311"/>
                    </a:ext>
                  </a:extLst>
                </a:gridCol>
                <a:gridCol w="2028824">
                  <a:extLst>
                    <a:ext uri="{9D8B030D-6E8A-4147-A177-3AD203B41FA5}">
                      <a16:colId xmlns:a16="http://schemas.microsoft.com/office/drawing/2014/main" val="3170710721"/>
                    </a:ext>
                  </a:extLst>
                </a:gridCol>
                <a:gridCol w="1978244">
                  <a:extLst>
                    <a:ext uri="{9D8B030D-6E8A-4147-A177-3AD203B41FA5}">
                      <a16:colId xmlns:a16="http://schemas.microsoft.com/office/drawing/2014/main" val="1683756343"/>
                    </a:ext>
                  </a:extLst>
                </a:gridCol>
                <a:gridCol w="1708386">
                  <a:extLst>
                    <a:ext uri="{9D8B030D-6E8A-4147-A177-3AD203B41FA5}">
                      <a16:colId xmlns:a16="http://schemas.microsoft.com/office/drawing/2014/main" val="3173461032"/>
                    </a:ext>
                  </a:extLst>
                </a:gridCol>
              </a:tblGrid>
              <a:tr h="93957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Director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Plot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4567207"/>
                  </a:ext>
                </a:extLst>
              </a:tr>
              <a:tr h="66008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Wall-E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9684890"/>
                  </a:ext>
                </a:extLst>
              </a:tr>
              <a:tr h="136988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Terminator </a:t>
                      </a:r>
                      <a:r>
                        <a:rPr lang="en-US" sz="18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Genisys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162090"/>
                  </a:ext>
                </a:extLst>
              </a:tr>
              <a:tr h="93957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X-men</a:t>
                      </a:r>
                      <a:endParaRPr lang="ru-RU" sz="18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096578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D464CA4-CA79-0E4A-AC50-D04DA71BD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910" y="3845340"/>
            <a:ext cx="2932090" cy="2922508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B9C1A605-7482-4309-80F7-9CD26C658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04140" y="-127403"/>
            <a:ext cx="16796140" cy="58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681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56377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Imagine that you were Wall-E. What solutions would you suggest to save Earth from its problems?  Say or write a few sentences. Tell the class.</a:t>
            </a:r>
            <a:b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dirty="0"/>
            </a:br>
            <a:endParaRPr lang="en-GB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428999"/>
            <a:ext cx="10515600" cy="27479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If I were Wall-E, I`d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invevt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machine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 were Wall-E, I`d   ………………..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89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Feedback (WG)</a:t>
            </a:r>
            <a:b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KWL Chart (Know, want to know, learned)</a:t>
            </a:r>
            <a:b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CB763C6-895C-453A-92D8-60220B9A1B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7064" y="1825625"/>
            <a:ext cx="3924887" cy="4351338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98FBC75-1674-4B8C-A046-1F4000BC6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140436"/>
              </p:ext>
            </p:extLst>
          </p:nvPr>
        </p:nvGraphicFramePr>
        <p:xfrm>
          <a:off x="1132113" y="2177142"/>
          <a:ext cx="5936342" cy="3831772"/>
        </p:xfrm>
        <a:graphic>
          <a:graphicData uri="http://schemas.openxmlformats.org/drawingml/2006/table">
            <a:tbl>
              <a:tblPr firstRow="1" firstCol="1" bandRow="1"/>
              <a:tblGrid>
                <a:gridCol w="1978482">
                  <a:extLst>
                    <a:ext uri="{9D8B030D-6E8A-4147-A177-3AD203B41FA5}">
                      <a16:colId xmlns:a16="http://schemas.microsoft.com/office/drawing/2014/main" val="2074939172"/>
                    </a:ext>
                  </a:extLst>
                </a:gridCol>
                <a:gridCol w="1978482">
                  <a:extLst>
                    <a:ext uri="{9D8B030D-6E8A-4147-A177-3AD203B41FA5}">
                      <a16:colId xmlns:a16="http://schemas.microsoft.com/office/drawing/2014/main" val="2604913756"/>
                    </a:ext>
                  </a:extLst>
                </a:gridCol>
                <a:gridCol w="1979378">
                  <a:extLst>
                    <a:ext uri="{9D8B030D-6E8A-4147-A177-3AD203B41FA5}">
                      <a16:colId xmlns:a16="http://schemas.microsoft.com/office/drawing/2014/main" val="1739674655"/>
                    </a:ext>
                  </a:extLst>
                </a:gridCol>
              </a:tblGrid>
              <a:tr h="1915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I know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I want to know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I learned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683254"/>
                  </a:ext>
                </a:extLst>
              </a:tr>
              <a:tr h="1915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8933276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102DC8C9-2AF2-4760-85B6-3F719A845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3421634"/>
            <a:ext cx="823005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F9D3E2-4D8B-48C8-B8D3-26999382D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258" y="2473665"/>
            <a:ext cx="1727199" cy="137262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BB23B6E-1F82-4FA1-89C6-C596C0A41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4919" y="2473665"/>
            <a:ext cx="1321637" cy="14865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B523530-E78E-4A22-8DD8-EFD4372355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7348" y="2569693"/>
            <a:ext cx="1702464" cy="127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825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354</Words>
  <Application>Microsoft Office PowerPoint</Application>
  <PresentationFormat>Широкоэкранный</PresentationFormat>
  <Paragraphs>60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Abadi MT Condensed Light</vt:lpstr>
      <vt:lpstr>Arial</vt:lpstr>
      <vt:lpstr>Calibri</vt:lpstr>
      <vt:lpstr>Calibri Light</vt:lpstr>
      <vt:lpstr>Times New Roman</vt:lpstr>
      <vt:lpstr>Тема Office</vt:lpstr>
      <vt:lpstr>1_Office Theme</vt:lpstr>
      <vt:lpstr>Entertainment and Media</vt:lpstr>
      <vt:lpstr>Learning objectives:</vt:lpstr>
      <vt:lpstr>    Greetings. Brainstorming activity   - Have you seen a science-fiction film?  Tell the class about it. - In which film have the characters in the pictures appeared? What  is each film about?  </vt:lpstr>
      <vt:lpstr>Read the words and explain the meanings. </vt:lpstr>
      <vt:lpstr>Listen and read the text.</vt:lpstr>
      <vt:lpstr>Mark the sentences T(true) or F (False)</vt:lpstr>
      <vt:lpstr>Make notes under the heading.</vt:lpstr>
      <vt:lpstr>   Imagine that you were Wall-E. What solutions would you suggest to save Earth from its problems?  Say or write a few sentences. Tell the class.  </vt:lpstr>
      <vt:lpstr>Feedback (WG) KWL Chart (Know, want to know, learned)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Накипбекова Гульжазира</dc:creator>
  <cp:lastModifiedBy>Сабира Ашенова</cp:lastModifiedBy>
  <cp:revision>33</cp:revision>
  <dcterms:created xsi:type="dcterms:W3CDTF">2020-01-20T05:49:21Z</dcterms:created>
  <dcterms:modified xsi:type="dcterms:W3CDTF">2020-12-09T16:29:16Z</dcterms:modified>
</cp:coreProperties>
</file>