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3670" y="817250"/>
            <a:ext cx="6892121" cy="195324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Grade: 7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Entertainment and media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5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Topic: ‘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by’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‘with’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passive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2" t="25417" r="25523" b="22082"/>
          <a:stretch/>
        </p:blipFill>
        <p:spPr>
          <a:xfrm>
            <a:off x="0" y="3961119"/>
            <a:ext cx="12191999" cy="28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5" y="655092"/>
            <a:ext cx="10617958" cy="5677467"/>
          </a:xfrm>
        </p:spPr>
        <p:txBody>
          <a:bodyPr>
            <a:normAutofit fontScale="90000"/>
          </a:bodyPr>
          <a:lstStyle/>
          <a:p>
            <a:pPr marL="723900" algn="l"/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>	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learners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appropriately active and passive voice;</a:t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Ask complex questions to get information;</a:t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Write with moderate grammatical accuracy.</a:t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88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5" y="655092"/>
            <a:ext cx="10617958" cy="5677467"/>
          </a:xfrm>
        </p:spPr>
        <p:txBody>
          <a:bodyPr>
            <a:normAutofit fontScale="90000"/>
          </a:bodyPr>
          <a:lstStyle/>
          <a:p>
            <a:pPr marL="723900" algn="l"/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>	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 how to use ‘by’ and ‘with’ in the passive voice;</a:t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Practise forming questions in the passive;</a:t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Practise asking and answering using the passive.</a:t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18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5" y="655092"/>
            <a:ext cx="5431809" cy="5677467"/>
          </a:xfrm>
        </p:spPr>
        <p:txBody>
          <a:bodyPr>
            <a:normAutofit/>
          </a:bodyPr>
          <a:lstStyle/>
          <a:p>
            <a:pPr marL="177800" algn="l"/>
            <a:r>
              <a:rPr lang="en-GB" b="1" dirty="0" smtClean="0"/>
              <a:t>“Who </a:t>
            </a:r>
            <a:r>
              <a:rPr lang="en-GB" b="1" dirty="0"/>
              <a:t>painted The Mona </a:t>
            </a:r>
            <a:r>
              <a:rPr lang="en-GB" b="1" dirty="0" smtClean="0"/>
              <a:t>Lisa?”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“Do </a:t>
            </a:r>
            <a:r>
              <a:rPr lang="en-GB" b="1" dirty="0"/>
              <a:t>you think Leonardo da Vinci painted it with oil paints?”.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ru-RU" dirty="0"/>
          </a:p>
        </p:txBody>
      </p:sp>
      <p:sp>
        <p:nvSpPr>
          <p:cNvPr id="3" name="AutoShape 2" descr="Mona Lis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What Made Leonardo da Vinci a Genius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6" descr="10 Best Oil Paints for Beginners and Professional Art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46" y="2648707"/>
            <a:ext cx="3219496" cy="16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27" y="3738914"/>
            <a:ext cx="2089979" cy="2593643"/>
          </a:xfrm>
          <a:prstGeom prst="rect">
            <a:avLst/>
          </a:prstGeom>
        </p:spPr>
      </p:pic>
      <p:pic>
        <p:nvPicPr>
          <p:cNvPr id="13" name="Picture 8" descr="Have We Over-Hyped the Mona Lis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27" y="655092"/>
            <a:ext cx="2089979" cy="278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4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432429"/>
            <a:ext cx="11054686" cy="8231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the verbs and the names to form a passive question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88715"/>
              </p:ext>
            </p:extLst>
          </p:nvPr>
        </p:nvGraphicFramePr>
        <p:xfrm>
          <a:off x="2125502" y="1883389"/>
          <a:ext cx="8022881" cy="40852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06241">
                  <a:extLst>
                    <a:ext uri="{9D8B030D-6E8A-4147-A177-3AD203B41FA5}">
                      <a16:colId xmlns:a16="http://schemas.microsoft.com/office/drawing/2014/main" val="59569654"/>
                    </a:ext>
                  </a:extLst>
                </a:gridCol>
                <a:gridCol w="1522570">
                  <a:extLst>
                    <a:ext uri="{9D8B030D-6E8A-4147-A177-3AD203B41FA5}">
                      <a16:colId xmlns:a16="http://schemas.microsoft.com/office/drawing/2014/main" val="1400347829"/>
                    </a:ext>
                  </a:extLst>
                </a:gridCol>
                <a:gridCol w="3594070">
                  <a:extLst>
                    <a:ext uri="{9D8B030D-6E8A-4147-A177-3AD203B41FA5}">
                      <a16:colId xmlns:a16="http://schemas.microsoft.com/office/drawing/2014/main" val="806373219"/>
                    </a:ext>
                  </a:extLst>
                </a:gridCol>
              </a:tblGrid>
              <a:tr h="514066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788529"/>
                  </a:ext>
                </a:extLst>
              </a:tr>
              <a:tr h="514066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America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invent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Giuseppe </a:t>
                      </a:r>
                      <a:r>
                        <a:rPr lang="en-GB" sz="2000" dirty="0">
                          <a:effectLst/>
                        </a:rPr>
                        <a:t>Verdi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48913"/>
                  </a:ext>
                </a:extLst>
              </a:tr>
              <a:tr h="514066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Hamlet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sing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Alexander </a:t>
                      </a:r>
                      <a:r>
                        <a:rPr lang="en-GB" sz="2000" dirty="0">
                          <a:effectLst/>
                        </a:rPr>
                        <a:t>Graham Bell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97636"/>
                  </a:ext>
                </a:extLst>
              </a:tr>
              <a:tr h="514066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Aida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discover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Michelangelo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00677"/>
                  </a:ext>
                </a:extLst>
              </a:tr>
              <a:tr h="514066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The </a:t>
                      </a:r>
                      <a:r>
                        <a:rPr lang="en-GB" sz="2000" dirty="0">
                          <a:effectLst/>
                        </a:rPr>
                        <a:t>Pieta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compose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Elvis </a:t>
                      </a:r>
                      <a:r>
                        <a:rPr lang="en-GB" sz="2000" dirty="0">
                          <a:effectLst/>
                        </a:rPr>
                        <a:t>Presley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47366"/>
                  </a:ext>
                </a:extLst>
              </a:tr>
              <a:tr h="486771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Blue </a:t>
                      </a:r>
                      <a:r>
                        <a:rPr lang="en-GB" sz="2000" dirty="0">
                          <a:effectLst/>
                        </a:rPr>
                        <a:t>Suede Shoes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paint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Christopher </a:t>
                      </a:r>
                      <a:r>
                        <a:rPr lang="en-GB" sz="2000" dirty="0">
                          <a:effectLst/>
                        </a:rPr>
                        <a:t>Columbus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917480"/>
                  </a:ext>
                </a:extLst>
              </a:tr>
              <a:tr h="514066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The </a:t>
                      </a:r>
                      <a:r>
                        <a:rPr lang="en-GB" sz="2000" dirty="0">
                          <a:effectLst/>
                        </a:rPr>
                        <a:t>Mona Lisa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write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William </a:t>
                      </a:r>
                      <a:r>
                        <a:rPr lang="en-GB" sz="2000" dirty="0">
                          <a:effectLst/>
                        </a:rPr>
                        <a:t>Shakespeare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88322"/>
                  </a:ext>
                </a:extLst>
              </a:tr>
              <a:tr h="514066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The </a:t>
                      </a:r>
                      <a:r>
                        <a:rPr lang="en-GB" sz="2000" dirty="0">
                          <a:effectLst/>
                        </a:rPr>
                        <a:t>telephone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sculpt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180340" indent="-1803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Leonardo </a:t>
                      </a:r>
                      <a:r>
                        <a:rPr lang="en-GB" sz="2000" dirty="0">
                          <a:effectLst/>
                        </a:rPr>
                        <a:t>da Vinci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87762"/>
                  </a:ext>
                </a:extLst>
              </a:tr>
            </a:tbl>
          </a:graphicData>
        </a:graphic>
      </p:graphicFrame>
      <p:pic>
        <p:nvPicPr>
          <p:cNvPr id="4" name="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6720" y="5531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4" y="432429"/>
            <a:ext cx="11027391" cy="823165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complete the sentences with the correct passive form of the verbs in brackets.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245" t="26819" r="31399" b="21129"/>
          <a:stretch/>
        </p:blipFill>
        <p:spPr>
          <a:xfrm>
            <a:off x="3137369" y="1378424"/>
            <a:ext cx="6035540" cy="52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82</TotalTime>
  <Words>73</Words>
  <Application>Microsoft Office PowerPoint</Application>
  <PresentationFormat>Широкоэкранный</PresentationFormat>
  <Paragraphs>54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Gill Sans MT</vt:lpstr>
      <vt:lpstr>Times New Roman</vt:lpstr>
      <vt:lpstr>Parcel</vt:lpstr>
      <vt:lpstr>Grade: 7 Unit: Entertainment and media lesson 5 Topic: ‘by’ and ‘with’ in passive voice</vt:lpstr>
      <vt:lpstr>        learners will be able to:  1. Use appropriately active and passive voice;  2. Ask complex questions to get information;  3. Write with moderate grammatical accuracy.         </vt:lpstr>
      <vt:lpstr>        plan:  1. Learn how to use ‘by’ and ‘with’ in the passive voice;  2. Practise forming questions in the passive;  3. Practise asking and answering using the passive.        </vt:lpstr>
      <vt:lpstr>“Who painted The Mona Lisa?”    “Do you think Leonardo da Vinci painted it with oil paints?”.     </vt:lpstr>
      <vt:lpstr>Use the verbs and the names to form a passive question</vt:lpstr>
      <vt:lpstr>complete the sentences with the correct passive form of the verbs in brackets.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Grade: 7 Unit: Entertainment and media lesson 5 Topic: by and with in passive voice</dc:title>
  <dc:creator>Жанбуршина  Камила</dc:creator>
  <cp:lastModifiedBy>Жанбуршина  Камила</cp:lastModifiedBy>
  <cp:revision>10</cp:revision>
  <dcterms:created xsi:type="dcterms:W3CDTF">2020-12-09T12:43:31Z</dcterms:created>
  <dcterms:modified xsi:type="dcterms:W3CDTF">2020-12-09T14:05:36Z</dcterms:modified>
</cp:coreProperties>
</file>