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2.jpeg" ContentType="image/jpeg"/>
  <Override PartName="/ppt/media/image19.jpeg" ContentType="image/jpeg"/>
  <Override PartName="/ppt/media/image3.png" ContentType="image/png"/>
  <Override PartName="/ppt/media/image1.jpeg" ContentType="image/jpeg"/>
  <Override PartName="/ppt/media/image18.jpeg" ContentType="image/jpeg"/>
  <Override PartName="/ppt/media/image5.jpeg" ContentType="image/jpeg"/>
  <Override PartName="/ppt/media/image8.jpeg" ContentType="image/jpeg"/>
  <Override PartName="/ppt/media/image21.jpeg" ContentType="image/jpeg"/>
  <Override PartName="/ppt/media/image6.jpeg" ContentType="image/jpeg"/>
  <Override PartName="/ppt/media/image4.png" ContentType="image/png"/>
  <Override PartName="/ppt/media/image10.jpeg" ContentType="image/jpeg"/>
  <Override PartName="/ppt/media/image20.jpeg" ContentType="image/jpeg"/>
  <Override PartName="/ppt/media/image7.jpeg" ContentType="image/jpeg"/>
  <Override PartName="/ppt/media/image11.jpeg" ContentType="image/jpeg"/>
  <Override PartName="/ppt/media/image12.jpeg" ContentType="image/jpeg"/>
  <Override PartName="/ppt/media/image22.jpeg" ContentType="image/jpeg"/>
  <Override PartName="/ppt/media/image9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1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B757CE-FF42-443D-90D1-92F457842683}" type="slidenum"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1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818D5E-ED8B-476A-B137-4014A4F7A9B8}" type="slidenum">
              <a:rPr b="1" lang="ru-RU" sz="12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1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49F9E2-378C-41CC-ACA3-5926095006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B28299-D60E-4948-A316-A8F40D205E81}" type="slidenum">
              <a:rPr b="0" lang="ru-RU" sz="14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1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Лев, медведь и лисица / Л.Н. Толстой - Читать онлайн, скачать, печатать  текст"/>
          <p:cNvPicPr/>
          <p:nvPr/>
        </p:nvPicPr>
        <p:blipFill>
          <a:blip r:embed="rId1"/>
          <a:stretch/>
        </p:blipFill>
        <p:spPr>
          <a:xfrm>
            <a:off x="990720" y="38160"/>
            <a:ext cx="7315200" cy="540864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7" descr="Иранские коронационные драгоценности Иранская конституционная революция  Флаг Ирана династия Пахлави, персидский, разное, персидский народ,  персидский png | Klipartz"/>
          <p:cNvPicPr/>
          <p:nvPr/>
        </p:nvPicPr>
        <p:blipFill>
          <a:blip r:embed="rId2"/>
          <a:stretch/>
        </p:blipFill>
        <p:spPr>
          <a:xfrm>
            <a:off x="3683160" y="2800440"/>
            <a:ext cx="1930320" cy="1904760"/>
          </a:xfrm>
          <a:prstGeom prst="rect">
            <a:avLst/>
          </a:prstGeom>
          <a:ln w="0">
            <a:noFill/>
          </a:ln>
        </p:spPr>
      </p:pic>
      <p:pic>
        <p:nvPicPr>
          <p:cNvPr id="14" name="Звук 2" descr=""/>
          <p:cNvPicPr/>
          <p:nvPr/>
        </p:nvPicPr>
        <p:blipFill>
          <a:blip r:embed="rId3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Орыс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–</a:t>
            </a: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Иран тіресуі.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1804ж.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Picture 4" descr="Тибет. Англия-Россия: Большая игра | Русское географическое общество"/>
          <p:cNvPicPr/>
          <p:nvPr/>
        </p:nvPicPr>
        <p:blipFill>
          <a:blip r:embed="rId1"/>
          <a:stretch/>
        </p:blipFill>
        <p:spPr>
          <a:xfrm>
            <a:off x="2438280" y="762120"/>
            <a:ext cx="4579920" cy="30477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2" descr="Как британцы укротили Иран и Россию? | История | ИноСМИ - Все, что достойно  перевода"/>
          <p:cNvPicPr/>
          <p:nvPr/>
        </p:nvPicPr>
        <p:blipFill>
          <a:blip r:embed="rId2"/>
          <a:stretch/>
        </p:blipFill>
        <p:spPr>
          <a:xfrm>
            <a:off x="152280" y="3429000"/>
            <a:ext cx="8994960" cy="3409920"/>
          </a:xfrm>
          <a:prstGeom prst="rect">
            <a:avLst/>
          </a:prstGeom>
          <a:ln w="0">
            <a:noFill/>
          </a:ln>
        </p:spPr>
      </p:pic>
      <p:pic>
        <p:nvPicPr>
          <p:cNvPr id="50" name="Звук 6" descr=""/>
          <p:cNvPicPr/>
          <p:nvPr/>
        </p:nvPicPr>
        <p:blipFill>
          <a:blip r:embed="rId3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1813 ж.</a:t>
            </a: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 Орыс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–</a:t>
            </a: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Иран келісімі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Иран Дағыстан, Грузия және Солтүстік Әзірбайжаннан айрылды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" name="Picture 6" descr="Шамхал Адиль-гирей встретил императора за пять верст и поверг к его стопам  себя, весь свой род и все свое имущество"/>
          <p:cNvPicPr/>
          <p:nvPr/>
        </p:nvPicPr>
        <p:blipFill>
          <a:blip r:embed="rId1"/>
          <a:stretch/>
        </p:blipFill>
        <p:spPr>
          <a:xfrm>
            <a:off x="4724280" y="1600200"/>
            <a:ext cx="3962520" cy="4267080"/>
          </a:xfrm>
          <a:prstGeom prst="rect">
            <a:avLst/>
          </a:prstGeom>
          <a:ln w="0">
            <a:noFill/>
          </a:ln>
        </p:spPr>
      </p:pic>
      <p:pic>
        <p:nvPicPr>
          <p:cNvPr id="55" name="Звук 5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Екінші Иран-Ресей соғысы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Picture 2" descr="ВНЕШНЯЯ ПОЛИТИКА РОССИИ В XVIII ВЕКЕ — информация на портале Энциклопедия  Всемирная история"/>
          <p:cNvPicPr/>
          <p:nvPr/>
        </p:nvPicPr>
        <p:blipFill>
          <a:blip r:embed="rId1"/>
          <a:stretch/>
        </p:blipFill>
        <p:spPr>
          <a:xfrm>
            <a:off x="1028880" y="1600200"/>
            <a:ext cx="7238880" cy="4583160"/>
          </a:xfrm>
          <a:prstGeom prst="rect">
            <a:avLst/>
          </a:prstGeom>
          <a:ln w="0">
            <a:noFill/>
          </a:ln>
        </p:spPr>
      </p:pic>
      <p:pic>
        <p:nvPicPr>
          <p:cNvPr id="58" name="Звук 5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Т</a:t>
            </a: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үркманчай бітім. </a:t>
            </a:r>
            <a:r>
              <a:rPr b="0" lang="ru-RU" sz="4400" strike="noStrike" u="none">
                <a:solidFill>
                  <a:srgbClr val="000000"/>
                </a:solidFill>
                <a:uFillTx/>
                <a:latin typeface="Arial"/>
              </a:rPr>
              <a:t>1828ж.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Picture 2" descr="Заключение Туркманчайского мира, завершившего русско-иранскую войну  1826-1828 гг. Присоединение к России Эривани и Нахичевани :: Издательство  Русская Идея"/>
          <p:cNvPicPr/>
          <p:nvPr/>
        </p:nvPicPr>
        <p:blipFill>
          <a:blip r:embed="rId1"/>
          <a:stretch/>
        </p:blipFill>
        <p:spPr>
          <a:xfrm>
            <a:off x="1219320" y="1600200"/>
            <a:ext cx="6858000" cy="4765680"/>
          </a:xfrm>
          <a:prstGeom prst="rect">
            <a:avLst/>
          </a:prstGeom>
          <a:ln w="0">
            <a:noFill/>
          </a:ln>
        </p:spPr>
      </p:pic>
      <p:pic>
        <p:nvPicPr>
          <p:cNvPr id="61" name="Звук 4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Иран талас ортасында қалды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Picture 2" descr="Как Российская империя соперничала с Британией — Рамблер/новости"/>
          <p:cNvPicPr/>
          <p:nvPr/>
        </p:nvPicPr>
        <p:blipFill>
          <a:blip r:embed="rId1"/>
          <a:srcRect l="0" t="5632" r="0" b="56052"/>
          <a:stretch/>
        </p:blipFill>
        <p:spPr>
          <a:xfrm>
            <a:off x="914400" y="2238480"/>
            <a:ext cx="7467480" cy="3628800"/>
          </a:xfrm>
          <a:prstGeom prst="rect">
            <a:avLst/>
          </a:prstGeom>
          <a:ln w="0">
            <a:noFill/>
          </a:ln>
        </p:spPr>
      </p:pic>
      <p:pic>
        <p:nvPicPr>
          <p:cNvPr id="64" name="Звук 5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Иранның жартылай отар елге айналуы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Picture 2" descr="Глава XII. Превращение стран Ближнего и Среднего Востока в полуколонии  [1960 - - Всемирная история. Энциклопедия. Том 7]"/>
          <p:cNvPicPr/>
          <p:nvPr/>
        </p:nvPicPr>
        <p:blipFill>
          <a:blip r:embed="rId1"/>
          <a:stretch/>
        </p:blipFill>
        <p:spPr>
          <a:xfrm>
            <a:off x="990720" y="1219320"/>
            <a:ext cx="7162560" cy="4965480"/>
          </a:xfrm>
          <a:prstGeom prst="rect">
            <a:avLst/>
          </a:prstGeom>
          <a:ln w="0">
            <a:noFill/>
          </a:ln>
        </p:spPr>
      </p:pic>
      <p:pic>
        <p:nvPicPr>
          <p:cNvPr id="68" name="Звук 4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dur="indefinite" nodeType="mainSeq"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Англия мен Ресей Иранның экономикалық жағынан тәуелдігіне ұмтылды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"/>
          <p:cNvSpPr txBox="1"/>
          <p:nvPr/>
        </p:nvSpPr>
        <p:spPr>
          <a:xfrm>
            <a:off x="456840" y="1600200"/>
            <a:ext cx="38862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XIX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ғасыр басында Иранды Ресей әскери жолмен бағындырғысы келді.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"/>
          <p:cNvSpPr txBox="1"/>
          <p:nvPr/>
        </p:nvSpPr>
        <p:spPr>
          <a:xfrm>
            <a:off x="4876560" y="1600200"/>
            <a:ext cx="38098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Англия болса сыртқы сауданы пайдаланғысы келді.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Picture 2" descr="В Украине спустя 170 лет работы закрылся телеграф. Как он у нас появился"/>
          <p:cNvPicPr/>
          <p:nvPr/>
        </p:nvPicPr>
        <p:blipFill>
          <a:blip r:embed="rId1"/>
          <a:stretch/>
        </p:blipFill>
        <p:spPr>
          <a:xfrm>
            <a:off x="5029200" y="3962520"/>
            <a:ext cx="3733920" cy="2493720"/>
          </a:xfrm>
          <a:prstGeom prst="rect">
            <a:avLst/>
          </a:prstGeom>
          <a:ln w="0">
            <a:noFill/>
          </a:ln>
        </p:spPr>
      </p:pic>
      <p:pic>
        <p:nvPicPr>
          <p:cNvPr id="73" name="Звук 4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1872 жылғы Шахпен концессия жасалды.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Барон Ю. Рейтер 70 жыл мерзімге: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Мұнай өндіруге және басқа табиғи қазбаларды игеруге рұқсат алды.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Ал ол: «тасжолдар, теміржолдар, телефон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-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телеграф жүйелерін салуға және фабрика, зауыт пен банктер ашуға келісті»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" name="Звук 4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1879ж. </a:t>
            </a:r>
            <a:r>
              <a:rPr b="0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Орыстардың Шах әскерін оқытуы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1" name="Picture 2" descr="Казаки персидского шаха: как русские создали новую армию Ирана | Русская  семерка"/>
          <p:cNvPicPr/>
          <p:nvPr/>
        </p:nvPicPr>
        <p:blipFill>
          <a:blip r:embed="rId1"/>
          <a:stretch/>
        </p:blipFill>
        <p:spPr>
          <a:xfrm>
            <a:off x="1066680" y="1600200"/>
            <a:ext cx="7239240" cy="4371840"/>
          </a:xfrm>
          <a:prstGeom prst="rect">
            <a:avLst/>
          </a:prstGeom>
          <a:ln w="0">
            <a:noFill/>
          </a:ln>
        </p:spPr>
      </p:pic>
      <p:pic>
        <p:nvPicPr>
          <p:cNvPr id="82" name="Звук 4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03" dur="indefinite" restart="never" nodeType="tmRoot">
          <p:childTnLst>
            <p:seq>
              <p:cTn id="104" dur="indefinite" nodeType="mainSeq"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 txBox="1"/>
          <p:nvPr/>
        </p:nvSpPr>
        <p:spPr>
          <a:xfrm>
            <a:off x="456840" y="5866920"/>
            <a:ext cx="3017880" cy="79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Л.С.Поляков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5105520" y="5837400"/>
            <a:ext cx="3581280" cy="79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Arial"/>
              </a:rPr>
              <a:t>С.М.Лианозов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Picture 2" descr="Поляков, Лазарь Соломонович — Википедия"/>
          <p:cNvPicPr/>
          <p:nvPr/>
        </p:nvPicPr>
        <p:blipFill>
          <a:blip r:embed="rId1"/>
          <a:stretch/>
        </p:blipFill>
        <p:spPr>
          <a:xfrm>
            <a:off x="461880" y="838080"/>
            <a:ext cx="3017880" cy="46483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4" descr="Лианозов, Степан Мартынович — Википедия"/>
          <p:cNvPicPr/>
          <p:nvPr/>
        </p:nvPicPr>
        <p:blipFill>
          <a:blip r:embed="rId2"/>
          <a:stretch/>
        </p:blipFill>
        <p:spPr>
          <a:xfrm>
            <a:off x="4572000" y="1547640"/>
            <a:ext cx="4064040" cy="3938760"/>
          </a:xfrm>
          <a:prstGeom prst="rect">
            <a:avLst/>
          </a:prstGeom>
          <a:ln w="0">
            <a:noFill/>
          </a:ln>
        </p:spPr>
      </p:pic>
      <p:pic>
        <p:nvPicPr>
          <p:cNvPr id="87" name="Звук 4" descr=""/>
          <p:cNvPicPr/>
          <p:nvPr/>
        </p:nvPicPr>
        <p:blipFill>
          <a:blip r:embed="rId3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61760" y="685800"/>
            <a:ext cx="7924680" cy="238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800"/>
            </a:br>
            <a:r>
              <a:rPr b="1" lang="kk-KZ" sz="4400" strike="noStrike" u="none">
                <a:solidFill>
                  <a:srgbClr val="000000"/>
                </a:solidFill>
                <a:uFillTx/>
                <a:latin typeface="Arial"/>
              </a:rPr>
              <a:t>Сабақ тақырыбы</a:t>
            </a:r>
            <a:br>
              <a:rPr sz="4400"/>
            </a:b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Ресей мен Британия Иранға ықпал ету үшін неге  бақталас болды?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09480" y="3601800"/>
            <a:ext cx="8229600" cy="165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Arial"/>
              </a:rPr>
              <a:t>Сабақ мақсаты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- XIX ғасырдың ортасында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ғы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 Ұлыбритания, Ресей және Иран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ның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 жағдайын зерттеу;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 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- Ресей, Ұлыбритания және Ирандағы қоғам дамуының өндірістік кезеңіне өту процесін салыстыру;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- Иран мен Ресей арасындағы бәсекелестіктің себебін анықтау.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" name="Звук 2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4920" y="3045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222268"/>
                </a:solidFill>
                <a:uFillTx/>
                <a:latin typeface="Times New Roman"/>
                <a:ea typeface="Times New Roman"/>
              </a:rPr>
              <a:t>Топты</a:t>
            </a:r>
            <a:r>
              <a:rPr b="0" lang="kk-KZ" sz="4000" strike="noStrike" u="none">
                <a:solidFill>
                  <a:srgbClr val="222268"/>
                </a:solidFill>
                <a:uFillTx/>
                <a:latin typeface="Times New Roman"/>
                <a:ea typeface="Times New Roman"/>
              </a:rPr>
              <a:t>қ жұмыс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SWOT-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талдауды қолдану арқылы 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XIX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ғасырдың ортасындағы Ресей, Ұлыбритания, Иранның даму ерекшеліктерін анықтаңыз.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Осы елдердің даму деңгейі туралы қорытынды жасаңыз.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Звук 1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222268"/>
                </a:solidFill>
                <a:uFillTx/>
                <a:latin typeface="Times New Roman"/>
                <a:ea typeface="Times New Roman"/>
              </a:rPr>
              <a:t>Ойлан, карикатура авторының идеясы қандай?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" name="Picture 2" descr="C:\Users\Гульсара\Desktop\417117186.jpg"/>
          <p:cNvPicPr/>
          <p:nvPr/>
        </p:nvPicPr>
        <p:blipFill>
          <a:blip r:embed="rId1"/>
          <a:stretch/>
        </p:blipFill>
        <p:spPr>
          <a:xfrm>
            <a:off x="2362320" y="1523880"/>
            <a:ext cx="4601880" cy="4813560"/>
          </a:xfrm>
          <a:prstGeom prst="rect">
            <a:avLst/>
          </a:prstGeom>
          <a:ln w="0">
            <a:noFill/>
          </a:ln>
        </p:spPr>
      </p:pic>
      <p:pic>
        <p:nvPicPr>
          <p:cNvPr id="93" name="Звук 1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 txBox="1"/>
          <p:nvPr/>
        </p:nvSpPr>
        <p:spPr>
          <a:xfrm>
            <a:off x="4710240" y="188640"/>
            <a:ext cx="4402080" cy="4103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7500" lnSpcReduction="19999"/>
          </a:bodyPr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1911 жылдағы «Панч» ағылшын сатиралық журналының 1911 жылы шыққан карикатура «Арыстан [Біріккен Корольдік] - Егер біз арамызда толық сенімге жете алмасақ, онда мен сізден (орыс аюы) біздің кішкентай досымызбен (парсы мысығымен) осында істеп жүргеніңізді білгім келеді? «.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25560" y="260280"/>
            <a:ext cx="4690800" cy="6337440"/>
          </a:xfrm>
          <a:prstGeom prst="rect">
            <a:avLst/>
          </a:prstGeom>
          <a:ln w="0">
            <a:noFill/>
          </a:ln>
        </p:spPr>
      </p:pic>
      <p:pic>
        <p:nvPicPr>
          <p:cNvPr id="96" name="Звук 1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nodeType="clickEffect" fill="hold">
                      <p:stCondLst>
                        <p:cond delay="indefinite"/>
                      </p:stCondLst>
                      <p:childTnLst>
                        <p:par>
                          <p:cTn id="1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222268"/>
                </a:solidFill>
                <a:uFillTx/>
                <a:latin typeface="Times New Roman"/>
                <a:ea typeface="Times New Roman"/>
              </a:rPr>
              <a:t>Жұптық жұмыс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Картаны және 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SWOT 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талдауын пайдалана отырып, Ирандағы Ұлыбритания мен Ресейдің мақсаттарын, олардың ұқсастығы мен айырмашылықтарын анықтаңыз;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Ресей мен Ұлыбританияның Ирандағы мақсаттары туралы қорытынды жасаңыз.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9" name="Звук 2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1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200"/>
            </a:b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Ирандағы Ұлыбритания мен Ресейдің мүдделерінің сәйкестігін және олардың бәсекелестік себептерін талқылаңыз.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1" name="Picture 5" descr="Бақыттың бастауы - МАҚСАТ • Martebe.kz білім сайты"/>
          <p:cNvPicPr/>
          <p:nvPr/>
        </p:nvPicPr>
        <p:blipFill>
          <a:blip r:embed="rId1"/>
          <a:stretch/>
        </p:blipFill>
        <p:spPr>
          <a:xfrm>
            <a:off x="1981080" y="2097000"/>
            <a:ext cx="5181840" cy="4030920"/>
          </a:xfrm>
          <a:prstGeom prst="rect">
            <a:avLst/>
          </a:prstGeom>
          <a:ln w="0">
            <a:noFill/>
          </a:ln>
        </p:spPr>
      </p:pic>
      <p:sp>
        <p:nvSpPr>
          <p:cNvPr id="102" name="TextBox 1"/>
          <p:cNvSpPr/>
          <p:nvPr/>
        </p:nvSpPr>
        <p:spPr>
          <a:xfrm>
            <a:off x="1631160" y="4608360"/>
            <a:ext cx="58813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Қысқа мерзімді</a:t>
            </a:r>
            <a:endParaRPr b="1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Ұзақ мерзімді</a:t>
            </a:r>
            <a:endParaRPr b="1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Орта мерзімді</a:t>
            </a:r>
            <a:endParaRPr b="1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Саяси                       </a:t>
            </a:r>
            <a:r>
              <a:rPr b="1" lang="ru-RU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-            </a:t>
            </a: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экономикалық</a:t>
            </a:r>
            <a:endParaRPr b="1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Звук 1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45" dur="indefinite" restart="never" nodeType="tmRoot">
          <p:childTnLst>
            <p:seq>
              <p:cTn id="146" dur="indefinite" nodeType="mainSeq"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000000"/>
                </a:solidFill>
                <a:uFillTx/>
                <a:latin typeface="Arial"/>
              </a:rPr>
              <a:t>Мәтін және уақыт тізбегімен жұмыс істеу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4-қосымшадағы мәтінді пайдалана отырып Уақыт тізбегінде «Үлкен ойын» кезеңдерін анықтаңыз;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Белгілі бір тарихи кезеңде Ұлыбритания мен Ресейдің Ирандағы ықпалының артуы туралы қорытынды жасаңыз.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Звук 1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222268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Иранға әсер ету үшін Ресей мен Ұлыбритания арасындағы бәсекелестіктің себептерін анықтау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Ресей, Ұлыбритания және Ирандағы қоғам дамуының өндірістік кезеңіне өту процесін салыстыру.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Звук 1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Arial"/>
              </a:rPr>
              <a:t>Үй жұмысы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0" y="1752480"/>
            <a:ext cx="91440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Оқушыларды Гүлстан мен Түрікменшай келісімдерінен үзінділерді, мәтінді (6-қосымша) оқып, сұрақтарға жауап беруге шақырамыз: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1. Ресей Иранда өз мақсаттарына қол жеткізді ме?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(Жауапты құжаттар мен мәтіндерден дәлелдермен дәлелдеу қажет).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2. Британ мақсаттарына қол жеткізу туралы шарттарға қол қою қалай әсер етті?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2" name="Звук 1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763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мақсаттары</a:t>
            </a:r>
            <a:r>
              <a:rPr b="0" lang="ru-RU" sz="3600" strike="noStrike" u="none">
                <a:solidFill>
                  <a:srgbClr val="262673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kk-KZ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0" y="1600200"/>
            <a:ext cx="464832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7.3.2.2 – XVIII-XIX ғасырдың ортасындағы халықаралық қатынастардағы өзгерістерді сипаттау;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7.4.2.1 - түрлі мемлекеттердің өнеркәсіптік даму сатысына өту процесінің ерекшеліктерін салыстыру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4267080" y="1523880"/>
            <a:ext cx="472464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9999"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Оқушы XIX ғасырдың ортасында Ресей, Ұлыбритания, Иран арасындағы қарым-қатынастардағы өзгерістерді сипаттайды;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- Ресей, Ұлыбритания және Ирандағы қоғам дамуының өндірістік кезеңіне өту процесін салыстырады.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" name="Звук 2" descr=""/>
          <p:cNvPicPr/>
          <p:nvPr/>
        </p:nvPicPr>
        <p:blipFill>
          <a:blip r:embed="rId1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XVIII </a:t>
            </a: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ғасырдың соңындағы Иран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" name="Picture 2" descr="Иран"/>
          <p:cNvPicPr/>
          <p:nvPr/>
        </p:nvPicPr>
        <p:blipFill>
          <a:blip r:embed="rId1"/>
          <a:stretch/>
        </p:blipFill>
        <p:spPr>
          <a:xfrm>
            <a:off x="520560" y="1981080"/>
            <a:ext cx="8137800" cy="3029040"/>
          </a:xfrm>
          <a:prstGeom prst="rect">
            <a:avLst/>
          </a:prstGeom>
          <a:ln w="0">
            <a:noFill/>
          </a:ln>
        </p:spPr>
      </p:pic>
      <p:pic>
        <p:nvPicPr>
          <p:cNvPr id="24" name="Звук 5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AutoShape 2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AutoShape 4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" name="Picture 6" descr="ИРАН. XVI‒XVIII ВВ. — информация на портале Энциклопедия Всемирная история"/>
          <p:cNvPicPr/>
          <p:nvPr/>
        </p:nvPicPr>
        <p:blipFill>
          <a:blip r:embed="rId1"/>
          <a:stretch/>
        </p:blipFill>
        <p:spPr>
          <a:xfrm>
            <a:off x="307800" y="7920"/>
            <a:ext cx="8150400" cy="6945480"/>
          </a:xfrm>
          <a:prstGeom prst="rect">
            <a:avLst/>
          </a:prstGeom>
          <a:ln w="0">
            <a:noFill/>
          </a:ln>
        </p:spPr>
      </p:pic>
      <p:pic>
        <p:nvPicPr>
          <p:cNvPr id="31" name="Звук 7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Ресей, Англия және Франция мүдделері</a:t>
            </a:r>
            <a:endParaRPr b="0" lang="en-US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2" descr="Как Российская империя соперничала с Британией — Рамблер/новости"/>
          <p:cNvPicPr/>
          <p:nvPr/>
        </p:nvPicPr>
        <p:blipFill>
          <a:blip r:embed="rId1"/>
          <a:stretch/>
        </p:blipFill>
        <p:spPr>
          <a:xfrm>
            <a:off x="1066680" y="1549440"/>
            <a:ext cx="6934320" cy="4622760"/>
          </a:xfrm>
          <a:prstGeom prst="rect">
            <a:avLst/>
          </a:prstGeom>
          <a:ln w="0">
            <a:noFill/>
          </a:ln>
        </p:spPr>
      </p:pic>
      <p:pic>
        <p:nvPicPr>
          <p:cNvPr id="35" name="Звук 6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Picture 2" descr="Союз, рассыпавшийся под градом подарков – статьи"/>
          <p:cNvPicPr/>
          <p:nvPr/>
        </p:nvPicPr>
        <p:blipFill>
          <a:blip r:embed="rId1"/>
          <a:stretch/>
        </p:blipFill>
        <p:spPr>
          <a:xfrm>
            <a:off x="228600" y="533520"/>
            <a:ext cx="8666280" cy="5410080"/>
          </a:xfrm>
          <a:prstGeom prst="rect">
            <a:avLst/>
          </a:prstGeom>
          <a:ln w="0">
            <a:noFill/>
          </a:ln>
        </p:spPr>
      </p:pic>
      <p:pic>
        <p:nvPicPr>
          <p:cNvPr id="39" name="Звук 6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چرا آقای غنی میگوید، من معاهده گندمک... - افغانستان قديم Old Afghanistan |  Facebook"/>
          <p:cNvPicPr/>
          <p:nvPr/>
        </p:nvPicPr>
        <p:blipFill>
          <a:blip r:embed="rId1"/>
          <a:stretch/>
        </p:blipFill>
        <p:spPr>
          <a:xfrm>
            <a:off x="1752480" y="438120"/>
            <a:ext cx="5715000" cy="5843520"/>
          </a:xfrm>
          <a:prstGeom prst="rect">
            <a:avLst/>
          </a:prstGeom>
          <a:ln w="0">
            <a:noFill/>
          </a:ln>
        </p:spPr>
      </p:pic>
      <p:pic>
        <p:nvPicPr>
          <p:cNvPr id="41" name="Звук 5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"/>
          <p:cNvSpPr txBox="1"/>
          <p:nvPr/>
        </p:nvSpPr>
        <p:spPr>
          <a:xfrm>
            <a:off x="685800" y="456840"/>
            <a:ext cx="8229600" cy="1009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1801 ж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Грузия Ресейге қосылды.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Армения мен Әзірбайжан Ресейге  бет бұруы.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Picture 2" descr="В обход Босфора - ЯПлакалъ"/>
          <p:cNvPicPr/>
          <p:nvPr/>
        </p:nvPicPr>
        <p:blipFill>
          <a:blip r:embed="rId1"/>
          <a:stretch/>
        </p:blipFill>
        <p:spPr>
          <a:xfrm>
            <a:off x="228600" y="1676520"/>
            <a:ext cx="8805960" cy="4952880"/>
          </a:xfrm>
          <a:prstGeom prst="rect">
            <a:avLst/>
          </a:prstGeom>
          <a:ln w="0">
            <a:noFill/>
          </a:ln>
        </p:spPr>
      </p:pic>
      <p:sp>
        <p:nvSpPr>
          <p:cNvPr id="45" name="Двойные круглые скобки 4"/>
          <p:cNvSpPr/>
          <p:nvPr/>
        </p:nvSpPr>
        <p:spPr>
          <a:xfrm>
            <a:off x="2590920" y="2438280"/>
            <a:ext cx="2039760" cy="2057400"/>
          </a:xfrm>
          <a:prstGeom prst="bracketPair">
            <a:avLst>
              <a:gd name="adj" fmla="val 17129"/>
            </a:avLst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Звук 6" descr=""/>
          <p:cNvPicPr/>
          <p:nvPr/>
        </p:nvPicPr>
        <p:blipFill>
          <a:blip r:embed="rId2"/>
          <a:stretch/>
        </p:blipFill>
        <p:spPr>
          <a:xfrm>
            <a:off x="8381880" y="6095880"/>
            <a:ext cx="609840" cy="60984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Гульсара</dc:creator>
  <dc:description/>
  <dc:language>en-US</dc:language>
  <cp:lastModifiedBy>User</cp:lastModifiedBy>
  <dcterms:modified xsi:type="dcterms:W3CDTF">2020-12-23T12:51:48Z</dcterms:modified>
  <cp:revision>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