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4.jpeg" ContentType="image/jpeg"/>
  <Override PartName="/ppt/media/image3.jpeg" ContentType="image/jpeg"/>
  <Override PartName="/ppt/media/image5.jpeg" ContentType="image/jpeg"/>
  <Override PartName="/ppt/media/image6.jpeg" ContentType="image/jpeg"/>
  <Override PartName="/ppt/media/image2.png" ContentType="image/png"/>
  <Override PartName="/ppt/media/image7.jpe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5145088"/>
  <p:notesSz cx="6796088" cy="99282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317BC65-D891-47F5-8610-D71CD0D38D5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06280"/>
            <a:ext cx="8229600" cy="85752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800" strike="noStrike" u="none">
                <a:solidFill>
                  <a:srgbClr val="000000"/>
                </a:solidFill>
                <a:uFillTx/>
                <a:latin typeface="Calibri"/>
              </a:rPr>
              <a:t>Click to edit the title text format</a:t>
            </a:r>
            <a:endParaRPr b="0" lang="ru-RU" sz="3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200240"/>
            <a:ext cx="8229600" cy="339408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t">
            <a:normAutofit fontScale="92500" lnSpcReduction="9999"/>
          </a:bodyPr>
          <a:p>
            <a:pPr marL="290520" indent="-290520">
              <a:spcBef>
                <a:spcPts val="675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31800" indent="-243000">
              <a:spcBef>
                <a:spcPts val="675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973080" indent="-193680">
              <a:spcBef>
                <a:spcPts val="675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362240" indent="-193680">
              <a:spcBef>
                <a:spcPts val="675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1752480" indent="-193680">
              <a:spcBef>
                <a:spcPts val="675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1752480" indent="-193680">
              <a:spcBef>
                <a:spcPts val="675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1752480" indent="-193680">
              <a:spcBef>
                <a:spcPts val="675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7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7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4766760"/>
            <a:ext cx="2133720" cy="27324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4766760"/>
            <a:ext cx="2895840" cy="27324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4766760"/>
            <a:ext cx="2133720" cy="273240"/>
          </a:xfrm>
          <a:prstGeom prst="rect">
            <a:avLst/>
          </a:prstGeom>
          <a:noFill/>
          <a:ln w="0">
            <a:noFill/>
          </a:ln>
        </p:spPr>
        <p:txBody>
          <a:bodyPr lIns="77760" rIns="77760" tIns="38880" bIns="3888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000" strike="noStrike" u="none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0FCEFD1-28F3-4674-8314-F7C74A87E4EE}" type="slidenum">
              <a:rPr b="0" lang="ru-RU" sz="10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ru-RU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5.jpeg"/><Relationship Id="rId3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7.jpe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76;p1"/>
          <p:cNvSpPr/>
          <p:nvPr/>
        </p:nvSpPr>
        <p:spPr>
          <a:xfrm>
            <a:off x="687240" y="2181240"/>
            <a:ext cx="7712280" cy="116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44280" rIns="44280" tIns="22320" bIns="2232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002060"/>
                </a:solidFill>
                <a:uFillTx/>
                <a:latin typeface="Century Gothic"/>
              </a:rPr>
              <a:t> </a:t>
            </a:r>
            <a:r>
              <a:rPr b="1" lang="kk-KZ" sz="25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Тақырыбы: Тұқым қуалайтын және жүре пайда болған белгілер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1800" strike="noStrike" u="none">
                <a:solidFill>
                  <a:srgbClr val="558ed5"/>
                </a:solidFill>
                <a:uFillTx/>
                <a:latin typeface="Times New Roman"/>
                <a:ea typeface="Calibri"/>
              </a:rPr>
              <a:t>7 </a:t>
            </a:r>
            <a:r>
              <a:rPr b="1" lang="kk-KZ" sz="1800" strike="noStrike" u="none">
                <a:solidFill>
                  <a:srgbClr val="558ed5"/>
                </a:solidFill>
                <a:uFillTx/>
                <a:latin typeface="Times New Roman"/>
                <a:ea typeface="Calibri"/>
              </a:rPr>
              <a:t>сынып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6" name="Google Shape;77;p1"/>
          <p:cNvCxnSpPr/>
          <p:nvPr/>
        </p:nvCxnSpPr>
        <p:spPr>
          <a:xfrm>
            <a:off x="1166400" y="4409640"/>
            <a:ext cx="6941160" cy="1080"/>
          </a:xfrm>
          <a:prstGeom prst="straightConnector1">
            <a:avLst/>
          </a:prstGeom>
          <a:ln w="38160">
            <a:solidFill>
              <a:srgbClr val="090f78"/>
            </a:solidFill>
            <a:miter/>
          </a:ln>
        </p:spPr>
      </p:cxnSp>
      <p:cxnSp>
        <p:nvCxnSpPr>
          <p:cNvPr id="7" name="Google Shape;78;p1"/>
          <p:cNvCxnSpPr/>
          <p:nvPr/>
        </p:nvCxnSpPr>
        <p:spPr>
          <a:xfrm>
            <a:off x="1287360" y="4736880"/>
            <a:ext cx="682056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C207EE5-E21A-4943-9DF4-22EC2E0BA125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9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0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1" name="Rectangle 9"/>
          <p:cNvSpPr/>
          <p:nvPr/>
        </p:nvSpPr>
        <p:spPr>
          <a:xfrm>
            <a:off x="130320" y="1625760"/>
            <a:ext cx="9013680" cy="441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" name="Прямоугольник 1"/>
          <p:cNvSpPr/>
          <p:nvPr/>
        </p:nvSpPr>
        <p:spPr>
          <a:xfrm>
            <a:off x="385560" y="746280"/>
            <a:ext cx="8417160" cy="3751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400" strike="noStrike" u="none">
                <a:solidFill>
                  <a:srgbClr val="4f81bd"/>
                </a:solidFill>
                <a:uFillTx/>
                <a:latin typeface="Times New Roman"/>
                <a:ea typeface="Times New Roman"/>
              </a:rPr>
              <a:t>Оқу мақсаты :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558ed5"/>
                </a:solidFill>
                <a:uFillTx/>
                <a:latin typeface="Times New Roman"/>
                <a:ea typeface="Calibri"/>
              </a:rPr>
              <a:t>7.2.4.2 үздік және үздіксіз өзгергіштіктің мысалдарын келтіру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4f81bd"/>
                </a:solidFill>
                <a:uFillTx/>
                <a:latin typeface="Times New Roman"/>
                <a:ea typeface="Times New Roman"/>
              </a:rPr>
              <a:t>Бағалау критерийі: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4f81bd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4f81bd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Тұқым қуалайтын және жүре пайда болған белгілерді біледі;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558ed5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Өзгергіштіктің қызметімен құрылымын анықтай алады.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buClr>
                <a:srgbClr val="558ed5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Rectangle 1"/>
          <p:cNvSpPr/>
          <p:nvPr/>
        </p:nvSpPr>
        <p:spPr>
          <a:xfrm>
            <a:off x="4903200" y="2435040"/>
            <a:ext cx="251640" cy="27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200" strike="noStrike" u="none">
                <a:solidFill>
                  <a:srgbClr val="000000"/>
                </a:solidFill>
                <a:uFillTx/>
                <a:latin typeface="Arial"/>
                <a:ea typeface="Times New Roman"/>
              </a:rPr>
              <a:t> </a:t>
            </a:r>
            <a:r>
              <a:rPr b="0" lang="ru-RU" sz="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E4004CAF-28DA-467B-86B3-191C3E5422AB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5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6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7" name="Rectangle 9"/>
          <p:cNvSpPr/>
          <p:nvPr/>
        </p:nvSpPr>
        <p:spPr>
          <a:xfrm>
            <a:off x="130320" y="1625760"/>
            <a:ext cx="9013680" cy="441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" name="TextBox 2"/>
          <p:cNvSpPr/>
          <p:nvPr/>
        </p:nvSpPr>
        <p:spPr>
          <a:xfrm>
            <a:off x="483840" y="590400"/>
            <a:ext cx="63216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Өзгергіштік</a:t>
            </a:r>
            <a:r>
              <a:rPr b="0" lang="en-US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-</a:t>
            </a:r>
            <a:r>
              <a:rPr b="0" lang="kk-KZ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тірі ағзалардағы өз ата </a:t>
            </a:r>
            <a:r>
              <a:rPr b="0" lang="en-US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–</a:t>
            </a:r>
            <a:r>
              <a:rPr b="0" lang="kk-KZ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анасынан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ерекшеленетін жалпы қасиет.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9" name="Схема 3" descr=""/>
          <p:cNvPicPr/>
          <p:nvPr/>
        </p:nvPicPr>
        <p:blipFill>
          <a:blip r:embed="rId1"/>
          <a:stretch/>
        </p:blipFill>
        <p:spPr>
          <a:xfrm>
            <a:off x="444600" y="1200240"/>
            <a:ext cx="7918200" cy="3316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4680"/>
            <a:ext cx="9144000" cy="5167440"/>
          </a:xfrm>
          <a:prstGeom prst="rect">
            <a:avLst/>
          </a:prstGeom>
          <a:ln w="0">
            <a:noFill/>
          </a:ln>
        </p:spPr>
      </p:pic>
      <p:sp>
        <p:nvSpPr>
          <p:cNvPr id="21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2500A047-31EA-4350-BB39-1AC73E705055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22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23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24" name="Rectangle 9"/>
          <p:cNvSpPr/>
          <p:nvPr/>
        </p:nvSpPr>
        <p:spPr>
          <a:xfrm>
            <a:off x="130320" y="1625760"/>
            <a:ext cx="9013680" cy="441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" name="TextBox 10"/>
          <p:cNvSpPr/>
          <p:nvPr/>
        </p:nvSpPr>
        <p:spPr>
          <a:xfrm>
            <a:off x="457200" y="874800"/>
            <a:ext cx="845676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Барлық тірі организмге т</a:t>
            </a:r>
            <a:r>
              <a:rPr b="0" lang="en-US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ə</a:t>
            </a:r>
            <a:r>
              <a:rPr b="0" lang="ru-RU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н ерекшелік бар: олар қоршаған ортаның </a:t>
            </a:r>
            <a:r>
              <a:rPr b="0" lang="en-US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ə</a:t>
            </a:r>
            <a:r>
              <a:rPr b="0" lang="ru-RU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серінен белгілері мен қасиеттерін өзгерте алады. Өзгергіштік үздіксіз және үздік болып жіктеледі.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6" name="Рисунок 18" descr=""/>
          <p:cNvPicPr/>
          <p:nvPr/>
        </p:nvPicPr>
        <p:blipFill>
          <a:blip r:embed="rId2"/>
          <a:stretch/>
        </p:blipFill>
        <p:spPr>
          <a:xfrm>
            <a:off x="595440" y="2141640"/>
            <a:ext cx="3375000" cy="2527200"/>
          </a:xfrm>
          <a:prstGeom prst="rect">
            <a:avLst/>
          </a:prstGeom>
          <a:ln w="0">
            <a:noFill/>
          </a:ln>
        </p:spPr>
      </p:pic>
      <p:pic>
        <p:nvPicPr>
          <p:cNvPr id="27" name="Рисунок 9" descr=""/>
          <p:cNvPicPr/>
          <p:nvPr/>
        </p:nvPicPr>
        <p:blipFill>
          <a:blip r:embed="rId3"/>
          <a:stretch/>
        </p:blipFill>
        <p:spPr>
          <a:xfrm>
            <a:off x="4606920" y="2128680"/>
            <a:ext cx="3589200" cy="2689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130320" y="0"/>
            <a:ext cx="9144000" cy="5167440"/>
          </a:xfrm>
          <a:prstGeom prst="rect">
            <a:avLst/>
          </a:prstGeom>
          <a:ln w="0">
            <a:noFill/>
          </a:ln>
        </p:spPr>
      </p:pic>
      <p:sp>
        <p:nvSpPr>
          <p:cNvPr id="29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F30CA50D-AC83-48C9-8C1F-28040416D4CF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30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31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32" name="Rectangle 9"/>
          <p:cNvSpPr/>
          <p:nvPr/>
        </p:nvSpPr>
        <p:spPr>
          <a:xfrm>
            <a:off x="130320" y="1625760"/>
            <a:ext cx="9013680" cy="441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3" name="Рисунок 4" descr=""/>
          <p:cNvPicPr/>
          <p:nvPr/>
        </p:nvPicPr>
        <p:blipFill>
          <a:blip r:embed="rId2"/>
          <a:stretch/>
        </p:blipFill>
        <p:spPr>
          <a:xfrm>
            <a:off x="457200" y="800280"/>
            <a:ext cx="5321160" cy="3985920"/>
          </a:xfrm>
          <a:prstGeom prst="rect">
            <a:avLst/>
          </a:prstGeom>
          <a:ln w="0">
            <a:noFill/>
          </a:ln>
        </p:spPr>
      </p:pic>
      <p:sp>
        <p:nvSpPr>
          <p:cNvPr id="34" name="TextBox 5"/>
          <p:cNvSpPr/>
          <p:nvPr/>
        </p:nvSpPr>
        <p:spPr>
          <a:xfrm>
            <a:off x="5675400" y="1479600"/>
            <a:ext cx="3517560" cy="228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Мутациялық өзгергіштік</a:t>
            </a:r>
            <a:r>
              <a:rPr b="0" lang="en-US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-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тұқым қуалайды, ДНҚ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хромосома саны өзгеріп,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өзгерген белгілерін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ұрпақтарына береді.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8F81A104-46C5-41E4-B126-84D2B50B82E8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36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37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38" name="Rectangle 9"/>
          <p:cNvSpPr/>
          <p:nvPr/>
        </p:nvSpPr>
        <p:spPr>
          <a:xfrm>
            <a:off x="130320" y="1625760"/>
            <a:ext cx="9013680" cy="441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9" name="Рисунок 4" descr=""/>
          <p:cNvPicPr/>
          <p:nvPr/>
        </p:nvPicPr>
        <p:blipFill>
          <a:blip r:embed="rId1"/>
          <a:srcRect l="3488" t="5060" r="5039" b="3181"/>
          <a:stretch/>
        </p:blipFill>
        <p:spPr>
          <a:xfrm>
            <a:off x="299880" y="163440"/>
            <a:ext cx="4527720" cy="4152960"/>
          </a:xfrm>
          <a:prstGeom prst="rect">
            <a:avLst/>
          </a:prstGeom>
          <a:ln w="0">
            <a:noFill/>
          </a:ln>
        </p:spPr>
      </p:pic>
      <p:sp>
        <p:nvSpPr>
          <p:cNvPr id="40" name="TextBox 5"/>
          <p:cNvSpPr/>
          <p:nvPr/>
        </p:nvSpPr>
        <p:spPr>
          <a:xfrm>
            <a:off x="5016240" y="1467000"/>
            <a:ext cx="402336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Генотиптері ұқсас, сыртқы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орта жағдайына фенотиптері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әртүрлі болып өзгеруі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34920" y="-23760"/>
            <a:ext cx="9144000" cy="5167440"/>
          </a:xfrm>
          <a:prstGeom prst="rect">
            <a:avLst/>
          </a:prstGeom>
          <a:ln w="0">
            <a:noFill/>
          </a:ln>
        </p:spPr>
      </p:pic>
      <p:sp>
        <p:nvSpPr>
          <p:cNvPr id="42" name="Google Shape;123;p4"/>
          <p:cNvSpPr/>
          <p:nvPr/>
        </p:nvSpPr>
        <p:spPr>
          <a:xfrm>
            <a:off x="6996240" y="4532400"/>
            <a:ext cx="20574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99E5CCEF-A30B-4295-BC40-9C9B8AB2C5AB}" type="slidenum">
              <a:rPr b="1" lang="ru-RU" sz="11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1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43" name="Google Shape;124;p4"/>
          <p:cNvCxnSpPr/>
          <p:nvPr/>
        </p:nvCxnSpPr>
        <p:spPr>
          <a:xfrm>
            <a:off x="299880" y="4882680"/>
            <a:ext cx="861480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44" name="Google Shape;125;p4"/>
          <p:cNvCxnSpPr/>
          <p:nvPr/>
        </p:nvCxnSpPr>
        <p:spPr>
          <a:xfrm flipV="1">
            <a:off x="456120" y="4979160"/>
            <a:ext cx="83178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45" name="Rectangle 9"/>
          <p:cNvSpPr/>
          <p:nvPr/>
        </p:nvSpPr>
        <p:spPr>
          <a:xfrm>
            <a:off x="130320" y="1625760"/>
            <a:ext cx="9013680" cy="441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6" name="TextBox 11"/>
          <p:cNvSpPr/>
          <p:nvPr/>
        </p:nvSpPr>
        <p:spPr>
          <a:xfrm>
            <a:off x="457200" y="3306600"/>
            <a:ext cx="5929200" cy="1068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Дескриптор: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 </a:t>
            </a:r>
            <a:r>
              <a:rPr b="0" lang="kk-KZ" sz="1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Тұқым қуалайтын және тұқым қуаламайтын белгілерге анықтама береді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7" name="TextBox 3"/>
          <p:cNvSpPr/>
          <p:nvPr/>
        </p:nvSpPr>
        <p:spPr>
          <a:xfrm>
            <a:off x="1116000" y="1063800"/>
            <a:ext cx="4414680" cy="228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«Еркін микрофон» әдісі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1.</a:t>
            </a:r>
            <a:r>
              <a:rPr b="0" lang="kk-KZ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 Өзгергіштік дегеніміз не?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2.</a:t>
            </a:r>
            <a:r>
              <a:rPr b="0" lang="kk-KZ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 Мутациялық өзгергіштік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3.</a:t>
            </a:r>
            <a:r>
              <a:rPr b="0" lang="kk-KZ" sz="2400" strike="noStrike" u="none">
                <a:solidFill>
                  <a:srgbClr val="558ed5"/>
                </a:solidFill>
                <a:uFillTx/>
                <a:latin typeface="Times New Roman"/>
                <a:ea typeface="Times New Roman"/>
              </a:rPr>
              <a:t> Модификациялық өзгергіштік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8" name="Рисунок 5" descr=""/>
          <p:cNvPicPr/>
          <p:nvPr/>
        </p:nvPicPr>
        <p:blipFill>
          <a:blip r:embed="rId2"/>
          <a:stretch/>
        </p:blipFill>
        <p:spPr>
          <a:xfrm>
            <a:off x="5918040" y="1063800"/>
            <a:ext cx="2514600" cy="2512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5841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Администратор</dc:creator>
  <dc:description/>
  <dc:language>ru-RU</dc:language>
  <cp:lastModifiedBy>Huawei</cp:lastModifiedBy>
  <cp:lastPrinted>2020-01-23T08:03:28Z</cp:lastPrinted>
  <dcterms:modified xsi:type="dcterms:W3CDTF">2024-10-31T18:04:52Z</dcterms:modified>
  <cp:revision>320</cp:revision>
  <dc:subject/>
  <dc:title>Презентация PowerPoint</dc:title>
</cp:coreProperties>
</file>