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_rels/presentation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media/image1.png" ContentType="image/png"/>
  <Override PartName="/ppt/media/image2.png" ContentType="image/png"/>
  <Override PartName="/ppt/media/image3.jpeg" ContentType="image/jpeg"/>
  <Override PartName="/ppt/media/image4.png" ContentType="image/png"/>
  <Override PartName="/ppt/media/image8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5145088"/>
  <p:notesSz cx="6796088" cy="9928225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3C9D2DB-4190-4DAD-9C27-B087D5939E1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06280"/>
            <a:ext cx="8229600" cy="85752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800" strike="noStrike" u="none">
                <a:solidFill>
                  <a:srgbClr val="000000"/>
                </a:solidFill>
                <a:uFillTx/>
                <a:latin typeface="Calibri"/>
              </a:rPr>
              <a:t>Click to edit the title text format</a:t>
            </a:r>
            <a:endParaRPr b="0" lang="ru-RU" sz="3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600" cy="339408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t">
            <a:normAutofit fontScale="92500" lnSpcReduction="9999"/>
          </a:bodyPr>
          <a:p>
            <a:pPr marL="290520" indent="-290520">
              <a:spcBef>
                <a:spcPts val="675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Click to edit the outline text format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1" marL="631800" indent="-243000">
              <a:spcBef>
                <a:spcPts val="675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Second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2" marL="973080" indent="-193680">
              <a:spcBef>
                <a:spcPts val="675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Third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3" marL="1362240" indent="-193680">
              <a:spcBef>
                <a:spcPts val="675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Fourth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4" marL="1752480" indent="-193680">
              <a:spcBef>
                <a:spcPts val="675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Fifth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5" marL="1752480" indent="-193680">
              <a:spcBef>
                <a:spcPts val="675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Sixth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6" marL="1752480" indent="-193680">
              <a:spcBef>
                <a:spcPts val="675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Seventh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456840" y="4766760"/>
            <a:ext cx="2133720" cy="27324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124080" y="4766760"/>
            <a:ext cx="2895840" cy="27324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6552720" y="4766760"/>
            <a:ext cx="2133720" cy="27324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ctr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000" strike="noStrike" u="none">
                <a:solidFill>
                  <a:srgbClr val="898989"/>
                </a:solidFill>
                <a:uFillTx/>
                <a:latin typeface="Arial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C1AAB0E-B578-4863-997C-B6AFDB0A7050}" type="slidenum">
              <a:rPr b="0" lang="ru-RU" sz="1000" strike="noStrike" u="none">
                <a:solidFill>
                  <a:srgbClr val="898989"/>
                </a:solidFill>
                <a:uFillTx/>
                <a:latin typeface="Arial"/>
              </a:rPr>
              <a:t>&lt;number&gt;</a:t>
            </a:fld>
            <a:endParaRPr b="0" lang="ru-RU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6;p1"/>
          <p:cNvSpPr/>
          <p:nvPr/>
        </p:nvSpPr>
        <p:spPr>
          <a:xfrm>
            <a:off x="687240" y="2181240"/>
            <a:ext cx="7712280" cy="116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4280" rIns="44280" tIns="22320" bIns="2232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200" strike="noStrike" u="none">
                <a:solidFill>
                  <a:srgbClr val="002060"/>
                </a:solidFill>
                <a:uFillTx/>
                <a:latin typeface="Century Gothic"/>
              </a:rPr>
              <a:t> </a:t>
            </a:r>
            <a:r>
              <a:rPr b="1" lang="kk-KZ" sz="2500" strike="noStrike" u="none">
                <a:solidFill>
                  <a:srgbClr val="558ed5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1" lang="kk-KZ" sz="2400" strike="noStrike" u="none">
                <a:solidFill>
                  <a:srgbClr val="558ed5"/>
                </a:solidFill>
                <a:uFillTx/>
                <a:latin typeface="Times New Roman"/>
                <a:ea typeface="Times New Roman"/>
              </a:rPr>
              <a:t>Тақырыбы: Жануарлар онтогенездің тура және жанама типтері. Бунақденелілердің шала және түрленіп дамуына мысалдар.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558ed5"/>
                </a:solidFill>
                <a:uFillTx/>
                <a:latin typeface="Times New Roman"/>
                <a:ea typeface="Calibri"/>
              </a:rPr>
              <a:t>7 </a:t>
            </a:r>
            <a:r>
              <a:rPr b="1" lang="kk-KZ" sz="1800" strike="noStrike" u="none">
                <a:solidFill>
                  <a:srgbClr val="558ed5"/>
                </a:solidFill>
                <a:uFillTx/>
                <a:latin typeface="Times New Roman"/>
                <a:ea typeface="Calibri"/>
              </a:rPr>
              <a:t>сынып</a:t>
            </a:r>
            <a:r>
              <a:rPr b="0" lang="kk-KZ" sz="18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6" name="Google Shape;77;p1"/>
          <p:cNvCxnSpPr/>
          <p:nvPr/>
        </p:nvCxnSpPr>
        <p:spPr>
          <a:xfrm>
            <a:off x="1166400" y="4409640"/>
            <a:ext cx="6941160" cy="1080"/>
          </a:xfrm>
          <a:prstGeom prst="straightConnector1">
            <a:avLst/>
          </a:prstGeom>
          <a:ln w="38160">
            <a:solidFill>
              <a:srgbClr val="090f78"/>
            </a:solidFill>
            <a:miter/>
          </a:ln>
        </p:spPr>
      </p:cxnSp>
      <p:cxnSp>
        <p:nvCxnSpPr>
          <p:cNvPr id="7" name="Google Shape;78;p1"/>
          <p:cNvCxnSpPr/>
          <p:nvPr/>
        </p:nvCxnSpPr>
        <p:spPr>
          <a:xfrm>
            <a:off x="1287360" y="4736880"/>
            <a:ext cx="682056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23;p4"/>
          <p:cNvSpPr/>
          <p:nvPr/>
        </p:nvSpPr>
        <p:spPr>
          <a:xfrm>
            <a:off x="6996240" y="453240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3EFD233-2DBB-4B01-BFD4-13742DA5503A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9" name="Google Shape;124;p4"/>
          <p:cNvCxnSpPr/>
          <p:nvPr/>
        </p:nvCxnSpPr>
        <p:spPr>
          <a:xfrm>
            <a:off x="299880" y="488268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0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1" name="Rectangle 9"/>
          <p:cNvSpPr/>
          <p:nvPr/>
        </p:nvSpPr>
        <p:spPr>
          <a:xfrm>
            <a:off x="130320" y="1625760"/>
            <a:ext cx="9013680" cy="44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" name="Прямоугольник 1"/>
          <p:cNvSpPr/>
          <p:nvPr/>
        </p:nvSpPr>
        <p:spPr>
          <a:xfrm>
            <a:off x="381600" y="746280"/>
            <a:ext cx="8045640" cy="375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4f81bd"/>
                </a:solidFill>
                <a:uFillTx/>
                <a:latin typeface="Times New Roman"/>
                <a:ea typeface="Times New Roman"/>
              </a:rPr>
              <a:t>Оқу мақсаты :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558ed5"/>
                </a:solidFill>
                <a:uFillTx/>
                <a:latin typeface="Times New Roman"/>
                <a:ea typeface="Calibri"/>
              </a:rPr>
              <a:t>7.2.3.4 - жануарлардағы тура және тура емес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558ed5"/>
                </a:solidFill>
                <a:uFillTx/>
                <a:latin typeface="Times New Roman"/>
                <a:ea typeface="Calibri"/>
              </a:rPr>
              <a:t>онтогенез типтерін салыстыру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f81bd"/>
                </a:solidFill>
                <a:uFillTx/>
                <a:latin typeface="Times New Roman"/>
                <a:ea typeface="Times New Roman"/>
              </a:rPr>
              <a:t>Бағалау критерийі: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558ed5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558ed5"/>
                </a:solidFill>
                <a:uFillTx/>
                <a:latin typeface="Times New Roman"/>
                <a:ea typeface="Calibri"/>
              </a:rPr>
              <a:t>Онтогенездің дамуына мысалдар келтіре алады,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558ed5"/>
                </a:solidFill>
                <a:uFillTx/>
                <a:latin typeface="Times New Roman"/>
                <a:ea typeface="Calibri"/>
              </a:rPr>
              <a:t>                              </a:t>
            </a:r>
            <a:r>
              <a:rPr b="0" lang="kk-KZ" sz="2400" strike="noStrike" u="none">
                <a:solidFill>
                  <a:srgbClr val="558ed5"/>
                </a:solidFill>
                <a:uFillTx/>
                <a:latin typeface="Times New Roman"/>
                <a:ea typeface="Calibri"/>
              </a:rPr>
              <a:t>онтогенез типтерін салыстыра алады;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558ed5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558ed5"/>
                </a:solidFill>
                <a:uFillTx/>
                <a:latin typeface="Times New Roman"/>
                <a:ea typeface="Calibri"/>
              </a:rPr>
              <a:t>Даму типтерінің айырмашылығын сипаттай алады;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558ed5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558ed5"/>
                </a:solidFill>
                <a:uFillTx/>
                <a:latin typeface="Times New Roman"/>
                <a:ea typeface="Calibri"/>
              </a:rPr>
              <a:t> </a:t>
            </a:r>
            <a:r>
              <a:rPr b="0" lang="kk-KZ" sz="2400" strike="noStrike" u="none">
                <a:solidFill>
                  <a:srgbClr val="558ed5"/>
                </a:solidFill>
                <a:uFillTx/>
                <a:latin typeface="Times New Roman"/>
                <a:ea typeface="Calibri"/>
              </a:rPr>
              <a:t>Түрленіп дамудың табиғаттағы маңызын түсіндіре алады.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" name="Rectangle 1"/>
          <p:cNvSpPr/>
          <p:nvPr/>
        </p:nvSpPr>
        <p:spPr>
          <a:xfrm>
            <a:off x="4903200" y="2435040"/>
            <a:ext cx="2516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200" strike="noStrike" u="none">
                <a:solidFill>
                  <a:srgbClr val="000000"/>
                </a:solidFill>
                <a:uFillTx/>
                <a:latin typeface="Arial"/>
                <a:ea typeface="Times New Roman"/>
              </a:rPr>
              <a:t> </a:t>
            </a:r>
            <a:r>
              <a:rPr b="0" lang="ru-RU" sz="800" strike="noStrike" u="none">
                <a:solidFill>
                  <a:srgbClr val="000000"/>
                </a:solidFill>
                <a:uFillTx/>
                <a:latin typeface="Arial"/>
              </a:rPr>
              <a:t> </a:t>
            </a:r>
            <a:endParaRPr b="0" lang="ru-RU" sz="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4680"/>
            <a:ext cx="9144000" cy="5167440"/>
          </a:xfrm>
          <a:prstGeom prst="rect">
            <a:avLst/>
          </a:prstGeom>
          <a:ln w="0">
            <a:noFill/>
          </a:ln>
        </p:spPr>
      </p:pic>
      <p:sp>
        <p:nvSpPr>
          <p:cNvPr id="15" name="Google Shape;123;p4"/>
          <p:cNvSpPr/>
          <p:nvPr/>
        </p:nvSpPr>
        <p:spPr>
          <a:xfrm>
            <a:off x="6996240" y="453240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3471819-D2D3-4579-9F72-679BF809DEB4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6" name="Google Shape;124;p4"/>
          <p:cNvCxnSpPr/>
          <p:nvPr/>
        </p:nvCxnSpPr>
        <p:spPr>
          <a:xfrm>
            <a:off x="299880" y="488268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7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8" name="Google Shape;230;p65"/>
          <p:cNvSpPr/>
          <p:nvPr/>
        </p:nvSpPr>
        <p:spPr>
          <a:xfrm>
            <a:off x="299880" y="871560"/>
            <a:ext cx="8382240" cy="297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3520" rIns="83520" tIns="83520" bIns="83520" anchor="t">
            <a:noAutofit/>
          </a:bodyPr>
          <a:p>
            <a:pPr marL="57240" indent="-5724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558ed5"/>
                </a:solidFill>
                <a:uFillTx/>
                <a:latin typeface="Times New Roman"/>
                <a:ea typeface="Times New Roman"/>
              </a:rPr>
              <a:t>Онтогенез</a:t>
            </a:r>
            <a:r>
              <a:rPr b="0" lang="kk-KZ" sz="2000" strike="noStrike" u="none">
                <a:solidFill>
                  <a:srgbClr val="558ed5"/>
                </a:solidFill>
                <a:uFillTx/>
                <a:latin typeface="Times New Roman"/>
                <a:ea typeface="Times New Roman"/>
              </a:rPr>
              <a:t> ағзаның жеке дара дамуы. Ұрық болып түзілуінен бастап, тіршілігінің соңына дейінгі барлық өзгерістердің жиынтығы.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57240" indent="-5724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558ed5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en-US" sz="2000" strike="noStrike" u="none">
                <a:solidFill>
                  <a:srgbClr val="558ed5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ru-RU" sz="2000" strike="noStrike" u="none">
                <a:solidFill>
                  <a:srgbClr val="558ed5"/>
                </a:solidFill>
                <a:uFillTx/>
                <a:latin typeface="Times New Roman"/>
                <a:ea typeface="Times New Roman"/>
              </a:rPr>
              <a:t>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" name="Rectangle 9"/>
          <p:cNvSpPr/>
          <p:nvPr/>
        </p:nvSpPr>
        <p:spPr>
          <a:xfrm>
            <a:off x="130320" y="1625760"/>
            <a:ext cx="9013680" cy="44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0" name="Схема 1" descr=""/>
          <p:cNvPicPr/>
          <p:nvPr/>
        </p:nvPicPr>
        <p:blipFill>
          <a:blip r:embed="rId2"/>
          <a:stretch/>
        </p:blipFill>
        <p:spPr>
          <a:xfrm>
            <a:off x="36360" y="1616040"/>
            <a:ext cx="8521920" cy="3108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130320" y="0"/>
            <a:ext cx="9144000" cy="5167440"/>
          </a:xfrm>
          <a:prstGeom prst="rect">
            <a:avLst/>
          </a:prstGeom>
          <a:ln w="0">
            <a:noFill/>
          </a:ln>
        </p:spPr>
      </p:pic>
      <p:sp>
        <p:nvSpPr>
          <p:cNvPr id="22" name="Google Shape;123;p4"/>
          <p:cNvSpPr/>
          <p:nvPr/>
        </p:nvSpPr>
        <p:spPr>
          <a:xfrm>
            <a:off x="6996240" y="453240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089B9B8-D6E0-4230-B4D3-1BDA9A2E8B31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23" name="Google Shape;124;p4"/>
          <p:cNvCxnSpPr/>
          <p:nvPr/>
        </p:nvCxnSpPr>
        <p:spPr>
          <a:xfrm>
            <a:off x="299880" y="488268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24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25" name="Rectangle 9"/>
          <p:cNvSpPr/>
          <p:nvPr/>
        </p:nvSpPr>
        <p:spPr>
          <a:xfrm>
            <a:off x="130320" y="1625760"/>
            <a:ext cx="9013680" cy="44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" name="TextBox 1"/>
          <p:cNvSpPr/>
          <p:nvPr/>
        </p:nvSpPr>
        <p:spPr>
          <a:xfrm>
            <a:off x="299880" y="960480"/>
            <a:ext cx="4727880" cy="37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558ed5"/>
                </a:solidFill>
                <a:uFillTx/>
                <a:latin typeface="Times New Roman"/>
                <a:ea typeface="Times New Roman"/>
              </a:rPr>
              <a:t>Тура даму</a:t>
            </a:r>
            <a:r>
              <a:rPr b="0" lang="en-US" sz="2000" strike="noStrike" u="none">
                <a:solidFill>
                  <a:srgbClr val="558ed5"/>
                </a:solidFill>
                <a:uFillTx/>
                <a:latin typeface="Times New Roman"/>
                <a:ea typeface="Times New Roman"/>
              </a:rPr>
              <a:t>-</a:t>
            </a:r>
            <a:r>
              <a:rPr b="0" lang="kk-KZ" sz="2000" strike="noStrike" u="none">
                <a:solidFill>
                  <a:srgbClr val="558ed5"/>
                </a:solidFill>
                <a:uFillTx/>
                <a:latin typeface="Times New Roman"/>
                <a:ea typeface="Times New Roman"/>
              </a:rPr>
              <a:t>организмдердің бірден ересек түріне ұқсап тууы. Олардың тек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558ed5"/>
                </a:solidFill>
                <a:uFillTx/>
                <a:latin typeface="Times New Roman"/>
                <a:ea typeface="Times New Roman"/>
              </a:rPr>
              <a:t>денесі өседі және жыныс</a:t>
            </a:r>
            <a:r>
              <a:rPr b="0" lang="en-US" sz="2000" strike="noStrike" u="none">
                <a:solidFill>
                  <a:srgbClr val="558ed5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kk-KZ" sz="2000" strike="noStrike" u="none">
                <a:solidFill>
                  <a:srgbClr val="558ed5"/>
                </a:solidFill>
                <a:uFillTx/>
                <a:latin typeface="Times New Roman"/>
                <a:ea typeface="Times New Roman"/>
              </a:rPr>
              <a:t>жағынан толысып дамиды. </a:t>
            </a:r>
            <a:r>
              <a:rPr b="0" i="1" lang="kk-KZ" sz="2000" strike="noStrike" u="none">
                <a:solidFill>
                  <a:srgbClr val="558ed5"/>
                </a:solidFill>
                <a:uFillTx/>
                <a:latin typeface="Times New Roman"/>
                <a:ea typeface="Times New Roman"/>
              </a:rPr>
              <a:t>«Жұмыртқа</a:t>
            </a:r>
            <a:r>
              <a:rPr b="0" i="1" lang="en-US" sz="2000" strike="noStrike" u="none">
                <a:solidFill>
                  <a:srgbClr val="558ed5"/>
                </a:solidFill>
                <a:uFillTx/>
                <a:latin typeface="Times New Roman"/>
                <a:ea typeface="Times New Roman"/>
              </a:rPr>
              <a:t>-</a:t>
            </a:r>
            <a:r>
              <a:rPr b="0" i="1" lang="kk-KZ" sz="2000" strike="noStrike" u="none">
                <a:solidFill>
                  <a:srgbClr val="558ed5"/>
                </a:solidFill>
                <a:uFillTx/>
                <a:latin typeface="Times New Roman"/>
                <a:ea typeface="Times New Roman"/>
              </a:rPr>
              <a:t>имаго»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558ed5"/>
                </a:solidFill>
                <a:uFillTx/>
                <a:latin typeface="Times New Roman"/>
                <a:ea typeface="Times New Roman"/>
              </a:rPr>
              <a:t>Имаго (латынша</a:t>
            </a:r>
            <a:r>
              <a:rPr b="0" lang="en-US" sz="2000" strike="noStrike" u="none">
                <a:solidFill>
                  <a:srgbClr val="558ed5"/>
                </a:solidFill>
                <a:uFillTx/>
                <a:latin typeface="Times New Roman"/>
                <a:ea typeface="Times New Roman"/>
              </a:rPr>
              <a:t>-</a:t>
            </a:r>
            <a:r>
              <a:rPr b="0" lang="kk-KZ" sz="2000" strike="noStrike" u="none">
                <a:solidFill>
                  <a:srgbClr val="558ed5"/>
                </a:solidFill>
                <a:uFillTx/>
                <a:latin typeface="Times New Roman"/>
                <a:ea typeface="Times New Roman"/>
              </a:rPr>
              <a:t> ересек жәндік) . Мысалы: омыртқалы жануарлардан бауыр мен жорғалаушылардың, құстардың, сүтқоректілердің және омыртқасыздардан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558ed5"/>
                </a:solidFill>
                <a:uFillTx/>
                <a:latin typeface="Times New Roman"/>
                <a:ea typeface="Times New Roman"/>
              </a:rPr>
              <a:t>сүліктердің, көпаяқтылардың, өрмекшілердің және т.б дамуы жатады.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7" name="Рисунок 9" descr=""/>
          <p:cNvPicPr/>
          <p:nvPr/>
        </p:nvPicPr>
        <p:blipFill>
          <a:blip r:embed="rId2"/>
          <a:srcRect l="2713" t="47339" r="61165" b="10588"/>
          <a:stretch/>
        </p:blipFill>
        <p:spPr>
          <a:xfrm>
            <a:off x="5291280" y="912960"/>
            <a:ext cx="3817800" cy="3335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55440"/>
            <a:ext cx="9144000" cy="5167440"/>
          </a:xfrm>
          <a:prstGeom prst="rect">
            <a:avLst/>
          </a:prstGeom>
          <a:ln w="0">
            <a:noFill/>
          </a:ln>
        </p:spPr>
      </p:pic>
      <p:sp>
        <p:nvSpPr>
          <p:cNvPr id="29" name="Google Shape;123;p4"/>
          <p:cNvSpPr/>
          <p:nvPr/>
        </p:nvSpPr>
        <p:spPr>
          <a:xfrm>
            <a:off x="6996240" y="453240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11936C9-02D3-4E2B-9C40-FE60B5AE3072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30" name="Google Shape;124;p4"/>
          <p:cNvCxnSpPr/>
          <p:nvPr/>
        </p:nvCxnSpPr>
        <p:spPr>
          <a:xfrm>
            <a:off x="299880" y="488268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31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32" name="Rectangle 9"/>
          <p:cNvSpPr/>
          <p:nvPr/>
        </p:nvSpPr>
        <p:spPr>
          <a:xfrm>
            <a:off x="130320" y="1625760"/>
            <a:ext cx="9013680" cy="44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" name="Прямоугольник 2"/>
          <p:cNvSpPr/>
          <p:nvPr/>
        </p:nvSpPr>
        <p:spPr>
          <a:xfrm>
            <a:off x="0" y="1144440"/>
            <a:ext cx="3987720" cy="338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f81bd"/>
                </a:solidFill>
                <a:uFillTx/>
                <a:latin typeface="Times New Roman"/>
                <a:ea typeface="Times New Roman"/>
              </a:rPr>
              <a:t>Шала түрленіп даму </a:t>
            </a:r>
            <a:r>
              <a:rPr b="0" lang="en-US" sz="2400" strike="noStrike" u="none">
                <a:solidFill>
                  <a:srgbClr val="4f81bd"/>
                </a:solidFill>
                <a:uFillTx/>
                <a:latin typeface="Times New Roman"/>
                <a:ea typeface="Times New Roman"/>
              </a:rPr>
              <a:t>-</a:t>
            </a:r>
            <a:r>
              <a:rPr b="0" lang="kk-KZ" sz="2400" strike="noStrike" u="none">
                <a:solidFill>
                  <a:srgbClr val="4f81bd"/>
                </a:solidFill>
                <a:uFillTx/>
                <a:latin typeface="Times New Roman"/>
                <a:ea typeface="Times New Roman"/>
              </a:rPr>
              <a:t> дамуы үш сатыдан тұратын дернәсілі ересегіне ұқсайтын даму түрі.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f81bd"/>
                </a:solidFill>
                <a:uFillTx/>
                <a:latin typeface="Times New Roman"/>
                <a:ea typeface="Times New Roman"/>
              </a:rPr>
              <a:t>жұмыртқа</a:t>
            </a:r>
            <a:r>
              <a:rPr b="0" lang="en-US" sz="2400" strike="noStrike" u="none">
                <a:solidFill>
                  <a:srgbClr val="4f81bd"/>
                </a:solidFill>
                <a:uFillTx/>
                <a:latin typeface="Times New Roman"/>
                <a:ea typeface="Times New Roman"/>
              </a:rPr>
              <a:t>-</a:t>
            </a:r>
            <a:r>
              <a:rPr b="0" lang="kk-KZ" sz="2400" strike="noStrike" u="none">
                <a:solidFill>
                  <a:srgbClr val="4f81bd"/>
                </a:solidFill>
                <a:uFillTx/>
                <a:latin typeface="Times New Roman"/>
                <a:ea typeface="Times New Roman"/>
              </a:rPr>
              <a:t>дернәсіл</a:t>
            </a:r>
            <a:r>
              <a:rPr b="0" lang="en-US" sz="2400" strike="noStrike" u="none">
                <a:solidFill>
                  <a:srgbClr val="4f81bd"/>
                </a:solidFill>
                <a:uFillTx/>
                <a:latin typeface="Times New Roman"/>
                <a:ea typeface="Times New Roman"/>
              </a:rPr>
              <a:t>-</a:t>
            </a:r>
            <a:r>
              <a:rPr b="0" lang="kk-KZ" sz="2400" strike="noStrike" u="none">
                <a:solidFill>
                  <a:srgbClr val="4f81bd"/>
                </a:solidFill>
                <a:uFillTx/>
                <a:latin typeface="Times New Roman"/>
                <a:ea typeface="Times New Roman"/>
              </a:rPr>
              <a:t>имаго (ересек жәндік)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f81bd"/>
                </a:solidFill>
                <a:uFillTx/>
                <a:latin typeface="Times New Roman"/>
                <a:ea typeface="Times New Roman"/>
              </a:rPr>
              <a:t>Инелік, дәуіт,бит, шегіртке, қандала,бұзаубас, тарақан т.б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4" name="Рисунок 3" descr=""/>
          <p:cNvPicPr/>
          <p:nvPr/>
        </p:nvPicPr>
        <p:blipFill>
          <a:blip r:embed="rId2"/>
          <a:stretch/>
        </p:blipFill>
        <p:spPr>
          <a:xfrm>
            <a:off x="4164120" y="974880"/>
            <a:ext cx="4626000" cy="7126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4680"/>
            <a:ext cx="9144000" cy="5167440"/>
          </a:xfrm>
          <a:prstGeom prst="rect">
            <a:avLst/>
          </a:prstGeom>
          <a:ln w="0">
            <a:noFill/>
          </a:ln>
        </p:spPr>
      </p:pic>
      <p:sp>
        <p:nvSpPr>
          <p:cNvPr id="36" name="Google Shape;123;p4"/>
          <p:cNvSpPr/>
          <p:nvPr/>
        </p:nvSpPr>
        <p:spPr>
          <a:xfrm>
            <a:off x="6996240" y="453240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DBC4E80-2A26-4C09-91FB-970118900E53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37" name="Google Shape;124;p4"/>
          <p:cNvCxnSpPr/>
          <p:nvPr/>
        </p:nvCxnSpPr>
        <p:spPr>
          <a:xfrm>
            <a:off x="299880" y="488268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38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39" name="Rectangle 9"/>
          <p:cNvSpPr/>
          <p:nvPr/>
        </p:nvSpPr>
        <p:spPr>
          <a:xfrm>
            <a:off x="130320" y="1625760"/>
            <a:ext cx="9013680" cy="44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0" name="Прямоугольник 11"/>
          <p:cNvSpPr/>
          <p:nvPr/>
        </p:nvSpPr>
        <p:spPr>
          <a:xfrm>
            <a:off x="130320" y="939960"/>
            <a:ext cx="3689280" cy="375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f81bd"/>
                </a:solidFill>
                <a:uFillTx/>
                <a:latin typeface="Times New Roman"/>
                <a:ea typeface="Times New Roman"/>
              </a:rPr>
              <a:t>Толық түрленіп даму деп  дамуы </a:t>
            </a:r>
            <a:r>
              <a:rPr b="0" lang="en-US" sz="2400" strike="noStrike" u="none">
                <a:solidFill>
                  <a:srgbClr val="4f81bd"/>
                </a:solidFill>
                <a:uFillTx/>
                <a:latin typeface="Times New Roman"/>
                <a:ea typeface="Times New Roman"/>
              </a:rPr>
              <a:t>4</a:t>
            </a:r>
            <a:r>
              <a:rPr b="0" lang="kk-KZ" sz="2400" strike="noStrike" u="none">
                <a:solidFill>
                  <a:srgbClr val="4f81bd"/>
                </a:solidFill>
                <a:uFillTx/>
                <a:latin typeface="Times New Roman"/>
                <a:ea typeface="Times New Roman"/>
              </a:rPr>
              <a:t> сатыдан тұратын және дернәсілі ересегіне ұқсамайтын даму түрін айтамыз.(жұмыртқа</a:t>
            </a:r>
            <a:r>
              <a:rPr b="0" lang="en-US" sz="2400" strike="noStrike" u="none">
                <a:solidFill>
                  <a:srgbClr val="4f81bd"/>
                </a:solidFill>
                <a:uFillTx/>
                <a:latin typeface="Times New Roman"/>
                <a:ea typeface="Times New Roman"/>
              </a:rPr>
              <a:t>-</a:t>
            </a:r>
            <a:r>
              <a:rPr b="0" lang="kk-KZ" sz="2400" strike="noStrike" u="none">
                <a:solidFill>
                  <a:srgbClr val="4f81bd"/>
                </a:solidFill>
                <a:uFillTx/>
                <a:latin typeface="Times New Roman"/>
                <a:ea typeface="Times New Roman"/>
              </a:rPr>
              <a:t>дернәсіл</a:t>
            </a:r>
            <a:r>
              <a:rPr b="0" lang="en-US" sz="2400" strike="noStrike" u="none">
                <a:solidFill>
                  <a:srgbClr val="4f81bd"/>
                </a:solidFill>
                <a:uFillTx/>
                <a:latin typeface="Times New Roman"/>
                <a:ea typeface="Times New Roman"/>
              </a:rPr>
              <a:t>-</a:t>
            </a:r>
            <a:r>
              <a:rPr b="0" lang="kk-KZ" sz="2400" strike="noStrike" u="none">
                <a:solidFill>
                  <a:srgbClr val="4f81bd"/>
                </a:solidFill>
                <a:uFillTx/>
                <a:latin typeface="Times New Roman"/>
                <a:ea typeface="Times New Roman"/>
              </a:rPr>
              <a:t>қуыршақ</a:t>
            </a:r>
            <a:r>
              <a:rPr b="0" lang="en-US" sz="2400" strike="noStrike" u="none">
                <a:solidFill>
                  <a:srgbClr val="4f81bd"/>
                </a:solidFill>
                <a:uFillTx/>
                <a:latin typeface="Times New Roman"/>
                <a:ea typeface="Times New Roman"/>
              </a:rPr>
              <a:t>-</a:t>
            </a:r>
            <a:r>
              <a:rPr b="0" lang="kk-KZ" sz="2400" strike="noStrike" u="none">
                <a:solidFill>
                  <a:srgbClr val="4f81bd"/>
                </a:solidFill>
                <a:uFillTx/>
                <a:latin typeface="Times New Roman"/>
                <a:ea typeface="Times New Roman"/>
              </a:rPr>
              <a:t>имаго)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f81bd"/>
                </a:solidFill>
                <a:uFillTx/>
                <a:latin typeface="Times New Roman"/>
                <a:ea typeface="Times New Roman"/>
              </a:rPr>
              <a:t>Мысалы: шыбын, көбелек,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f81bd"/>
                </a:solidFill>
                <a:uFillTx/>
                <a:latin typeface="Times New Roman"/>
                <a:ea typeface="Times New Roman"/>
              </a:rPr>
              <a:t>зауза қоңыз, бүрге, маса, құмырсқа, балара т.б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41" name="Рисунок 3" descr=""/>
          <p:cNvPicPr/>
          <p:nvPr/>
        </p:nvPicPr>
        <p:blipFill>
          <a:blip r:embed="rId2"/>
          <a:srcRect l="11083" t="1449" r="9382" b="0"/>
          <a:stretch/>
        </p:blipFill>
        <p:spPr>
          <a:xfrm>
            <a:off x="3857760" y="725400"/>
            <a:ext cx="5056200" cy="3614760"/>
          </a:xfrm>
          <a:prstGeom prst="rect">
            <a:avLst/>
          </a:prstGeom>
          <a:ln w="0">
            <a:noFill/>
          </a:ln>
          <a:effectLst>
            <a:outerShdw dist="139498" dir="2700000" blurRad="0" rotWithShape="0">
              <a:srgbClr val="333333">
                <a:alpha val="65000"/>
              </a:srgbClr>
            </a:out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65160" y="-23760"/>
            <a:ext cx="9144000" cy="5167440"/>
          </a:xfrm>
          <a:prstGeom prst="rect">
            <a:avLst/>
          </a:prstGeom>
          <a:ln w="0">
            <a:noFill/>
          </a:ln>
        </p:spPr>
      </p:pic>
      <p:sp>
        <p:nvSpPr>
          <p:cNvPr id="43" name="Google Shape;123;p4"/>
          <p:cNvSpPr/>
          <p:nvPr/>
        </p:nvSpPr>
        <p:spPr>
          <a:xfrm>
            <a:off x="6996240" y="453240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0A276C0-11B2-466C-92BF-FE523D0844A8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44" name="Google Shape;124;p4"/>
          <p:cNvCxnSpPr/>
          <p:nvPr/>
        </p:nvCxnSpPr>
        <p:spPr>
          <a:xfrm>
            <a:off x="299880" y="488268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45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46" name="Rectangle 9"/>
          <p:cNvSpPr/>
          <p:nvPr/>
        </p:nvSpPr>
        <p:spPr>
          <a:xfrm>
            <a:off x="130320" y="1625760"/>
            <a:ext cx="9013680" cy="44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7" name="TextBox 1"/>
          <p:cNvSpPr/>
          <p:nvPr/>
        </p:nvSpPr>
        <p:spPr>
          <a:xfrm>
            <a:off x="2612520" y="163440"/>
            <a:ext cx="42202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Сәйкестендіру кестесі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48" name=""/>
          <p:cNvGraphicFramePr/>
          <p:nvPr/>
        </p:nvGraphicFramePr>
        <p:xfrm>
          <a:off x="574560" y="874800"/>
          <a:ext cx="7786800" cy="3819600"/>
        </p:xfrm>
        <a:graphic>
          <a:graphicData uri="http://schemas.openxmlformats.org/drawingml/2006/table">
            <a:tbl>
              <a:tblPr/>
              <a:tblGrid>
                <a:gridCol w="2527560"/>
                <a:gridCol w="2630520"/>
                <a:gridCol w="2628720"/>
              </a:tblGrid>
              <a:tr h="61668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1" lang="kk-KZ" sz="2000" strike="noStrike" u="none">
                          <a:solidFill>
                            <a:srgbClr val="ffffff"/>
                          </a:solidFill>
                          <a:uFillTx/>
                          <a:latin typeface="Calibri"/>
                        </a:rPr>
                        <a:t>Бунақденелілер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1" lang="kk-KZ" sz="2000" strike="noStrike" u="none">
                          <a:solidFill>
                            <a:srgbClr val="ffffff"/>
                          </a:solidFill>
                          <a:uFillTx/>
                          <a:latin typeface="Calibri"/>
                        </a:rPr>
                        <a:t> </a:t>
                      </a:r>
                      <a:r>
                        <a:rPr b="1" lang="kk-KZ" sz="2000" strike="noStrike" u="none">
                          <a:solidFill>
                            <a:srgbClr val="ffffff"/>
                          </a:solidFill>
                          <a:uFillTx/>
                          <a:latin typeface="Calibri"/>
                        </a:rPr>
                        <a:t>Шала түрленіп даму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1" lang="kk-KZ" sz="2000" strike="noStrike" u="none">
                          <a:solidFill>
                            <a:srgbClr val="ffffff"/>
                          </a:solidFill>
                          <a:uFillTx/>
                          <a:latin typeface="Calibri"/>
                        </a:rPr>
                        <a:t>Толық түрленіп даму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</a:tr>
              <a:tr h="45756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Балара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45756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Көбелек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45756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Тарақан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45756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Қоңыз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45756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Дәуіт 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45756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Маса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45756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құмырсқа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34920" y="-23760"/>
            <a:ext cx="9144000" cy="5167440"/>
          </a:xfrm>
          <a:prstGeom prst="rect">
            <a:avLst/>
          </a:prstGeom>
          <a:ln w="0">
            <a:noFill/>
          </a:ln>
        </p:spPr>
      </p:pic>
      <p:sp>
        <p:nvSpPr>
          <p:cNvPr id="50" name="Google Shape;123;p4"/>
          <p:cNvSpPr/>
          <p:nvPr/>
        </p:nvSpPr>
        <p:spPr>
          <a:xfrm>
            <a:off x="6996240" y="453240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5F4E37B-7F12-4429-BEF6-81C73A51483C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51" name="Google Shape;124;p4"/>
          <p:cNvCxnSpPr/>
          <p:nvPr/>
        </p:nvCxnSpPr>
        <p:spPr>
          <a:xfrm>
            <a:off x="299880" y="488268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52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53" name="Rectangle 9"/>
          <p:cNvSpPr/>
          <p:nvPr/>
        </p:nvSpPr>
        <p:spPr>
          <a:xfrm>
            <a:off x="130320" y="1625760"/>
            <a:ext cx="9013680" cy="44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4" name="TextBox 8"/>
          <p:cNvSpPr/>
          <p:nvPr/>
        </p:nvSpPr>
        <p:spPr>
          <a:xfrm>
            <a:off x="782640" y="939960"/>
            <a:ext cx="46465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4f81bd"/>
                </a:solidFill>
                <a:uFillTx/>
                <a:latin typeface="Times New Roman"/>
                <a:ea typeface="Times New Roman"/>
              </a:rPr>
              <a:t>Ойлан да, тап !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5" name="TextBox 11"/>
          <p:cNvSpPr/>
          <p:nvPr/>
        </p:nvSpPr>
        <p:spPr>
          <a:xfrm>
            <a:off x="457200" y="3306600"/>
            <a:ext cx="5929200" cy="131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Дескриптор: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1. </a:t>
            </a:r>
            <a:r>
              <a:rPr b="0" lang="kk-KZ" sz="1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Толық түрленіп даму типін анықтайды;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2.</a:t>
            </a:r>
            <a:r>
              <a:rPr b="0" lang="kk-KZ" sz="1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Шала түрленіп даму типін анықтайды;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3. </a:t>
            </a:r>
            <a:r>
              <a:rPr b="0" lang="kk-KZ" sz="1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Тура даму типін анықтайды.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56" name="Picture 91" descr=""/>
          <p:cNvPicPr/>
          <p:nvPr/>
        </p:nvPicPr>
        <p:blipFill>
          <a:blip r:embed="rId2"/>
          <a:stretch/>
        </p:blipFill>
        <p:spPr>
          <a:xfrm>
            <a:off x="246240" y="1368360"/>
            <a:ext cx="4646520" cy="1681200"/>
          </a:xfrm>
          <a:prstGeom prst="rect">
            <a:avLst/>
          </a:prstGeom>
          <a:ln w="0">
            <a:noFill/>
          </a:ln>
        </p:spPr>
      </p:pic>
      <p:pic>
        <p:nvPicPr>
          <p:cNvPr id="57" name="Рисунок 11" descr=""/>
          <p:cNvPicPr/>
          <p:nvPr/>
        </p:nvPicPr>
        <p:blipFill>
          <a:blip r:embed="rId3"/>
          <a:stretch/>
        </p:blipFill>
        <p:spPr>
          <a:xfrm>
            <a:off x="5686560" y="1062000"/>
            <a:ext cx="2787480" cy="1212840"/>
          </a:xfrm>
          <a:prstGeom prst="rect">
            <a:avLst/>
          </a:prstGeom>
          <a:ln w="0">
            <a:noFill/>
          </a:ln>
        </p:spPr>
      </p:pic>
      <p:pic>
        <p:nvPicPr>
          <p:cNvPr id="58" name="Рисунок 12" descr=""/>
          <p:cNvPicPr/>
          <p:nvPr/>
        </p:nvPicPr>
        <p:blipFill>
          <a:blip r:embed="rId4"/>
          <a:stretch/>
        </p:blipFill>
        <p:spPr>
          <a:xfrm>
            <a:off x="5068800" y="2557440"/>
            <a:ext cx="3152880" cy="1770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5735</TotalTime>
  <Application>LibreOffice/24.8.2.1$MacOSX_AARCH64 LibreOffice_project/0f794b6e29741098670a3b95d60478a65d05ef13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Администратор</dc:creator>
  <dc:description/>
  <dc:language>ru-RU</dc:language>
  <cp:lastModifiedBy>Huawei</cp:lastModifiedBy>
  <cp:lastPrinted>2020-01-23T08:03:28Z</cp:lastPrinted>
  <dcterms:modified xsi:type="dcterms:W3CDTF">2024-10-31T18:04:05Z</dcterms:modified>
  <cp:revision>314</cp:revision>
  <dc:subject/>
  <dc:title>Презентация PowerPoint</dc:title>
</cp:coreProperties>
</file>