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9.png" ContentType="image/png"/>
  <Override PartName="/ppt/media/image11.jpeg" ContentType="image/jpeg"/>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5088"/>
  <p:notesSz cx="6796088" cy="992822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4D53B2F7-51FD-4955-A790-704F02044203}"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06280"/>
            <a:ext cx="8229600" cy="857520"/>
          </a:xfrm>
          <a:prstGeom prst="rect">
            <a:avLst/>
          </a:prstGeom>
          <a:noFill/>
          <a:ln w="0">
            <a:noFill/>
          </a:ln>
        </p:spPr>
        <p:txBody>
          <a:bodyPr lIns="77760" rIns="77760" tIns="38880" bIns="388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800" strike="noStrike" u="none">
                <a:solidFill>
                  <a:srgbClr val="000000"/>
                </a:solidFill>
                <a:uFillTx/>
                <a:latin typeface="Calibri"/>
              </a:rPr>
              <a:t>Click to edit the title text format</a:t>
            </a:r>
            <a:endParaRPr b="0" lang="ru-RU" sz="3800" strike="noStrike" u="none">
              <a:solidFill>
                <a:srgbClr val="000000"/>
              </a:solidFill>
              <a:uFillTx/>
              <a:latin typeface="Calibri"/>
            </a:endParaRPr>
          </a:p>
        </p:txBody>
      </p:sp>
      <p:sp>
        <p:nvSpPr>
          <p:cNvPr id="1" name="PlaceHolder 2"/>
          <p:cNvSpPr>
            <a:spLocks noGrp="1"/>
          </p:cNvSpPr>
          <p:nvPr>
            <p:ph type="body"/>
          </p:nvPr>
        </p:nvSpPr>
        <p:spPr>
          <a:xfrm>
            <a:off x="457200" y="1200240"/>
            <a:ext cx="8229600" cy="3394080"/>
          </a:xfrm>
          <a:prstGeom prst="rect">
            <a:avLst/>
          </a:prstGeom>
          <a:noFill/>
          <a:ln w="0">
            <a:noFill/>
          </a:ln>
        </p:spPr>
        <p:txBody>
          <a:bodyPr lIns="77760" rIns="77760" tIns="38880" bIns="38880" anchor="t">
            <a:normAutofit fontScale="92500" lnSpcReduction="9999"/>
          </a:bodyPr>
          <a:p>
            <a:pPr marL="289080" indent="-28908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Click to edit the outline text format</a:t>
            </a:r>
            <a:endParaRPr b="0" lang="ru-RU" sz="2700" strike="noStrike" u="none">
              <a:solidFill>
                <a:srgbClr val="000000"/>
              </a:solidFill>
              <a:uFillTx/>
              <a:latin typeface="Calibri"/>
            </a:endParaRPr>
          </a:p>
          <a:p>
            <a:pPr lvl="1" marL="630360" indent="-24156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Second Outline Level</a:t>
            </a:r>
            <a:endParaRPr b="0" lang="ru-RU" sz="2700" strike="noStrike" u="none">
              <a:solidFill>
                <a:srgbClr val="000000"/>
              </a:solidFill>
              <a:uFillTx/>
              <a:latin typeface="Calibri"/>
            </a:endParaRPr>
          </a:p>
          <a:p>
            <a:pPr lvl="2" marL="971640" indent="-19224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Third Outline Level</a:t>
            </a:r>
            <a:endParaRPr b="0" lang="ru-RU" sz="2700" strike="noStrike" u="none">
              <a:solidFill>
                <a:srgbClr val="000000"/>
              </a:solidFill>
              <a:uFillTx/>
              <a:latin typeface="Calibri"/>
            </a:endParaRPr>
          </a:p>
          <a:p>
            <a:pPr lvl="3" marL="1360440" indent="-19188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Fourth Outline Level</a:t>
            </a:r>
            <a:endParaRPr b="0" lang="ru-RU" sz="2700" strike="noStrike" u="none">
              <a:solidFill>
                <a:srgbClr val="000000"/>
              </a:solidFill>
              <a:uFillTx/>
              <a:latin typeface="Calibri"/>
            </a:endParaRPr>
          </a:p>
          <a:p>
            <a:pPr lvl="4" marL="1751040" indent="-19224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Fifth Outline Level</a:t>
            </a:r>
            <a:endParaRPr b="0" lang="ru-RU" sz="2700" strike="noStrike" u="none">
              <a:solidFill>
                <a:srgbClr val="000000"/>
              </a:solidFill>
              <a:uFillTx/>
              <a:latin typeface="Calibri"/>
            </a:endParaRPr>
          </a:p>
          <a:p>
            <a:pPr lvl="5" marL="1751040" indent="-19224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Sixth Outline Level</a:t>
            </a:r>
            <a:endParaRPr b="0" lang="ru-RU" sz="2700" strike="noStrike" u="none">
              <a:solidFill>
                <a:srgbClr val="000000"/>
              </a:solidFill>
              <a:uFillTx/>
              <a:latin typeface="Calibri"/>
            </a:endParaRPr>
          </a:p>
          <a:p>
            <a:pPr lvl="6" marL="1751040" indent="-19224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Seventh Outline Level</a:t>
            </a:r>
            <a:endParaRPr b="0" lang="ru-RU" sz="2700" strike="noStrike" u="none">
              <a:solidFill>
                <a:srgbClr val="000000"/>
              </a:solidFill>
              <a:uFillTx/>
              <a:latin typeface="Calibri"/>
            </a:endParaRPr>
          </a:p>
        </p:txBody>
      </p:sp>
      <p:sp>
        <p:nvSpPr>
          <p:cNvPr id="2" name="PlaceHolder 3"/>
          <p:cNvSpPr>
            <a:spLocks noGrp="1"/>
          </p:cNvSpPr>
          <p:nvPr>
            <p:ph type="dt" idx="1"/>
          </p:nvPr>
        </p:nvSpPr>
        <p:spPr>
          <a:xfrm>
            <a:off x="456840" y="4766760"/>
            <a:ext cx="2133720" cy="273240"/>
          </a:xfrm>
          <a:prstGeom prst="rect">
            <a:avLst/>
          </a:prstGeom>
          <a:noFill/>
          <a:ln w="0">
            <a:noFill/>
          </a:ln>
        </p:spPr>
        <p:txBody>
          <a:bodyPr lIns="77760" rIns="77760" tIns="38880" bIns="388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3" name="PlaceHolder 4"/>
          <p:cNvSpPr>
            <a:spLocks noGrp="1"/>
          </p:cNvSpPr>
          <p:nvPr>
            <p:ph type="ftr" idx="2"/>
          </p:nvPr>
        </p:nvSpPr>
        <p:spPr>
          <a:xfrm>
            <a:off x="3124080" y="4766760"/>
            <a:ext cx="2895840" cy="273240"/>
          </a:xfrm>
          <a:prstGeom prst="rect">
            <a:avLst/>
          </a:prstGeom>
          <a:noFill/>
          <a:ln w="0">
            <a:noFill/>
          </a:ln>
        </p:spPr>
        <p:txBody>
          <a:bodyPr lIns="77760" rIns="77760" tIns="38880" bIns="388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4" name="PlaceHolder 5"/>
          <p:cNvSpPr>
            <a:spLocks noGrp="1"/>
          </p:cNvSpPr>
          <p:nvPr>
            <p:ph type="sldNum" idx="3"/>
          </p:nvPr>
        </p:nvSpPr>
        <p:spPr>
          <a:xfrm>
            <a:off x="6552720" y="4766760"/>
            <a:ext cx="2133720" cy="273240"/>
          </a:xfrm>
          <a:prstGeom prst="rect">
            <a:avLst/>
          </a:prstGeom>
          <a:noFill/>
          <a:ln w="0">
            <a:noFill/>
          </a:ln>
        </p:spPr>
        <p:txBody>
          <a:bodyPr lIns="77760" rIns="77760" tIns="38880" bIns="3888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898989"/>
                </a:solidFill>
                <a:uFillTx/>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C25135B-81EA-4517-8513-0F9A0E3AACDE}"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1.jpeg"/><Relationship Id="rId3"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pn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 name="Google Shape;76;p1"/>
          <p:cNvSpPr/>
          <p:nvPr/>
        </p:nvSpPr>
        <p:spPr>
          <a:xfrm>
            <a:off x="687240" y="2541600"/>
            <a:ext cx="7712280" cy="1255680"/>
          </a:xfrm>
          <a:prstGeom prst="rect">
            <a:avLst/>
          </a:prstGeom>
          <a:noFill/>
          <a:ln w="0">
            <a:noFill/>
          </a:ln>
        </p:spPr>
        <p:style>
          <a:lnRef idx="0"/>
          <a:fillRef idx="0"/>
          <a:effectRef idx="0"/>
          <a:fontRef idx="minor"/>
        </p:style>
        <p:txBody>
          <a:bodyPr lIns="44280" rIns="44280" tIns="22320" bIns="22320" anchor="t">
            <a:noAutofit/>
          </a:bodyPr>
          <a:p>
            <a:pPr algn="just">
              <a:lnSpc>
                <a:spcPct val="100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200" strike="noStrike" u="none">
                <a:solidFill>
                  <a:srgbClr val="204d84"/>
                </a:solidFill>
                <a:uFillTx/>
                <a:latin typeface="Times New Roman"/>
                <a:ea typeface="Times New Roman"/>
              </a:rPr>
              <a:t>Тақырыбы: </a:t>
            </a:r>
            <a:r>
              <a:rPr b="1" lang="kk-KZ" sz="2000" strike="noStrike" u="none">
                <a:solidFill>
                  <a:srgbClr val="050571"/>
                </a:solidFill>
                <a:uFillTx/>
                <a:latin typeface="Times New Roman"/>
                <a:ea typeface="SimSun"/>
              </a:rPr>
              <a:t>Адам ағзасы үшін ұйқының маңызы. Биологиялық ритмдер. Ұйқының кезеңдері: баяу және жылдам ұйқы. Күн тәртібі.</a:t>
            </a:r>
            <a:endParaRPr b="0" lang="ru-RU" sz="20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000000"/>
              </a:solidFill>
              <a:uFillTx/>
              <a:latin typeface="Arial"/>
            </a:endParaRPr>
          </a:p>
        </p:txBody>
      </p:sp>
      <p:cxnSp>
        <p:nvCxnSpPr>
          <p:cNvPr id="6" name="Google Shape;77;p1"/>
          <p:cNvCxnSpPr/>
          <p:nvPr/>
        </p:nvCxnSpPr>
        <p:spPr>
          <a:xfrm>
            <a:off x="1221840" y="4357440"/>
            <a:ext cx="6939720" cy="1080"/>
          </a:xfrm>
          <a:prstGeom prst="straightConnector1">
            <a:avLst/>
          </a:prstGeom>
          <a:ln w="38160">
            <a:solidFill>
              <a:srgbClr val="090f78"/>
            </a:solidFill>
            <a:miter/>
          </a:ln>
        </p:spPr>
      </p:cxnSp>
      <p:cxnSp>
        <p:nvCxnSpPr>
          <p:cNvPr id="7" name="Google Shape;78;p1"/>
          <p:cNvCxnSpPr/>
          <p:nvPr/>
        </p:nvCxnSpPr>
        <p:spPr>
          <a:xfrm>
            <a:off x="1278000" y="4562280"/>
            <a:ext cx="6712560" cy="1080"/>
          </a:xfrm>
          <a:prstGeom prst="straightConnector1">
            <a:avLst/>
          </a:prstGeom>
          <a:ln w="38160">
            <a:solidFill>
              <a:srgbClr val="00b050"/>
            </a:solidFill>
            <a:miter/>
          </a:ln>
        </p:spPr>
      </p:cxn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2" name="Picture 2" descr="C:\Users\Типография\Desktop\Безымянный.png"/>
          <p:cNvPicPr/>
          <p:nvPr/>
        </p:nvPicPr>
        <p:blipFill>
          <a:blip r:embed="rId1"/>
          <a:srcRect l="11758" t="0" r="11484" b="0"/>
          <a:stretch/>
        </p:blipFill>
        <p:spPr>
          <a:xfrm>
            <a:off x="-63360" y="0"/>
            <a:ext cx="9229680" cy="5167440"/>
          </a:xfrm>
          <a:prstGeom prst="rect">
            <a:avLst/>
          </a:prstGeom>
          <a:ln w="0">
            <a:noFill/>
          </a:ln>
        </p:spPr>
      </p:pic>
      <p:sp>
        <p:nvSpPr>
          <p:cNvPr id="83" name="Google Shape;123;p4"/>
          <p:cNvSpPr/>
          <p:nvPr/>
        </p:nvSpPr>
        <p:spPr>
          <a:xfrm>
            <a:off x="6996240" y="4532400"/>
            <a:ext cx="2057400" cy="27288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23DCBC6-AC18-4A1D-BB2E-674D963F2864}"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84" name="Google Shape;124;p4"/>
          <p:cNvCxnSpPr/>
          <p:nvPr/>
        </p:nvCxnSpPr>
        <p:spPr>
          <a:xfrm>
            <a:off x="307800" y="4874760"/>
            <a:ext cx="8614800" cy="1080"/>
          </a:xfrm>
          <a:prstGeom prst="straightConnector1">
            <a:avLst/>
          </a:prstGeom>
          <a:ln w="38160">
            <a:solidFill>
              <a:srgbClr val="002060"/>
            </a:solidFill>
            <a:miter/>
          </a:ln>
        </p:spPr>
      </p:cxnSp>
      <p:cxnSp>
        <p:nvCxnSpPr>
          <p:cNvPr id="85" name="Google Shape;125;p4"/>
          <p:cNvCxnSpPr/>
          <p:nvPr/>
        </p:nvCxnSpPr>
        <p:spPr>
          <a:xfrm flipV="1">
            <a:off x="456120" y="4979160"/>
            <a:ext cx="8317800" cy="1080"/>
          </a:xfrm>
          <a:prstGeom prst="straightConnector1">
            <a:avLst/>
          </a:prstGeom>
          <a:ln w="38160">
            <a:solidFill>
              <a:srgbClr val="00b050"/>
            </a:solidFill>
            <a:miter/>
          </a:ln>
        </p:spPr>
      </p:cxnSp>
      <p:sp>
        <p:nvSpPr>
          <p:cNvPr id="86" name="Rectangle 12"/>
          <p:cNvSpPr/>
          <p:nvPr/>
        </p:nvSpPr>
        <p:spPr>
          <a:xfrm>
            <a:off x="152280" y="1454040"/>
            <a:ext cx="184320" cy="276480"/>
          </a:xfrm>
          <a:prstGeom prst="rect">
            <a:avLst/>
          </a:prstGeom>
          <a:solidFill>
            <a:srgbClr val="ffffff"/>
          </a:solidFill>
          <a:ln w="0">
            <a:noFill/>
          </a:ln>
        </p:spPr>
        <p:style>
          <a:lnRef idx="0"/>
          <a:fillRef idx="0"/>
          <a:effectRef idx="0"/>
          <a:fontRef idx="minor"/>
        </p:style>
        <p:txBody>
          <a:bodyPr wrap="none" lIns="91080" rIns="91080" tIns="45360" bIns="45360" anchor="ctr">
            <a:spAutoFit/>
          </a:bodyPr>
          <a:p>
            <a:endParaRPr b="0" lang="ru-RU" sz="1200" strike="noStrike" u="none">
              <a:solidFill>
                <a:srgbClr val="000000"/>
              </a:solidFill>
              <a:uFillTx/>
              <a:latin typeface="Arial"/>
            </a:endParaRPr>
          </a:p>
        </p:txBody>
      </p:sp>
      <p:sp>
        <p:nvSpPr>
          <p:cNvPr id="87" name="Прямоугольник 13"/>
          <p:cNvSpPr/>
          <p:nvPr/>
        </p:nvSpPr>
        <p:spPr>
          <a:xfrm>
            <a:off x="684360" y="204840"/>
            <a:ext cx="5952960" cy="457560"/>
          </a:xfrm>
          <a:prstGeom prst="rect">
            <a:avLst/>
          </a:prstGeom>
          <a:noFill/>
          <a:ln w="0">
            <a:noFill/>
          </a:ln>
        </p:spPr>
        <p:style>
          <a:lnRef idx="0"/>
          <a:fillRef idx="0"/>
          <a:effectRef idx="0"/>
          <a:fontRef idx="minor"/>
        </p:style>
        <p:txBody>
          <a:bodyPr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Сабақты бекіту тапсырмасының жауабы</a:t>
            </a:r>
            <a:endParaRPr b="0" lang="ru-RU" sz="2400" strike="noStrike" u="none">
              <a:solidFill>
                <a:srgbClr val="000000"/>
              </a:solidFill>
              <a:uFillTx/>
              <a:latin typeface="Arial"/>
            </a:endParaRPr>
          </a:p>
        </p:txBody>
      </p:sp>
      <p:sp>
        <p:nvSpPr>
          <p:cNvPr id="88" name="Прямоугольник 15"/>
          <p:cNvSpPr/>
          <p:nvPr/>
        </p:nvSpPr>
        <p:spPr>
          <a:xfrm>
            <a:off x="204840" y="754200"/>
            <a:ext cx="8939160" cy="457560"/>
          </a:xfrm>
          <a:prstGeom prst="rect">
            <a:avLst/>
          </a:prstGeom>
          <a:noFill/>
          <a:ln w="0">
            <a:noFill/>
          </a:ln>
        </p:spPr>
        <p:style>
          <a:lnRef idx="0"/>
          <a:fillRef idx="0"/>
          <a:effectRef idx="0"/>
          <a:fontRef idx="minor"/>
        </p:style>
        <p:txBody>
          <a:bodyPr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04d84"/>
                </a:solidFill>
                <a:uFillTx/>
                <a:latin typeface="Times New Roman"/>
                <a:ea typeface="Times New Roman"/>
              </a:rPr>
              <a:t>       </a:t>
            </a:r>
            <a:r>
              <a:rPr b="0" lang="kk-KZ" sz="2400" strike="noStrike" u="none">
                <a:solidFill>
                  <a:srgbClr val="204d84"/>
                </a:solidFill>
                <a:uFillTx/>
                <a:latin typeface="Times New Roman"/>
                <a:ea typeface="Times New Roman"/>
              </a:rPr>
              <a:t>Тапсырма №</a:t>
            </a:r>
            <a:r>
              <a:rPr b="0" lang="ru-RU" sz="2400" strike="noStrike" u="none">
                <a:solidFill>
                  <a:srgbClr val="204d84"/>
                </a:solidFill>
                <a:uFillTx/>
                <a:latin typeface="Times New Roman"/>
                <a:ea typeface="Times New Roman"/>
              </a:rPr>
              <a:t>2</a:t>
            </a:r>
            <a:endParaRPr b="0" lang="ru-RU" sz="2400" strike="noStrike" u="none">
              <a:solidFill>
                <a:srgbClr val="000000"/>
              </a:solidFill>
              <a:uFillTx/>
              <a:latin typeface="Arial"/>
            </a:endParaRPr>
          </a:p>
        </p:txBody>
      </p:sp>
      <p:sp>
        <p:nvSpPr>
          <p:cNvPr id="89" name="TextBox 1"/>
          <p:cNvSpPr/>
          <p:nvPr/>
        </p:nvSpPr>
        <p:spPr>
          <a:xfrm>
            <a:off x="595440" y="1454040"/>
            <a:ext cx="7910280" cy="2654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Ұйқы гигиенасының ережелері:</a:t>
            </a:r>
            <a:endParaRPr b="0" lang="ru-RU" sz="2400" strike="noStrike" u="none">
              <a:solidFill>
                <a:srgbClr val="000000"/>
              </a:solidFill>
              <a:uFillTx/>
              <a:latin typeface="Arial"/>
            </a:endParaRPr>
          </a:p>
          <a:p>
            <a:pPr>
              <a:lnSpc>
                <a:spcPct val="100000"/>
              </a:lnSpc>
              <a:buClr>
                <a:srgbClr val="0070c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Белгілі бір уақытта ұйықтауға жату керек</a:t>
            </a:r>
            <a:endParaRPr b="0" lang="ru-RU" sz="2400" strike="noStrike" u="none">
              <a:solidFill>
                <a:srgbClr val="000000"/>
              </a:solidFill>
              <a:uFillTx/>
              <a:latin typeface="Arial"/>
            </a:endParaRPr>
          </a:p>
          <a:p>
            <a:pPr>
              <a:lnSpc>
                <a:spcPct val="100000"/>
              </a:lnSpc>
              <a:buClr>
                <a:srgbClr val="0070c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Түнге қарай көп тамақ жемеу керек</a:t>
            </a:r>
            <a:endParaRPr b="0" lang="ru-RU" sz="2400" strike="noStrike" u="none">
              <a:solidFill>
                <a:srgbClr val="000000"/>
              </a:solidFill>
              <a:uFillTx/>
              <a:latin typeface="Arial"/>
            </a:endParaRPr>
          </a:p>
          <a:p>
            <a:pPr>
              <a:lnSpc>
                <a:spcPct val="100000"/>
              </a:lnSpc>
              <a:buClr>
                <a:srgbClr val="0070c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Денсаулық пен еңбекке тиімді әрекеттер жасау керек</a:t>
            </a:r>
            <a:endParaRPr b="0" lang="ru-RU" sz="2400" strike="noStrike" u="none">
              <a:solidFill>
                <a:srgbClr val="000000"/>
              </a:solidFill>
              <a:uFillTx/>
              <a:latin typeface="Arial"/>
            </a:endParaRPr>
          </a:p>
          <a:p>
            <a:pPr>
              <a:lnSpc>
                <a:spcPct val="100000"/>
              </a:lnSpc>
              <a:buClr>
                <a:srgbClr val="0070c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Бөлме жақсы желдетілген болу керек</a:t>
            </a:r>
            <a:endParaRPr b="0" lang="ru-RU" sz="2400" strike="noStrike" u="none">
              <a:solidFill>
                <a:srgbClr val="000000"/>
              </a:solidFill>
              <a:uFillTx/>
              <a:latin typeface="Arial"/>
            </a:endParaRPr>
          </a:p>
          <a:p>
            <a:pPr>
              <a:lnSpc>
                <a:spcPct val="100000"/>
              </a:lnSpc>
              <a:buClr>
                <a:srgbClr val="0070c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Көрпе жеңіл, бірақ жеткілікті жылы болу керек</a:t>
            </a:r>
            <a:endParaRPr b="0" lang="ru-RU" sz="2400" strike="noStrike" u="none">
              <a:solidFill>
                <a:srgbClr val="000000"/>
              </a:solidFill>
              <a:uFillTx/>
              <a:latin typeface="Arial"/>
            </a:endParaRPr>
          </a:p>
          <a:p>
            <a:pPr>
              <a:lnSpc>
                <a:spcPct val="100000"/>
              </a:lnSpc>
              <a:buClr>
                <a:srgbClr val="0070c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0" name="Picture 2" descr="C:\Users\Типография\Desktop\Безымянный.png"/>
          <p:cNvPicPr/>
          <p:nvPr/>
        </p:nvPicPr>
        <p:blipFill>
          <a:blip r:embed="rId1"/>
          <a:srcRect l="11758" t="0" r="11484" b="0"/>
          <a:stretch/>
        </p:blipFill>
        <p:spPr>
          <a:xfrm>
            <a:off x="-63360" y="0"/>
            <a:ext cx="9229680" cy="5167440"/>
          </a:xfrm>
          <a:prstGeom prst="rect">
            <a:avLst/>
          </a:prstGeom>
          <a:ln w="0">
            <a:noFill/>
          </a:ln>
        </p:spPr>
      </p:pic>
      <p:sp>
        <p:nvSpPr>
          <p:cNvPr id="91" name="Google Shape;123;p4"/>
          <p:cNvSpPr/>
          <p:nvPr/>
        </p:nvSpPr>
        <p:spPr>
          <a:xfrm>
            <a:off x="6996240" y="4532400"/>
            <a:ext cx="2057400" cy="27288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280B9B7-3C66-4206-936F-746A8BCF9C87}"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92" name="Google Shape;124;p4"/>
          <p:cNvCxnSpPr/>
          <p:nvPr/>
        </p:nvCxnSpPr>
        <p:spPr>
          <a:xfrm>
            <a:off x="307800" y="4874760"/>
            <a:ext cx="8614800" cy="1080"/>
          </a:xfrm>
          <a:prstGeom prst="straightConnector1">
            <a:avLst/>
          </a:prstGeom>
          <a:ln w="38160">
            <a:solidFill>
              <a:srgbClr val="002060"/>
            </a:solidFill>
            <a:miter/>
          </a:ln>
        </p:spPr>
      </p:cxnSp>
      <p:cxnSp>
        <p:nvCxnSpPr>
          <p:cNvPr id="93" name="Google Shape;125;p4"/>
          <p:cNvCxnSpPr/>
          <p:nvPr/>
        </p:nvCxnSpPr>
        <p:spPr>
          <a:xfrm flipV="1">
            <a:off x="456120" y="4979160"/>
            <a:ext cx="8317800" cy="1080"/>
          </a:xfrm>
          <a:prstGeom prst="straightConnector1">
            <a:avLst/>
          </a:prstGeom>
          <a:ln w="38160">
            <a:solidFill>
              <a:srgbClr val="00b050"/>
            </a:solidFill>
            <a:miter/>
          </a:ln>
        </p:spPr>
      </p:cxnSp>
      <p:sp>
        <p:nvSpPr>
          <p:cNvPr id="94" name="Прямоугольник 9"/>
          <p:cNvSpPr/>
          <p:nvPr/>
        </p:nvSpPr>
        <p:spPr>
          <a:xfrm>
            <a:off x="630360" y="241200"/>
            <a:ext cx="3909960" cy="437400"/>
          </a:xfrm>
          <a:prstGeom prst="rect">
            <a:avLst/>
          </a:prstGeom>
          <a:noFill/>
          <a:ln w="0">
            <a:noFill/>
          </a:ln>
        </p:spPr>
        <p:style>
          <a:lnRef idx="0"/>
          <a:fillRef idx="0"/>
          <a:effectRef idx="0"/>
          <a:fontRef idx="minor"/>
        </p:style>
        <p:txBody>
          <a:bodyPr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Тәжірибелік тапсырма</a:t>
            </a:r>
            <a:endParaRPr b="0" lang="ru-RU" sz="2400" strike="noStrike" u="none">
              <a:solidFill>
                <a:srgbClr val="000000"/>
              </a:solidFill>
              <a:uFillTx/>
              <a:latin typeface="Arial"/>
            </a:endParaRPr>
          </a:p>
        </p:txBody>
      </p:sp>
      <p:sp>
        <p:nvSpPr>
          <p:cNvPr id="95" name="Rectangle 12"/>
          <p:cNvSpPr/>
          <p:nvPr/>
        </p:nvSpPr>
        <p:spPr>
          <a:xfrm>
            <a:off x="152280" y="1454040"/>
            <a:ext cx="184320" cy="276480"/>
          </a:xfrm>
          <a:prstGeom prst="rect">
            <a:avLst/>
          </a:prstGeom>
          <a:solidFill>
            <a:srgbClr val="ffffff"/>
          </a:solidFill>
          <a:ln w="0">
            <a:noFill/>
          </a:ln>
        </p:spPr>
        <p:style>
          <a:lnRef idx="0"/>
          <a:fillRef idx="0"/>
          <a:effectRef idx="0"/>
          <a:fontRef idx="minor"/>
        </p:style>
        <p:txBody>
          <a:bodyPr wrap="none" lIns="91080" rIns="91080" tIns="45360" bIns="45360" anchor="ctr">
            <a:spAutoFit/>
          </a:bodyPr>
          <a:p>
            <a:endParaRPr b="0" lang="ru-RU" sz="1200" strike="noStrike" u="none">
              <a:solidFill>
                <a:srgbClr val="000000"/>
              </a:solidFill>
              <a:uFillTx/>
              <a:latin typeface="Arial"/>
            </a:endParaRPr>
          </a:p>
        </p:txBody>
      </p:sp>
      <p:sp>
        <p:nvSpPr>
          <p:cNvPr id="96" name="Прямоугольник 1"/>
          <p:cNvSpPr/>
          <p:nvPr/>
        </p:nvSpPr>
        <p:spPr>
          <a:xfrm>
            <a:off x="0" y="638280"/>
            <a:ext cx="8513640" cy="1555200"/>
          </a:xfrm>
          <a:prstGeom prst="rect">
            <a:avLst/>
          </a:prstGeom>
          <a:noFill/>
          <a:ln w="0">
            <a:noFill/>
          </a:ln>
        </p:spPr>
        <p:style>
          <a:lnRef idx="0"/>
          <a:fillRef idx="0"/>
          <a:effectRef idx="0"/>
          <a:fontRef idx="minor"/>
        </p:style>
        <p:txBody>
          <a:bodyPr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04d84"/>
                </a:solidFill>
                <a:uFillTx/>
                <a:latin typeface="Times New Roman"/>
                <a:ea typeface="Times New Roman"/>
              </a:rPr>
              <a:t>       </a:t>
            </a:r>
            <a:r>
              <a:rPr b="1" lang="kk-KZ" sz="2000" strike="noStrike" u="none">
                <a:solidFill>
                  <a:srgbClr val="204d84"/>
                </a:solidFill>
                <a:uFillTx/>
                <a:latin typeface="Times New Roman"/>
                <a:ea typeface="Times New Roman"/>
              </a:rPr>
              <a:t>Тапсырма №</a:t>
            </a:r>
            <a:r>
              <a:rPr b="1" lang="en-US" sz="2000" strike="noStrike" u="none">
                <a:solidFill>
                  <a:srgbClr val="204d84"/>
                </a:solidFill>
                <a:uFillTx/>
                <a:latin typeface="Times New Roman"/>
                <a:ea typeface="Times New Roman"/>
              </a:rPr>
              <a:t>3</a:t>
            </a:r>
            <a:r>
              <a:rPr b="0" lang="kk-KZ" sz="2400" strike="noStrike" u="none">
                <a:solidFill>
                  <a:srgbClr val="204d84"/>
                </a:solidFill>
                <a:uFillTx/>
                <a:latin typeface="Times New Roman"/>
                <a:ea typeface="Times New Roman"/>
              </a:rPr>
              <a:t>. </a:t>
            </a:r>
            <a:r>
              <a:rPr b="0" lang="kk-KZ" sz="2000" strike="noStrike" u="none">
                <a:solidFill>
                  <a:srgbClr val="204d84"/>
                </a:solidFill>
                <a:uFillTx/>
                <a:latin typeface="Times New Roman"/>
                <a:ea typeface="Times New Roman"/>
              </a:rPr>
              <a:t>Физикалық және психикалық денсаулық арасындағы байланысты анықтаңыз:</a:t>
            </a:r>
            <a:endParaRPr b="0" lang="ru-RU" sz="2000" strike="noStrike" u="none">
              <a:solidFill>
                <a:srgbClr val="000000"/>
              </a:solidFill>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Arial"/>
            </a:endParaRPr>
          </a:p>
        </p:txBody>
      </p:sp>
      <p:sp>
        <p:nvSpPr>
          <p:cNvPr id="97" name="Прямоугольник 1"/>
          <p:cNvSpPr/>
          <p:nvPr/>
        </p:nvSpPr>
        <p:spPr>
          <a:xfrm>
            <a:off x="1035000" y="3905280"/>
            <a:ext cx="7032600" cy="945360"/>
          </a:xfrm>
          <a:prstGeom prst="rect">
            <a:avLst/>
          </a:prstGeom>
          <a:noFill/>
          <a:ln w="0">
            <a:noFill/>
          </a:ln>
        </p:spPr>
        <p:style>
          <a:lnRef idx="0"/>
          <a:fillRef idx="0"/>
          <a:effectRef idx="0"/>
          <a:fontRef idx="minor"/>
        </p:style>
        <p:txBody>
          <a:bodyPr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04d84"/>
                </a:solidFill>
                <a:uFillTx/>
                <a:latin typeface="Times New Roman"/>
                <a:ea typeface="Times New Roman"/>
              </a:rPr>
              <a:t>      </a:t>
            </a:r>
            <a:r>
              <a:rPr b="1" lang="kk-KZ" sz="2000" strike="noStrike" u="none">
                <a:solidFill>
                  <a:srgbClr val="204d84"/>
                </a:solidFill>
                <a:uFillTx/>
                <a:latin typeface="Times New Roman"/>
                <a:ea typeface="Times New Roman"/>
              </a:rPr>
              <a:t> </a:t>
            </a:r>
            <a:r>
              <a:rPr b="1" lang="kk-KZ" sz="1800" strike="noStrike" u="none">
                <a:solidFill>
                  <a:srgbClr val="204d84"/>
                </a:solidFill>
                <a:uFillTx/>
                <a:latin typeface="Times New Roman"/>
                <a:ea typeface="Times New Roman"/>
              </a:rPr>
              <a:t>Дескриптор: </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04d84"/>
                </a:solidFill>
                <a:uFillTx/>
                <a:latin typeface="Times New Roman"/>
                <a:ea typeface="Times New Roman"/>
              </a:rPr>
              <a:t>Физикалық және психикалық денсаулық арасындағы байланысты анықтайды.</a:t>
            </a:r>
            <a:endParaRPr b="0" lang="ru-RU" sz="1800" strike="noStrike" u="none">
              <a:solidFill>
                <a:srgbClr val="000000"/>
              </a:solidFill>
              <a:uFillTx/>
              <a:latin typeface="Arial"/>
            </a:endParaRPr>
          </a:p>
        </p:txBody>
      </p:sp>
      <p:graphicFrame>
        <p:nvGraphicFramePr>
          <p:cNvPr id="98" name=""/>
          <p:cNvGraphicFramePr/>
          <p:nvPr/>
        </p:nvGraphicFramePr>
        <p:xfrm>
          <a:off x="299880" y="1677960"/>
          <a:ext cx="8371080" cy="2208240"/>
        </p:xfrm>
        <a:graphic>
          <a:graphicData uri="http://schemas.openxmlformats.org/drawingml/2006/table">
            <a:tbl>
              <a:tblPr/>
              <a:tblGrid>
                <a:gridCol w="2857680"/>
                <a:gridCol w="2859120"/>
                <a:gridCol w="2654280"/>
              </a:tblGrid>
              <a:tr h="623880">
                <a:tc>
                  <a:txBody>
                    <a:bodyPr lIns="68760" rIns="68760" tIns="0" bIns="0" anchor="t">
                      <a:noAutofit/>
                    </a:bodyPr>
                    <a:p>
                      <a:pPr>
                        <a:lnSpc>
                          <a:spcPct val="115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r>
                        <a:rPr b="0" lang="kk-KZ" sz="1900" strike="noStrike" u="none">
                          <a:solidFill>
                            <a:srgbClr val="204d84"/>
                          </a:solidFill>
                          <a:uFillTx/>
                          <a:latin typeface="Times New Roman"/>
                          <a:ea typeface="Times New Roman"/>
                        </a:rPr>
                        <a:t>Физикалық денсаулық</a:t>
                      </a:r>
                      <a:endParaRPr b="0" lang="ru-RU" sz="19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gn="ctr">
                        <a:lnSpc>
                          <a:spcPct val="115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r>
                        <a:rPr b="1" lang="kk-KZ" sz="1500" strike="noStrike" u="none">
                          <a:solidFill>
                            <a:srgbClr val="204d84"/>
                          </a:solidFill>
                          <a:uFillTx/>
                          <a:latin typeface="Times New Roman"/>
                          <a:ea typeface="SimSun"/>
                        </a:rPr>
                        <a:t>Байланысы</a:t>
                      </a:r>
                      <a:endParaRPr b="0" lang="ru-RU" sz="15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r>
                        <a:rPr b="0" lang="kk-KZ" sz="1900" strike="noStrike" u="none">
                          <a:solidFill>
                            <a:srgbClr val="204d84"/>
                          </a:solidFill>
                          <a:uFillTx/>
                          <a:latin typeface="Times New Roman"/>
                          <a:ea typeface="Times New Roman"/>
                        </a:rPr>
                        <a:t>Психикалық денсаулық</a:t>
                      </a:r>
                      <a:endParaRPr b="0" lang="ru-RU" sz="19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1584360">
                <a:tc>
                  <a:txBody>
                    <a:bodyPr lIns="68760" rIns="68760" tIns="0" bIns="0" anchor="t">
                      <a:noAutofit/>
                    </a:bodyPr>
                    <a:p>
                      <a:pPr>
                        <a:lnSpc>
                          <a:spcPct val="115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endParaRPr b="0" lang="ru-RU" sz="12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endParaRPr b="0" lang="ru-RU" sz="12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endParaRPr b="0" lang="ru-RU" sz="12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9" name="Picture 2" descr="C:\Users\Типография\Desktop\Безымянный.png"/>
          <p:cNvPicPr/>
          <p:nvPr/>
        </p:nvPicPr>
        <p:blipFill>
          <a:blip r:embed="rId1"/>
          <a:srcRect l="11758" t="0" r="11484" b="0"/>
          <a:stretch/>
        </p:blipFill>
        <p:spPr>
          <a:xfrm>
            <a:off x="-85680" y="0"/>
            <a:ext cx="9229680" cy="5167440"/>
          </a:xfrm>
          <a:prstGeom prst="rect">
            <a:avLst/>
          </a:prstGeom>
          <a:ln w="0">
            <a:noFill/>
          </a:ln>
        </p:spPr>
      </p:pic>
      <p:sp>
        <p:nvSpPr>
          <p:cNvPr id="100" name="Google Shape;123;p4"/>
          <p:cNvSpPr/>
          <p:nvPr/>
        </p:nvSpPr>
        <p:spPr>
          <a:xfrm>
            <a:off x="6996240" y="4532400"/>
            <a:ext cx="2057400" cy="27288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00867DA-CB68-4416-9FB9-45280436FFED}"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101" name="Google Shape;124;p4"/>
          <p:cNvCxnSpPr/>
          <p:nvPr/>
        </p:nvCxnSpPr>
        <p:spPr>
          <a:xfrm>
            <a:off x="307800" y="4874760"/>
            <a:ext cx="8614800" cy="1080"/>
          </a:xfrm>
          <a:prstGeom prst="straightConnector1">
            <a:avLst/>
          </a:prstGeom>
          <a:ln w="38160">
            <a:solidFill>
              <a:srgbClr val="002060"/>
            </a:solidFill>
            <a:miter/>
          </a:ln>
        </p:spPr>
      </p:cxnSp>
      <p:cxnSp>
        <p:nvCxnSpPr>
          <p:cNvPr id="102" name="Google Shape;125;p4"/>
          <p:cNvCxnSpPr/>
          <p:nvPr/>
        </p:nvCxnSpPr>
        <p:spPr>
          <a:xfrm flipV="1">
            <a:off x="456120" y="4979160"/>
            <a:ext cx="8317800" cy="1080"/>
          </a:xfrm>
          <a:prstGeom prst="straightConnector1">
            <a:avLst/>
          </a:prstGeom>
          <a:ln w="38160">
            <a:solidFill>
              <a:srgbClr val="00b050"/>
            </a:solidFill>
            <a:miter/>
          </a:ln>
        </p:spPr>
      </p:cxnSp>
      <p:sp>
        <p:nvSpPr>
          <p:cNvPr id="103" name="Прямоугольник 9"/>
          <p:cNvSpPr/>
          <p:nvPr/>
        </p:nvSpPr>
        <p:spPr>
          <a:xfrm>
            <a:off x="630360" y="241200"/>
            <a:ext cx="3909960" cy="437400"/>
          </a:xfrm>
          <a:prstGeom prst="rect">
            <a:avLst/>
          </a:prstGeom>
          <a:noFill/>
          <a:ln w="0">
            <a:noFill/>
          </a:ln>
        </p:spPr>
        <p:style>
          <a:lnRef idx="0"/>
          <a:fillRef idx="0"/>
          <a:effectRef idx="0"/>
          <a:fontRef idx="minor"/>
        </p:style>
        <p:txBody>
          <a:bodyPr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Тапсырма жауабы</a:t>
            </a:r>
            <a:endParaRPr b="0" lang="ru-RU" sz="2400" strike="noStrike" u="none">
              <a:solidFill>
                <a:srgbClr val="000000"/>
              </a:solidFill>
              <a:uFillTx/>
              <a:latin typeface="Arial"/>
            </a:endParaRPr>
          </a:p>
        </p:txBody>
      </p:sp>
      <p:sp>
        <p:nvSpPr>
          <p:cNvPr id="104" name="Rectangle 12"/>
          <p:cNvSpPr/>
          <p:nvPr/>
        </p:nvSpPr>
        <p:spPr>
          <a:xfrm>
            <a:off x="152280" y="1454040"/>
            <a:ext cx="184320" cy="276480"/>
          </a:xfrm>
          <a:prstGeom prst="rect">
            <a:avLst/>
          </a:prstGeom>
          <a:solidFill>
            <a:srgbClr val="ffffff"/>
          </a:solidFill>
          <a:ln w="0">
            <a:noFill/>
          </a:ln>
        </p:spPr>
        <p:style>
          <a:lnRef idx="0"/>
          <a:fillRef idx="0"/>
          <a:effectRef idx="0"/>
          <a:fontRef idx="minor"/>
        </p:style>
        <p:txBody>
          <a:bodyPr wrap="none" lIns="91080" rIns="91080" tIns="45360" bIns="45360" anchor="ctr">
            <a:spAutoFit/>
          </a:bodyPr>
          <a:p>
            <a:endParaRPr b="0" lang="ru-RU" sz="1200" strike="noStrike" u="none">
              <a:solidFill>
                <a:srgbClr val="000000"/>
              </a:solidFill>
              <a:uFillTx/>
              <a:latin typeface="Arial"/>
            </a:endParaRPr>
          </a:p>
        </p:txBody>
      </p:sp>
      <p:sp>
        <p:nvSpPr>
          <p:cNvPr id="105" name="Прямоугольник 1"/>
          <p:cNvSpPr/>
          <p:nvPr/>
        </p:nvSpPr>
        <p:spPr>
          <a:xfrm>
            <a:off x="0" y="776160"/>
            <a:ext cx="9144000" cy="457560"/>
          </a:xfrm>
          <a:prstGeom prst="rect">
            <a:avLst/>
          </a:prstGeom>
          <a:noFill/>
          <a:ln w="0">
            <a:noFill/>
          </a:ln>
        </p:spPr>
        <p:style>
          <a:lnRef idx="0"/>
          <a:fillRef idx="0"/>
          <a:effectRef idx="0"/>
          <a:fontRef idx="minor"/>
        </p:style>
        <p:txBody>
          <a:bodyPr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04d84"/>
                </a:solidFill>
                <a:uFillTx/>
                <a:latin typeface="Times New Roman"/>
                <a:ea typeface="Times New Roman"/>
              </a:rPr>
              <a:t>       </a:t>
            </a:r>
            <a:r>
              <a:rPr b="0" lang="kk-KZ" sz="2400" strike="noStrike" u="none">
                <a:solidFill>
                  <a:srgbClr val="204d84"/>
                </a:solidFill>
                <a:uFillTx/>
                <a:latin typeface="Times New Roman"/>
                <a:ea typeface="Times New Roman"/>
              </a:rPr>
              <a:t>Тапсырма №3 Тұжырымдар кестесі</a:t>
            </a:r>
            <a:endParaRPr b="0" lang="ru-RU" sz="2400" strike="noStrike" u="none">
              <a:solidFill>
                <a:srgbClr val="000000"/>
              </a:solidFill>
              <a:uFillTx/>
              <a:latin typeface="Arial"/>
            </a:endParaRPr>
          </a:p>
        </p:txBody>
      </p:sp>
      <p:sp>
        <p:nvSpPr>
          <p:cNvPr id="106" name="Прямоугольник 1"/>
          <p:cNvSpPr/>
          <p:nvPr/>
        </p:nvSpPr>
        <p:spPr>
          <a:xfrm>
            <a:off x="814320" y="3468600"/>
            <a:ext cx="7824960" cy="396720"/>
          </a:xfrm>
          <a:prstGeom prst="rect">
            <a:avLst/>
          </a:prstGeom>
          <a:noFill/>
          <a:ln w="0">
            <a:noFill/>
          </a:ln>
        </p:spPr>
        <p:style>
          <a:lnRef idx="0"/>
          <a:fillRef idx="0"/>
          <a:effectRef idx="0"/>
          <a:fontRef idx="minor"/>
        </p:style>
        <p:txBody>
          <a:bodyPr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04d84"/>
                </a:solidFill>
                <a:uFillTx/>
                <a:latin typeface="Times New Roman"/>
                <a:ea typeface="Times New Roman"/>
              </a:rPr>
              <a:t>      </a:t>
            </a:r>
            <a:r>
              <a:rPr b="1" lang="kk-KZ" sz="2000" strike="noStrike" u="none">
                <a:solidFill>
                  <a:srgbClr val="204d84"/>
                </a:solidFill>
                <a:uFillTx/>
                <a:latin typeface="Times New Roman"/>
                <a:ea typeface="Times New Roman"/>
              </a:rPr>
              <a:t> </a:t>
            </a:r>
            <a:endParaRPr b="0" lang="ru-RU" sz="2000" strike="noStrike" u="none">
              <a:solidFill>
                <a:srgbClr val="000000"/>
              </a:solidFill>
              <a:uFillTx/>
              <a:latin typeface="Arial"/>
            </a:endParaRPr>
          </a:p>
        </p:txBody>
      </p:sp>
      <p:graphicFrame>
        <p:nvGraphicFramePr>
          <p:cNvPr id="107" name=""/>
          <p:cNvGraphicFramePr/>
          <p:nvPr/>
        </p:nvGraphicFramePr>
        <p:xfrm>
          <a:off x="299880" y="1677960"/>
          <a:ext cx="8371080" cy="2208240"/>
        </p:xfrm>
        <a:graphic>
          <a:graphicData uri="http://schemas.openxmlformats.org/drawingml/2006/table">
            <a:tbl>
              <a:tblPr/>
              <a:tblGrid>
                <a:gridCol w="2857680"/>
                <a:gridCol w="2859120"/>
                <a:gridCol w="2654280"/>
              </a:tblGrid>
              <a:tr h="623880">
                <a:tc>
                  <a:txBody>
                    <a:bodyPr lIns="68760" rIns="68760" tIns="0" bIns="0" anchor="t">
                      <a:noAutofit/>
                    </a:bodyPr>
                    <a:p>
                      <a:pPr>
                        <a:lnSpc>
                          <a:spcPct val="115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r>
                        <a:rPr b="0" lang="kk-KZ" sz="1900" strike="noStrike" u="none">
                          <a:solidFill>
                            <a:srgbClr val="204d84"/>
                          </a:solidFill>
                          <a:uFillTx/>
                          <a:latin typeface="Times New Roman"/>
                          <a:ea typeface="Times New Roman"/>
                        </a:rPr>
                        <a:t>Физикалық денсаулық</a:t>
                      </a:r>
                      <a:endParaRPr b="0" lang="ru-RU" sz="19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gn="ctr">
                        <a:lnSpc>
                          <a:spcPct val="115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r>
                        <a:rPr b="1" lang="kk-KZ" sz="1500" strike="noStrike" u="none">
                          <a:solidFill>
                            <a:srgbClr val="204d84"/>
                          </a:solidFill>
                          <a:uFillTx/>
                          <a:latin typeface="Times New Roman"/>
                          <a:ea typeface="SimSun"/>
                        </a:rPr>
                        <a:t>Байланысы</a:t>
                      </a:r>
                      <a:endParaRPr b="0" lang="ru-RU" sz="15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r>
                        <a:rPr b="0" lang="kk-KZ" sz="1900" strike="noStrike" u="none">
                          <a:solidFill>
                            <a:srgbClr val="204d84"/>
                          </a:solidFill>
                          <a:uFillTx/>
                          <a:latin typeface="Times New Roman"/>
                          <a:ea typeface="Times New Roman"/>
                        </a:rPr>
                        <a:t>Психикалық денсаулық</a:t>
                      </a:r>
                      <a:endParaRPr b="0" lang="ru-RU" sz="19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1584360">
                <a:tc>
                  <a:txBody>
                    <a:bodyPr lIns="68760" rIns="68760" tIns="0" bIns="0" anchor="t">
                      <a:noAutofit/>
                    </a:bodyPr>
                    <a:p>
                      <a:pPr>
                        <a:lnSpc>
                          <a:spcPct val="115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r>
                        <a:rPr b="0" lang="kk-KZ" sz="1500" strike="noStrike" u="none">
                          <a:solidFill>
                            <a:srgbClr val="204d84"/>
                          </a:solidFill>
                          <a:uFillTx/>
                          <a:latin typeface="Times New Roman"/>
                          <a:ea typeface="SimSun"/>
                        </a:rPr>
                        <a:t>Адам өзінің дене бітіміне көңіл бөлінуі</a:t>
                      </a:r>
                      <a:endParaRPr b="0" lang="ru-RU" sz="15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r>
                        <a:rPr b="0" lang="kk-KZ" sz="1500" strike="noStrike" u="none">
                          <a:solidFill>
                            <a:srgbClr val="204d84"/>
                          </a:solidFill>
                          <a:uFillTx/>
                          <a:latin typeface="Times New Roman"/>
                          <a:ea typeface="SimSun"/>
                        </a:rPr>
                        <a:t>Егер адам жүйкесіне күш түссе, құлазушылық , өзін өзіне риза болмаса дене бітіміне дене денсаулығына әсерін береді.</a:t>
                      </a:r>
                      <a:endParaRPr b="0" lang="ru-RU" sz="15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r>
                        <a:rPr b="0" lang="kk-KZ" sz="1900" strike="noStrike" u="none">
                          <a:solidFill>
                            <a:srgbClr val="204d84"/>
                          </a:solidFill>
                          <a:uFillTx/>
                          <a:latin typeface="Times New Roman"/>
                          <a:ea typeface="Times New Roman"/>
                        </a:rPr>
                        <a:t>Адамның жүйкесіне күш түсірмеу</a:t>
                      </a:r>
                      <a:endParaRPr b="0" lang="ru-RU" sz="1900" strike="noStrike" u="none">
                        <a:solidFill>
                          <a:srgbClr val="000000"/>
                        </a:solidFill>
                        <a:uFillTx/>
                        <a:latin typeface="Arial"/>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8" name="Picture 2" descr="C:\Users\Типография\Desktop\Безымянный.png"/>
          <p:cNvPicPr/>
          <p:nvPr/>
        </p:nvPicPr>
        <p:blipFill>
          <a:blip r:embed="rId1"/>
          <a:srcRect l="11758" t="0" r="11484" b="0"/>
          <a:stretch/>
        </p:blipFill>
        <p:spPr>
          <a:xfrm>
            <a:off x="-42840" y="11160"/>
            <a:ext cx="9229680" cy="5167440"/>
          </a:xfrm>
          <a:prstGeom prst="rect">
            <a:avLst/>
          </a:prstGeom>
          <a:ln w="0">
            <a:noFill/>
          </a:ln>
        </p:spPr>
      </p:pic>
      <p:sp>
        <p:nvSpPr>
          <p:cNvPr id="109" name="Google Shape;123;p4"/>
          <p:cNvSpPr/>
          <p:nvPr/>
        </p:nvSpPr>
        <p:spPr>
          <a:xfrm>
            <a:off x="6996240" y="4532400"/>
            <a:ext cx="2057400" cy="27288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1A1C106-D42A-46EC-8B1B-2B07DC80B1F1}"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110" name="Google Shape;124;p4"/>
          <p:cNvCxnSpPr/>
          <p:nvPr/>
        </p:nvCxnSpPr>
        <p:spPr>
          <a:xfrm>
            <a:off x="307800" y="4874760"/>
            <a:ext cx="8614800" cy="1080"/>
          </a:xfrm>
          <a:prstGeom prst="straightConnector1">
            <a:avLst/>
          </a:prstGeom>
          <a:ln w="38160">
            <a:solidFill>
              <a:srgbClr val="002060"/>
            </a:solidFill>
            <a:miter/>
          </a:ln>
        </p:spPr>
      </p:cxnSp>
      <p:cxnSp>
        <p:nvCxnSpPr>
          <p:cNvPr id="111" name="Google Shape;125;p4"/>
          <p:cNvCxnSpPr/>
          <p:nvPr/>
        </p:nvCxnSpPr>
        <p:spPr>
          <a:xfrm flipV="1">
            <a:off x="456120" y="4979160"/>
            <a:ext cx="8317800" cy="1080"/>
          </a:xfrm>
          <a:prstGeom prst="straightConnector1">
            <a:avLst/>
          </a:prstGeom>
          <a:ln w="38160">
            <a:solidFill>
              <a:srgbClr val="00b050"/>
            </a:solidFill>
            <a:miter/>
          </a:ln>
        </p:spPr>
      </p:cxnSp>
      <p:sp>
        <p:nvSpPr>
          <p:cNvPr id="112" name="Rectangle 12"/>
          <p:cNvSpPr/>
          <p:nvPr/>
        </p:nvSpPr>
        <p:spPr>
          <a:xfrm>
            <a:off x="152280" y="1454040"/>
            <a:ext cx="184320" cy="276480"/>
          </a:xfrm>
          <a:prstGeom prst="rect">
            <a:avLst/>
          </a:prstGeom>
          <a:solidFill>
            <a:srgbClr val="ffffff"/>
          </a:solidFill>
          <a:ln w="0">
            <a:noFill/>
          </a:ln>
        </p:spPr>
        <p:style>
          <a:lnRef idx="0"/>
          <a:fillRef idx="0"/>
          <a:effectRef idx="0"/>
          <a:fontRef idx="minor"/>
        </p:style>
        <p:txBody>
          <a:bodyPr wrap="none" lIns="91080" rIns="91080" tIns="45360" bIns="45360" anchor="ctr">
            <a:spAutoFit/>
          </a:bodyPr>
          <a:p>
            <a:endParaRPr b="0" lang="ru-RU" sz="1200" strike="noStrike" u="none">
              <a:solidFill>
                <a:srgbClr val="000000"/>
              </a:solidFill>
              <a:uFillTx/>
              <a:latin typeface="Arial"/>
            </a:endParaRPr>
          </a:p>
        </p:txBody>
      </p:sp>
      <p:sp>
        <p:nvSpPr>
          <p:cNvPr id="113" name="Прямоугольник 7"/>
          <p:cNvSpPr/>
          <p:nvPr/>
        </p:nvSpPr>
        <p:spPr>
          <a:xfrm>
            <a:off x="728280" y="270000"/>
            <a:ext cx="1919880" cy="457560"/>
          </a:xfrm>
          <a:prstGeom prst="rect">
            <a:avLst/>
          </a:prstGeom>
          <a:noFill/>
          <a:ln w="0">
            <a:noFill/>
          </a:ln>
        </p:spPr>
        <p:style>
          <a:lnRef idx="0"/>
          <a:fillRef idx="0"/>
          <a:effectRef idx="0"/>
          <a:fontRef idx="minor"/>
        </p:style>
        <p:txBody>
          <a:bodyPr wrap="none"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Қорытынды</a:t>
            </a:r>
            <a:endParaRPr b="0" lang="ru-RU" sz="2400" strike="noStrike" u="none">
              <a:solidFill>
                <a:srgbClr val="000000"/>
              </a:solidFill>
              <a:uFillTx/>
              <a:latin typeface="Arial"/>
            </a:endParaRPr>
          </a:p>
        </p:txBody>
      </p:sp>
      <p:sp>
        <p:nvSpPr>
          <p:cNvPr id="114" name="Прямоугольник 11"/>
          <p:cNvSpPr/>
          <p:nvPr/>
        </p:nvSpPr>
        <p:spPr>
          <a:xfrm>
            <a:off x="378000" y="906480"/>
            <a:ext cx="5454360" cy="701640"/>
          </a:xfrm>
          <a:prstGeom prst="rect">
            <a:avLst/>
          </a:prstGeom>
          <a:noFill/>
          <a:ln w="0">
            <a:noFill/>
          </a:ln>
        </p:spPr>
        <p:style>
          <a:lnRef idx="0"/>
          <a:fillRef idx="0"/>
          <a:effectRef idx="0"/>
          <a:fontRef idx="minor"/>
        </p:style>
        <p:txBody>
          <a:bodyPr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204d84"/>
                </a:solidFill>
                <a:uFillTx/>
                <a:latin typeface="Times New Roman"/>
                <a:ea typeface="Times New Roman"/>
              </a:rPr>
              <a:t> </a:t>
            </a:r>
            <a:r>
              <a:rPr b="1" lang="kk-KZ" sz="2000" strike="noStrike" u="none">
                <a:solidFill>
                  <a:srgbClr val="204d84"/>
                </a:solidFill>
                <a:uFillTx/>
                <a:latin typeface="Times New Roman"/>
                <a:ea typeface="Times New Roman"/>
              </a:rPr>
              <a:t>Рефлексия. </a:t>
            </a:r>
            <a:endParaRPr b="0" lang="ru-RU" sz="20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04d84"/>
                </a:solidFill>
                <a:uFillTx/>
                <a:latin typeface="Times New Roman"/>
                <a:ea typeface="Times New Roman"/>
              </a:rPr>
              <a:t>«Мен бүгінгі сабақта...................., </a:t>
            </a:r>
            <a:endParaRPr b="0" lang="ru-RU" sz="2000" strike="noStrike" u="none">
              <a:solidFill>
                <a:srgbClr val="000000"/>
              </a:solidFill>
              <a:uFillTx/>
              <a:latin typeface="Arial"/>
            </a:endParaRPr>
          </a:p>
        </p:txBody>
      </p:sp>
      <p:sp>
        <p:nvSpPr>
          <p:cNvPr id="115" name="Прямоугольник 14"/>
          <p:cNvSpPr/>
          <p:nvPr/>
        </p:nvSpPr>
        <p:spPr>
          <a:xfrm>
            <a:off x="5622120" y="3129120"/>
            <a:ext cx="342396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04d84"/>
                </a:solidFill>
                <a:uFillTx/>
                <a:latin typeface="Times New Roman"/>
                <a:ea typeface="Times New Roman"/>
              </a:rPr>
              <a:t>(.............толықтырғым келеді)</a:t>
            </a:r>
            <a:endParaRPr b="0" lang="ru-RU" sz="2000" strike="noStrike" u="none">
              <a:solidFill>
                <a:srgbClr val="000000"/>
              </a:solidFill>
              <a:uFillTx/>
              <a:latin typeface="Arial"/>
            </a:endParaRPr>
          </a:p>
        </p:txBody>
      </p:sp>
      <p:sp>
        <p:nvSpPr>
          <p:cNvPr id="116" name="Rectangle 32"/>
          <p:cNvSpPr/>
          <p:nvPr/>
        </p:nvSpPr>
        <p:spPr>
          <a:xfrm>
            <a:off x="5614920" y="2635560"/>
            <a:ext cx="2111400" cy="39888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04d84"/>
                </a:solidFill>
                <a:uFillTx/>
                <a:latin typeface="Times New Roman"/>
                <a:ea typeface="SimSun"/>
              </a:rPr>
              <a:t>(.........білдім)</a:t>
            </a:r>
            <a:endParaRPr b="0" lang="ru-RU" sz="2000" strike="noStrike" u="none">
              <a:solidFill>
                <a:srgbClr val="000000"/>
              </a:solidFill>
              <a:uFillTx/>
              <a:latin typeface="Arial"/>
            </a:endParaRPr>
          </a:p>
        </p:txBody>
      </p:sp>
      <p:sp>
        <p:nvSpPr>
          <p:cNvPr id="117" name="Прямоугольник 15"/>
          <p:cNvSpPr/>
          <p:nvPr/>
        </p:nvSpPr>
        <p:spPr>
          <a:xfrm>
            <a:off x="5627160" y="3770280"/>
            <a:ext cx="257220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04d84"/>
                </a:solidFill>
                <a:uFillTx/>
                <a:latin typeface="Times New Roman"/>
                <a:ea typeface="Times New Roman"/>
              </a:rPr>
              <a:t>(................</a:t>
            </a:r>
            <a:r>
              <a:rPr b="0" lang="kk-KZ" sz="1800" strike="noStrike" u="none">
                <a:solidFill>
                  <a:srgbClr val="204d84"/>
                </a:solidFill>
                <a:uFillTx/>
                <a:latin typeface="Times New Roman"/>
                <a:ea typeface="Times New Roman"/>
              </a:rPr>
              <a:t>сұрағым бар)</a:t>
            </a:r>
            <a:endParaRPr b="0" lang="ru-RU" sz="1800" strike="noStrike" u="none">
              <a:solidFill>
                <a:srgbClr val="000000"/>
              </a:solidFill>
              <a:uFillTx/>
              <a:latin typeface="Arial"/>
            </a:endParaRPr>
          </a:p>
        </p:txBody>
      </p:sp>
      <p:pic>
        <p:nvPicPr>
          <p:cNvPr id="118" name="Рисунок 2" descr=""/>
          <p:cNvPicPr/>
          <p:nvPr/>
        </p:nvPicPr>
        <p:blipFill>
          <a:blip r:embed="rId2"/>
          <a:srcRect l="0" t="16579" r="0" b="0"/>
          <a:stretch/>
        </p:blipFill>
        <p:spPr>
          <a:xfrm>
            <a:off x="638280" y="2077920"/>
            <a:ext cx="4327560" cy="259884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9" name="Picture 2" descr="C:\Users\Типография\Desktop\Безымянный.png"/>
          <p:cNvPicPr/>
          <p:nvPr/>
        </p:nvPicPr>
        <p:blipFill>
          <a:blip r:embed="rId1"/>
          <a:srcRect l="11758" t="0" r="11484" b="0"/>
          <a:stretch/>
        </p:blipFill>
        <p:spPr>
          <a:xfrm>
            <a:off x="-63360" y="0"/>
            <a:ext cx="9229680" cy="5167440"/>
          </a:xfrm>
          <a:prstGeom prst="rect">
            <a:avLst/>
          </a:prstGeom>
          <a:ln w="0">
            <a:noFill/>
          </a:ln>
        </p:spPr>
      </p:pic>
      <p:sp>
        <p:nvSpPr>
          <p:cNvPr id="120" name="Google Shape;123;p4"/>
          <p:cNvSpPr/>
          <p:nvPr/>
        </p:nvSpPr>
        <p:spPr>
          <a:xfrm>
            <a:off x="6996240" y="4532400"/>
            <a:ext cx="2057400" cy="27288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9A3FCDD-C074-4401-A82D-4C039C6BB06B}"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121" name="Google Shape;124;p4"/>
          <p:cNvCxnSpPr/>
          <p:nvPr/>
        </p:nvCxnSpPr>
        <p:spPr>
          <a:xfrm>
            <a:off x="307800" y="4874760"/>
            <a:ext cx="8614800" cy="1080"/>
          </a:xfrm>
          <a:prstGeom prst="straightConnector1">
            <a:avLst/>
          </a:prstGeom>
          <a:ln w="38160">
            <a:solidFill>
              <a:srgbClr val="002060"/>
            </a:solidFill>
            <a:miter/>
          </a:ln>
        </p:spPr>
      </p:cxnSp>
      <p:cxnSp>
        <p:nvCxnSpPr>
          <p:cNvPr id="122" name="Google Shape;125;p4"/>
          <p:cNvCxnSpPr/>
          <p:nvPr/>
        </p:nvCxnSpPr>
        <p:spPr>
          <a:xfrm flipV="1">
            <a:off x="456120" y="4979160"/>
            <a:ext cx="8317800" cy="1080"/>
          </a:xfrm>
          <a:prstGeom prst="straightConnector1">
            <a:avLst/>
          </a:prstGeom>
          <a:ln w="38160">
            <a:solidFill>
              <a:srgbClr val="00b050"/>
            </a:solidFill>
            <a:miter/>
          </a:ln>
        </p:spPr>
      </p:cxnSp>
      <p:sp>
        <p:nvSpPr>
          <p:cNvPr id="123" name="Rectangle 12"/>
          <p:cNvSpPr/>
          <p:nvPr/>
        </p:nvSpPr>
        <p:spPr>
          <a:xfrm>
            <a:off x="152280" y="1454040"/>
            <a:ext cx="184320" cy="276480"/>
          </a:xfrm>
          <a:prstGeom prst="rect">
            <a:avLst/>
          </a:prstGeom>
          <a:solidFill>
            <a:srgbClr val="ffffff"/>
          </a:solidFill>
          <a:ln w="0">
            <a:noFill/>
          </a:ln>
        </p:spPr>
        <p:style>
          <a:lnRef idx="0"/>
          <a:fillRef idx="0"/>
          <a:effectRef idx="0"/>
          <a:fontRef idx="minor"/>
        </p:style>
        <p:txBody>
          <a:bodyPr wrap="none" lIns="91080" rIns="91080" tIns="45360" bIns="45360" anchor="ctr">
            <a:spAutoFit/>
          </a:bodyPr>
          <a:p>
            <a:endParaRPr b="0" lang="ru-RU" sz="1200" strike="noStrike" u="none">
              <a:solidFill>
                <a:srgbClr val="000000"/>
              </a:solidFill>
              <a:uFillTx/>
              <a:latin typeface="Arial"/>
            </a:endParaRPr>
          </a:p>
        </p:txBody>
      </p:sp>
      <p:sp>
        <p:nvSpPr>
          <p:cNvPr id="124" name="Прямоугольник 7"/>
          <p:cNvSpPr/>
          <p:nvPr/>
        </p:nvSpPr>
        <p:spPr>
          <a:xfrm>
            <a:off x="728640" y="270000"/>
            <a:ext cx="1847880" cy="457560"/>
          </a:xfrm>
          <a:prstGeom prst="rect">
            <a:avLst/>
          </a:prstGeom>
          <a:noFill/>
          <a:ln w="0">
            <a:noFill/>
          </a:ln>
        </p:spPr>
        <p:style>
          <a:lnRef idx="0"/>
          <a:fillRef idx="0"/>
          <a:effectRef idx="0"/>
          <a:fontRef idx="minor"/>
        </p:style>
        <p:txBody>
          <a:bodyPr wrap="none"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Үй жұмысы</a:t>
            </a:r>
            <a:endParaRPr b="0" lang="ru-RU" sz="2400" strike="noStrike" u="none">
              <a:solidFill>
                <a:srgbClr val="000000"/>
              </a:solidFill>
              <a:uFillTx/>
              <a:latin typeface="Arial"/>
            </a:endParaRPr>
          </a:p>
        </p:txBody>
      </p:sp>
      <p:sp>
        <p:nvSpPr>
          <p:cNvPr id="125" name="Прямоугольник 11"/>
          <p:cNvSpPr/>
          <p:nvPr/>
        </p:nvSpPr>
        <p:spPr>
          <a:xfrm>
            <a:off x="361800" y="1127160"/>
            <a:ext cx="6969240" cy="1189080"/>
          </a:xfrm>
          <a:prstGeom prst="rect">
            <a:avLst/>
          </a:prstGeom>
          <a:noFill/>
          <a:ln w="0">
            <a:noFill/>
          </a:ln>
        </p:spPr>
        <p:style>
          <a:lnRef idx="0"/>
          <a:fillRef idx="0"/>
          <a:effectRef idx="0"/>
          <a:fontRef idx="minor"/>
        </p:style>
        <p:txBody>
          <a:bodyPr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04d84"/>
                </a:solidFill>
                <a:uFillTx/>
                <a:latin typeface="Times New Roman"/>
                <a:ea typeface="Times New Roman"/>
              </a:rPr>
              <a:t>§</a:t>
            </a:r>
            <a:r>
              <a:rPr b="0" lang="en-US" sz="2400" strike="noStrike" u="none">
                <a:solidFill>
                  <a:srgbClr val="204d84"/>
                </a:solidFill>
                <a:uFillTx/>
                <a:latin typeface="Times New Roman"/>
                <a:ea typeface="Times New Roman"/>
              </a:rPr>
              <a:t>47-48</a:t>
            </a:r>
            <a:r>
              <a:rPr b="0" lang="kk-KZ" sz="2400" strike="noStrike" u="none">
                <a:solidFill>
                  <a:srgbClr val="204d84"/>
                </a:solidFill>
                <a:uFillTx/>
                <a:latin typeface="Times New Roman"/>
                <a:ea typeface="Times New Roman"/>
              </a:rPr>
              <a:t> Біліміңді тексер: </a:t>
            </a:r>
            <a:endParaRPr b="0" lang="ru-RU" sz="24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04d84"/>
                </a:solidFill>
                <a:uFillTx/>
                <a:latin typeface="Times New Roman"/>
                <a:ea typeface="Times New Roman"/>
              </a:rPr>
              <a:t>Синтез сұрағы -1 және 2.</a:t>
            </a:r>
            <a:endParaRPr b="0" lang="ru-RU" sz="24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6" name="Picture 2" descr="C:\Users\Типография\Desktop\Безымянный.png"/>
          <p:cNvPicPr/>
          <p:nvPr/>
        </p:nvPicPr>
        <p:blipFill>
          <a:blip r:embed="rId1"/>
          <a:srcRect l="11758" t="0" r="11484" b="0"/>
          <a:stretch/>
        </p:blipFill>
        <p:spPr>
          <a:xfrm>
            <a:off x="-63360" y="0"/>
            <a:ext cx="9229680" cy="5167440"/>
          </a:xfrm>
          <a:prstGeom prst="rect">
            <a:avLst/>
          </a:prstGeom>
          <a:ln w="0">
            <a:noFill/>
          </a:ln>
        </p:spPr>
      </p:pic>
      <p:sp>
        <p:nvSpPr>
          <p:cNvPr id="127" name="Google Shape;123;p4"/>
          <p:cNvSpPr/>
          <p:nvPr/>
        </p:nvSpPr>
        <p:spPr>
          <a:xfrm>
            <a:off x="6996240" y="4532400"/>
            <a:ext cx="2057400" cy="27288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B06BD5F-09CB-457E-9202-F7A465A4BC6C}"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128" name="Google Shape;124;p4"/>
          <p:cNvCxnSpPr/>
          <p:nvPr/>
        </p:nvCxnSpPr>
        <p:spPr>
          <a:xfrm>
            <a:off x="307800" y="4874760"/>
            <a:ext cx="8614800" cy="1080"/>
          </a:xfrm>
          <a:prstGeom prst="straightConnector1">
            <a:avLst/>
          </a:prstGeom>
          <a:ln w="38160">
            <a:solidFill>
              <a:srgbClr val="002060"/>
            </a:solidFill>
            <a:miter/>
          </a:ln>
        </p:spPr>
      </p:cxnSp>
      <p:cxnSp>
        <p:nvCxnSpPr>
          <p:cNvPr id="129" name="Google Shape;125;p4"/>
          <p:cNvCxnSpPr/>
          <p:nvPr/>
        </p:nvCxnSpPr>
        <p:spPr>
          <a:xfrm flipV="1">
            <a:off x="456120" y="4979160"/>
            <a:ext cx="8317800" cy="1080"/>
          </a:xfrm>
          <a:prstGeom prst="straightConnector1">
            <a:avLst/>
          </a:prstGeom>
          <a:ln w="38160">
            <a:solidFill>
              <a:srgbClr val="00b050"/>
            </a:solidFill>
            <a:miter/>
          </a:ln>
        </p:spPr>
      </p:cxnSp>
      <p:sp>
        <p:nvSpPr>
          <p:cNvPr id="130" name="Rectangle 12"/>
          <p:cNvSpPr/>
          <p:nvPr/>
        </p:nvSpPr>
        <p:spPr>
          <a:xfrm>
            <a:off x="152280" y="1454040"/>
            <a:ext cx="184320" cy="276480"/>
          </a:xfrm>
          <a:prstGeom prst="rect">
            <a:avLst/>
          </a:prstGeom>
          <a:solidFill>
            <a:srgbClr val="ffffff"/>
          </a:solidFill>
          <a:ln w="0">
            <a:noFill/>
          </a:ln>
        </p:spPr>
        <p:style>
          <a:lnRef idx="0"/>
          <a:fillRef idx="0"/>
          <a:effectRef idx="0"/>
          <a:fontRef idx="minor"/>
        </p:style>
        <p:txBody>
          <a:bodyPr wrap="none" lIns="91080" rIns="91080" tIns="45360" bIns="45360" anchor="ctr">
            <a:spAutoFit/>
          </a:bodyPr>
          <a:p>
            <a:endParaRPr b="0" lang="ru-RU" sz="1200" strike="noStrike" u="none">
              <a:solidFill>
                <a:srgbClr val="000000"/>
              </a:solidFill>
              <a:uFillTx/>
              <a:latin typeface="Arial"/>
            </a:endParaRPr>
          </a:p>
        </p:txBody>
      </p:sp>
      <p:sp>
        <p:nvSpPr>
          <p:cNvPr id="131" name="Прямоугольник 7"/>
          <p:cNvSpPr/>
          <p:nvPr/>
        </p:nvSpPr>
        <p:spPr>
          <a:xfrm>
            <a:off x="734400" y="270000"/>
            <a:ext cx="3654000" cy="457560"/>
          </a:xfrm>
          <a:prstGeom prst="rect">
            <a:avLst/>
          </a:prstGeom>
          <a:noFill/>
          <a:ln w="0">
            <a:noFill/>
          </a:ln>
        </p:spPr>
        <p:style>
          <a:lnRef idx="0"/>
          <a:fillRef idx="0"/>
          <a:effectRef idx="0"/>
          <a:fontRef idx="minor"/>
        </p:style>
        <p:txBody>
          <a:bodyPr wrap="none"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Қолданылған әдебиеттер</a:t>
            </a:r>
            <a:endParaRPr b="0" lang="ru-RU" sz="2400" strike="noStrike" u="none">
              <a:solidFill>
                <a:srgbClr val="000000"/>
              </a:solidFill>
              <a:uFillTx/>
              <a:latin typeface="Arial"/>
            </a:endParaRPr>
          </a:p>
        </p:txBody>
      </p:sp>
      <p:sp>
        <p:nvSpPr>
          <p:cNvPr id="132" name="Прямоугольник 11"/>
          <p:cNvSpPr/>
          <p:nvPr/>
        </p:nvSpPr>
        <p:spPr>
          <a:xfrm>
            <a:off x="361800" y="1127160"/>
            <a:ext cx="8388360" cy="2226240"/>
          </a:xfrm>
          <a:prstGeom prst="rect">
            <a:avLst/>
          </a:prstGeom>
          <a:noFill/>
          <a:ln w="0">
            <a:noFill/>
          </a:ln>
        </p:spPr>
        <p:style>
          <a:lnRef idx="0"/>
          <a:fillRef idx="0"/>
          <a:effectRef idx="0"/>
          <a:fontRef idx="minor"/>
        </p:style>
        <p:txBody>
          <a:bodyPr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04d84"/>
                </a:solidFill>
                <a:uFillTx/>
                <a:latin typeface="Times New Roman"/>
                <a:ea typeface="Times New Roman"/>
              </a:rPr>
              <a:t>Сабақ төмендегі оқулық негізінде құрастырылды.</a:t>
            </a:r>
            <a:endParaRPr b="0" lang="ru-RU" sz="20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a:lnSpc>
                <a:spcPct val="100000"/>
              </a:lnSpc>
              <a:buClr>
                <a:srgbClr val="204d84"/>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04d84"/>
                </a:solidFill>
                <a:uFillTx/>
                <a:latin typeface="Times New Roman"/>
                <a:ea typeface="Times New Roman"/>
              </a:rPr>
              <a:t>Биология 7 сынып, Қоғамдық-гуманитарлық бағыт.  Оқулық авторлары: А.Р.Соловьева, Б.Т. Ибраимова, Ж. Алина;</a:t>
            </a:r>
            <a:endParaRPr b="0" lang="ru-RU" sz="20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a:lnSpc>
                <a:spcPct val="100000"/>
              </a:lnSpc>
              <a:buClr>
                <a:srgbClr val="204d84"/>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 name="Picture 2" descr="C:\Users\Типография\Desktop\Безымянный.png"/>
          <p:cNvPicPr/>
          <p:nvPr/>
        </p:nvPicPr>
        <p:blipFill>
          <a:blip r:embed="rId1"/>
          <a:srcRect l="11758" t="0" r="11484" b="0"/>
          <a:stretch/>
        </p:blipFill>
        <p:spPr>
          <a:xfrm>
            <a:off x="0" y="4680"/>
            <a:ext cx="9144000" cy="5167440"/>
          </a:xfrm>
          <a:prstGeom prst="rect">
            <a:avLst/>
          </a:prstGeom>
          <a:ln w="0">
            <a:noFill/>
          </a:ln>
        </p:spPr>
      </p:pic>
      <p:sp>
        <p:nvSpPr>
          <p:cNvPr id="9" name="Google Shape;123;p4"/>
          <p:cNvSpPr/>
          <p:nvPr/>
        </p:nvSpPr>
        <p:spPr>
          <a:xfrm>
            <a:off x="6996240" y="4532400"/>
            <a:ext cx="2057400" cy="27288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F4A0934-C087-4DAD-920C-70A364EABCA3}"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10" name="Google Shape;124;p4"/>
          <p:cNvCxnSpPr/>
          <p:nvPr/>
        </p:nvCxnSpPr>
        <p:spPr>
          <a:xfrm>
            <a:off x="299880" y="4882680"/>
            <a:ext cx="8614800" cy="1080"/>
          </a:xfrm>
          <a:prstGeom prst="straightConnector1">
            <a:avLst/>
          </a:prstGeom>
          <a:ln w="38160">
            <a:solidFill>
              <a:srgbClr val="002060"/>
            </a:solidFill>
            <a:miter/>
          </a:ln>
        </p:spPr>
      </p:cxnSp>
      <p:cxnSp>
        <p:nvCxnSpPr>
          <p:cNvPr id="11" name="Google Shape;125;p4"/>
          <p:cNvCxnSpPr/>
          <p:nvPr/>
        </p:nvCxnSpPr>
        <p:spPr>
          <a:xfrm flipV="1">
            <a:off x="456120" y="4979160"/>
            <a:ext cx="8317800" cy="1080"/>
          </a:xfrm>
          <a:prstGeom prst="straightConnector1">
            <a:avLst/>
          </a:prstGeom>
          <a:ln w="38160">
            <a:solidFill>
              <a:srgbClr val="00b050"/>
            </a:solidFill>
            <a:miter/>
          </a:ln>
        </p:spPr>
      </p:cxnSp>
      <p:sp>
        <p:nvSpPr>
          <p:cNvPr id="12" name="Google Shape;230;p65"/>
          <p:cNvSpPr/>
          <p:nvPr/>
        </p:nvSpPr>
        <p:spPr>
          <a:xfrm>
            <a:off x="325440" y="676440"/>
            <a:ext cx="8588520" cy="4109760"/>
          </a:xfrm>
          <a:prstGeom prst="rect">
            <a:avLst/>
          </a:prstGeom>
          <a:noFill/>
          <a:ln w="0">
            <a:noFill/>
          </a:ln>
        </p:spPr>
        <p:style>
          <a:lnRef idx="0"/>
          <a:fillRef idx="0"/>
          <a:effectRef idx="0"/>
          <a:fontRef idx="minor"/>
        </p:style>
        <p:txBody>
          <a:bodyPr lIns="83520" rIns="83520" tIns="83520" bIns="83520" anchor="t">
            <a:normAutofit/>
          </a:bodyPr>
          <a:p>
            <a:pPr marL="372960" indent="-372960">
              <a:lnSpc>
                <a:spcPct val="10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і</a:t>
            </a:r>
            <a:r>
              <a:rPr b="0" lang="kk-KZ" sz="2000" strike="noStrike" u="none">
                <a:solidFill>
                  <a:srgbClr val="204d84"/>
                </a:solidFill>
                <a:uFillTx/>
                <a:latin typeface="Times New Roman"/>
                <a:ea typeface="SimSun"/>
              </a:rPr>
              <a:t>7.1.7.8. – ағзаның тіршілік әрекеттерінің қалпына келуіне және тынығуына ұйқының маңызын түсіндіру</a:t>
            </a:r>
            <a:endParaRPr b="0" lang="ru-RU" sz="2000" strike="noStrike" u="none">
              <a:solidFill>
                <a:srgbClr val="000000"/>
              </a:solidFill>
              <a:uFillTx/>
              <a:latin typeface="Arial"/>
            </a:endParaRPr>
          </a:p>
          <a:p>
            <a:pPr marL="372960" indent="-372960">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04d84"/>
                </a:solidFill>
                <a:uFillTx/>
                <a:latin typeface="Times New Roman"/>
                <a:ea typeface="SimSun"/>
              </a:rPr>
              <a:t>       </a:t>
            </a:r>
            <a:r>
              <a:rPr b="0" lang="kk-KZ" sz="2000" strike="noStrike" u="none">
                <a:solidFill>
                  <a:srgbClr val="204d84"/>
                </a:solidFill>
                <a:uFillTx/>
                <a:latin typeface="Times New Roman"/>
                <a:ea typeface="SimSun"/>
              </a:rPr>
              <a:t>7.1.7.9. – жақсы психикалық денсаулықты сақтаудың принциптерін      түсіндіру</a:t>
            </a:r>
            <a:endParaRPr b="0" lang="ru-RU" sz="2000" strike="noStrike" u="none">
              <a:solidFill>
                <a:srgbClr val="000000"/>
              </a:solidFill>
              <a:uFillTx/>
              <a:latin typeface="Arial"/>
            </a:endParaRPr>
          </a:p>
          <a:p>
            <a:pPr marL="372960" indent="-372960">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marL="372960" indent="-372960">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marL="372960" indent="-372960">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marL="372960" indent="-372960">
              <a:lnSpc>
                <a:spcPct val="100000"/>
              </a:lnSpc>
              <a:spcBef>
                <a:spcPts val="499"/>
              </a:spcBef>
              <a:buClr>
                <a:srgbClr val="ffffff"/>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-і</a:t>
            </a:r>
            <a:r>
              <a:rPr b="0" lang="kk-KZ" sz="2000" strike="noStrike" u="none">
                <a:solidFill>
                  <a:srgbClr val="204d84"/>
                </a:solidFill>
                <a:uFillTx/>
                <a:latin typeface="Times New Roman"/>
                <a:ea typeface="SimSun"/>
              </a:rPr>
              <a:t>ағзаның тіршілік әрекеттерінің қалпына келуіне және тынығуына ұйқының маңызын түсіндіру</a:t>
            </a:r>
            <a:endParaRPr b="0" lang="ru-RU" sz="2000" strike="noStrike" u="none">
              <a:solidFill>
                <a:srgbClr val="000000"/>
              </a:solidFill>
              <a:uFillTx/>
              <a:latin typeface="Arial"/>
            </a:endParaRPr>
          </a:p>
          <a:p>
            <a:pPr marL="372960" indent="-372960">
              <a:lnSpc>
                <a:spcPct val="100000"/>
              </a:lnSpc>
              <a:spcBef>
                <a:spcPts val="499"/>
              </a:spcBef>
              <a:buClr>
                <a:srgbClr val="204d84"/>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04d84"/>
                </a:solidFill>
                <a:uFillTx/>
                <a:latin typeface="Times New Roman"/>
                <a:ea typeface="SimSun"/>
              </a:rPr>
              <a:t>      </a:t>
            </a:r>
            <a:r>
              <a:rPr b="0" lang="kk-KZ" sz="2000" strike="noStrike" u="none">
                <a:solidFill>
                  <a:srgbClr val="204d84"/>
                </a:solidFill>
                <a:uFillTx/>
                <a:latin typeface="Times New Roman"/>
                <a:ea typeface="SimSun"/>
              </a:rPr>
              <a:t>жақсы психикалық денсаулықты сақтаудың принциптерін түсіндіру</a:t>
            </a:r>
            <a:endParaRPr b="0" lang="ru-RU" sz="2000" strike="noStrike" u="none">
              <a:solidFill>
                <a:srgbClr val="000000"/>
              </a:solidFill>
              <a:uFillTx/>
              <a:latin typeface="Arial"/>
            </a:endParaRPr>
          </a:p>
          <a:p>
            <a:pPr marL="372960" indent="-372960">
              <a:lnSpc>
                <a:spcPct val="100000"/>
              </a:lnSpc>
              <a:spcBef>
                <a:spcPts val="601"/>
              </a:spcBef>
              <a:buClr>
                <a:srgbClr val="204d8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Arial"/>
            </a:endParaRPr>
          </a:p>
          <a:p>
            <a:pPr marL="372960" indent="-372960">
              <a:lnSpc>
                <a:spcPct val="100000"/>
              </a:lnSpc>
              <a:spcBef>
                <a:spcPts val="499"/>
              </a:spcBef>
              <a:buClr>
                <a:srgbClr val="1f497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marL="372960" indent="-372960">
              <a:lnSpc>
                <a:spcPct val="1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000000"/>
              </a:solidFill>
              <a:uFillTx/>
              <a:latin typeface="Arial"/>
            </a:endParaRPr>
          </a:p>
          <a:p>
            <a:pPr marL="372960" indent="-372960">
              <a:lnSpc>
                <a:spcPct val="1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000000"/>
              </a:solidFill>
              <a:uFillTx/>
              <a:latin typeface="Arial"/>
            </a:endParaRPr>
          </a:p>
          <a:p>
            <a:pPr marL="372960" indent="-372960">
              <a:lnSpc>
                <a:spcPct val="1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000000"/>
              </a:solidFill>
              <a:uFillTx/>
              <a:latin typeface="Arial"/>
            </a:endParaRPr>
          </a:p>
        </p:txBody>
      </p:sp>
      <p:sp>
        <p:nvSpPr>
          <p:cNvPr id="13" name="Прямоугольник 9"/>
          <p:cNvSpPr/>
          <p:nvPr/>
        </p:nvSpPr>
        <p:spPr>
          <a:xfrm>
            <a:off x="3274920" y="233280"/>
            <a:ext cx="3778200" cy="437400"/>
          </a:xfrm>
          <a:prstGeom prst="rect">
            <a:avLst/>
          </a:prstGeom>
          <a:noFill/>
          <a:ln w="0">
            <a:noFill/>
          </a:ln>
        </p:spPr>
        <p:style>
          <a:lnRef idx="0"/>
          <a:fillRef idx="0"/>
          <a:effectRef idx="0"/>
          <a:fontRef idx="minor"/>
        </p:style>
        <p:txBody>
          <a:bodyPr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imes New Roman"/>
                <a:ea typeface="Times New Roman"/>
              </a:rPr>
              <a:t>Оқу мақсаты </a:t>
            </a:r>
            <a:endParaRPr b="0" lang="ru-RU" sz="2400" strike="noStrike" u="none">
              <a:solidFill>
                <a:srgbClr val="000000"/>
              </a:solidFill>
              <a:uFillTx/>
              <a:latin typeface="Arial"/>
            </a:endParaRPr>
          </a:p>
        </p:txBody>
      </p:sp>
      <p:pic>
        <p:nvPicPr>
          <p:cNvPr id="14" name="Picture 2" descr="C:\Users\Типография\Desktop\Безымянный.png"/>
          <p:cNvPicPr/>
          <p:nvPr/>
        </p:nvPicPr>
        <p:blipFill>
          <a:blip r:embed="rId2"/>
          <a:srcRect l="11758" t="5761" r="11484" b="86798"/>
          <a:stretch/>
        </p:blipFill>
        <p:spPr>
          <a:xfrm>
            <a:off x="0" y="2395440"/>
            <a:ext cx="9144000" cy="385920"/>
          </a:xfrm>
          <a:prstGeom prst="rect">
            <a:avLst/>
          </a:prstGeom>
          <a:ln w="0">
            <a:noFill/>
          </a:ln>
        </p:spPr>
      </p:pic>
      <p:sp>
        <p:nvSpPr>
          <p:cNvPr id="15" name="Прямоугольник 9"/>
          <p:cNvSpPr/>
          <p:nvPr/>
        </p:nvSpPr>
        <p:spPr>
          <a:xfrm>
            <a:off x="2730600" y="2367000"/>
            <a:ext cx="3778200" cy="437400"/>
          </a:xfrm>
          <a:prstGeom prst="rect">
            <a:avLst/>
          </a:prstGeom>
          <a:noFill/>
          <a:ln w="0">
            <a:noFill/>
          </a:ln>
        </p:spPr>
        <p:style>
          <a:lnRef idx="0"/>
          <a:fillRef idx="0"/>
          <a:effectRef idx="0"/>
          <a:fontRef idx="minor"/>
        </p:style>
        <p:txBody>
          <a:bodyPr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imes New Roman"/>
                <a:ea typeface="Times New Roman"/>
              </a:rPr>
              <a:t>Ба</a:t>
            </a:r>
            <a:r>
              <a:rPr b="1" lang="kk-KZ" sz="2400" strike="noStrike" u="none">
                <a:solidFill>
                  <a:srgbClr val="ffffff"/>
                </a:solidFill>
                <a:uFillTx/>
                <a:latin typeface="Times New Roman"/>
                <a:ea typeface="Times New Roman"/>
              </a:rPr>
              <a:t>ғалау критерийі</a:t>
            </a:r>
            <a:endParaRPr b="0" lang="ru-RU"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 name="Picture 2" descr="C:\Users\Типография\Desktop\Безымянный.png"/>
          <p:cNvPicPr/>
          <p:nvPr/>
        </p:nvPicPr>
        <p:blipFill>
          <a:blip r:embed="rId1"/>
          <a:srcRect l="11758" t="0" r="11484" b="0"/>
          <a:stretch/>
        </p:blipFill>
        <p:spPr>
          <a:xfrm>
            <a:off x="-63360" y="0"/>
            <a:ext cx="9229680" cy="5167440"/>
          </a:xfrm>
          <a:prstGeom prst="rect">
            <a:avLst/>
          </a:prstGeom>
          <a:ln w="0">
            <a:noFill/>
          </a:ln>
        </p:spPr>
      </p:pic>
      <p:sp>
        <p:nvSpPr>
          <p:cNvPr id="17" name="Google Shape;123;p4"/>
          <p:cNvSpPr/>
          <p:nvPr/>
        </p:nvSpPr>
        <p:spPr>
          <a:xfrm>
            <a:off x="6996240" y="4532400"/>
            <a:ext cx="2057400" cy="27288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C56A49B-E3C6-475E-AC36-B865C545224C}"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18" name="Google Shape;124;p4"/>
          <p:cNvCxnSpPr/>
          <p:nvPr/>
        </p:nvCxnSpPr>
        <p:spPr>
          <a:xfrm>
            <a:off x="307800" y="4874760"/>
            <a:ext cx="8614800" cy="1080"/>
          </a:xfrm>
          <a:prstGeom prst="straightConnector1">
            <a:avLst/>
          </a:prstGeom>
          <a:ln w="38160">
            <a:solidFill>
              <a:srgbClr val="002060"/>
            </a:solidFill>
            <a:miter/>
          </a:ln>
        </p:spPr>
      </p:cxnSp>
      <p:cxnSp>
        <p:nvCxnSpPr>
          <p:cNvPr id="19" name="Google Shape;125;p4"/>
          <p:cNvCxnSpPr/>
          <p:nvPr/>
        </p:nvCxnSpPr>
        <p:spPr>
          <a:xfrm flipV="1">
            <a:off x="456120" y="4979160"/>
            <a:ext cx="8317800" cy="1080"/>
          </a:xfrm>
          <a:prstGeom prst="straightConnector1">
            <a:avLst/>
          </a:prstGeom>
          <a:ln w="38160">
            <a:solidFill>
              <a:srgbClr val="00b050"/>
            </a:solidFill>
            <a:miter/>
          </a:ln>
        </p:spPr>
      </p:cxnSp>
      <p:sp>
        <p:nvSpPr>
          <p:cNvPr id="20" name="Rectangle 12"/>
          <p:cNvSpPr/>
          <p:nvPr/>
        </p:nvSpPr>
        <p:spPr>
          <a:xfrm>
            <a:off x="152280" y="1454040"/>
            <a:ext cx="184320" cy="276480"/>
          </a:xfrm>
          <a:prstGeom prst="rect">
            <a:avLst/>
          </a:prstGeom>
          <a:solidFill>
            <a:srgbClr val="ffffff"/>
          </a:solidFill>
          <a:ln w="0">
            <a:noFill/>
          </a:ln>
        </p:spPr>
        <p:style>
          <a:lnRef idx="0"/>
          <a:fillRef idx="0"/>
          <a:effectRef idx="0"/>
          <a:fontRef idx="minor"/>
        </p:style>
        <p:txBody>
          <a:bodyPr wrap="none" lIns="91080" rIns="91080" tIns="45360" bIns="45360" anchor="ctr">
            <a:spAutoFit/>
          </a:bodyPr>
          <a:p>
            <a:endParaRPr b="0" lang="ru-RU" sz="1200" strike="noStrike" u="none">
              <a:solidFill>
                <a:srgbClr val="000000"/>
              </a:solidFill>
              <a:uFillTx/>
              <a:latin typeface="Arial"/>
            </a:endParaRPr>
          </a:p>
        </p:txBody>
      </p:sp>
      <p:grpSp>
        <p:nvGrpSpPr>
          <p:cNvPr id="21" name="Прямоугольник 1"/>
          <p:cNvGrpSpPr/>
          <p:nvPr/>
        </p:nvGrpSpPr>
        <p:grpSpPr>
          <a:xfrm>
            <a:off x="182520" y="1000080"/>
            <a:ext cx="8832960" cy="3286080"/>
            <a:chOff x="182520" y="1000080"/>
            <a:chExt cx="8832960" cy="3286080"/>
          </a:xfrm>
        </p:grpSpPr>
        <p:pic>
          <p:nvPicPr>
            <p:cNvPr id="22" name="Прямоугольник 1" descr=""/>
            <p:cNvPicPr/>
            <p:nvPr/>
          </p:nvPicPr>
          <p:blipFill>
            <a:blip r:embed="rId2"/>
            <a:stretch/>
          </p:blipFill>
          <p:spPr>
            <a:xfrm>
              <a:off x="182520" y="1000080"/>
              <a:ext cx="8832960" cy="3286080"/>
            </a:xfrm>
            <a:prstGeom prst="rect">
              <a:avLst/>
            </a:prstGeom>
            <a:ln w="0">
              <a:noFill/>
            </a:ln>
          </p:spPr>
        </p:pic>
        <p:sp>
          <p:nvSpPr>
            <p:cNvPr id="23" name=""/>
            <p:cNvSpPr/>
            <p:nvPr/>
          </p:nvSpPr>
          <p:spPr>
            <a:xfrm>
              <a:off x="293760" y="1060560"/>
              <a:ext cx="8613720" cy="3109320"/>
            </a:xfrm>
            <a:prstGeom prst="rect">
              <a:avLst/>
            </a:prstGeom>
            <a:noFill/>
            <a:ln w="0">
              <a:noFill/>
            </a:ln>
          </p:spPr>
          <p:style>
            <a:lnRef idx="0"/>
            <a:fillRef idx="0"/>
            <a:effectRef idx="0"/>
            <a:fontRef idx="minor"/>
          </p:style>
          <p:txBody>
            <a:bodyPr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Адам өз өмірінің 1/3 – </a:t>
              </a:r>
              <a:r>
                <a:rPr b="0" lang="kk-KZ" sz="1800" strike="noStrike" u="none">
                  <a:solidFill>
                    <a:srgbClr val="000000"/>
                  </a:solidFill>
                  <a:uFillTx/>
                  <a:latin typeface="Times New Roman"/>
                  <a:ea typeface="Times New Roman"/>
                </a:rPr>
                <a:t>ін ұйқымен өткізеді. Ұйқы кезінде зат алмасу баяулайды, жүректің жиырылу жиілігі азаяды, тыныс алу үстіртін және сирек болады. Ұйқыға деген қажеттілік адам организмінің жасына және жас ерекшеліктеріне байланысты. Бала туылғаннан бастап 2-4 жасқа дейін шамамен тәулігіне 16 сағ., 12-16 жастағы оқушылар 9 сағ. Ересектер, әдетте, тәулігіне 7-8 сағ ұйықтайды.</a:t>
              </a:r>
              <a:endParaRPr b="0" lang="ru-RU" sz="1800" strike="noStrike" u="none">
                <a:solidFill>
                  <a:srgbClr val="000000"/>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Ми қыртысында баяу және ірі электр толқындары пайда болатын баяу ұйқы кезеңін ажыратады. Бұл құбылыс терең ұйқы жағдайына тән. </a:t>
              </a:r>
              <a:endParaRPr b="0" lang="ru-RU" sz="1800" strike="noStrike" u="none">
                <a:solidFill>
                  <a:srgbClr val="000000"/>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Екінші кезеңді тез ұйқы дейді. Бұл кезеңде мидың биоэлектрлік белсенділігі қисық сызығында өте ұсақ және жылдам толқындар пайда болуына байланысты. Баяу және тез ұйқы кезеңдері бір - бірін тұрақты түрде ауыстырып отырады.</a:t>
              </a:r>
              <a:endParaRPr b="0" lang="ru-RU" sz="1800" strike="noStrike" u="none">
                <a:solidFill>
                  <a:srgbClr val="000000"/>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  </a:t>
              </a:r>
              <a:r>
                <a:rPr b="0" lang="ru-RU" sz="1800" strike="noStrike" u="none">
                  <a:solidFill>
                    <a:srgbClr val="000000"/>
                  </a:solidFill>
                  <a:uFillTx/>
                  <a:latin typeface="Times New Roman"/>
                  <a:ea typeface="Times New Roman"/>
                </a:rPr>
                <a:t>  </a:t>
              </a:r>
              <a:endParaRPr b="0" lang="ru-RU" sz="1800" strike="noStrike" u="none">
                <a:solidFill>
                  <a:srgbClr val="000000"/>
                </a:solidFill>
                <a:uFillTx/>
                <a:latin typeface="Arial"/>
              </a:endParaRPr>
            </a:p>
          </p:txBody>
        </p:sp>
      </p:grpSp>
      <p:sp>
        <p:nvSpPr>
          <p:cNvPr id="24" name="Прямоугольник 9"/>
          <p:cNvSpPr/>
          <p:nvPr/>
        </p:nvSpPr>
        <p:spPr>
          <a:xfrm>
            <a:off x="307800" y="257040"/>
            <a:ext cx="7720200" cy="437400"/>
          </a:xfrm>
          <a:prstGeom prst="rect">
            <a:avLst/>
          </a:prstGeom>
          <a:noFill/>
          <a:ln w="0">
            <a:noFill/>
          </a:ln>
        </p:spPr>
        <p:style>
          <a:lnRef idx="0"/>
          <a:fillRef idx="0"/>
          <a:effectRef idx="0"/>
          <a:fontRef idx="minor"/>
        </p:style>
        <p:txBody>
          <a:bodyPr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Ұйқының физиологиялық табиғаты және маңызы </a:t>
            </a:r>
            <a:r>
              <a:rPr b="1" lang="ru-RU" sz="2400" strike="noStrike" u="none">
                <a:solidFill>
                  <a:srgbClr val="ffffff"/>
                </a:solidFill>
                <a:uFillTx/>
                <a:latin typeface="Times New Roman"/>
                <a:ea typeface="Times New Roman"/>
              </a:rPr>
              <a:t>.</a:t>
            </a:r>
            <a:endParaRPr b="0" lang="ru-RU"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 name="Picture 2" descr="C:\Users\Типография\Desktop\Безымянный.png"/>
          <p:cNvPicPr/>
          <p:nvPr/>
        </p:nvPicPr>
        <p:blipFill>
          <a:blip r:embed="rId1"/>
          <a:srcRect l="11758" t="0" r="11484" b="0"/>
          <a:stretch/>
        </p:blipFill>
        <p:spPr>
          <a:xfrm>
            <a:off x="-63360" y="0"/>
            <a:ext cx="9229680" cy="5167440"/>
          </a:xfrm>
          <a:prstGeom prst="rect">
            <a:avLst/>
          </a:prstGeom>
          <a:ln w="0">
            <a:noFill/>
          </a:ln>
        </p:spPr>
      </p:pic>
      <p:sp>
        <p:nvSpPr>
          <p:cNvPr id="26" name="Google Shape;123;p4"/>
          <p:cNvSpPr/>
          <p:nvPr/>
        </p:nvSpPr>
        <p:spPr>
          <a:xfrm>
            <a:off x="6996240" y="4532400"/>
            <a:ext cx="2057400" cy="27288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7445438-840D-4DAD-8D3D-E98CF1B30E77}"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27" name="Google Shape;124;p4"/>
          <p:cNvCxnSpPr/>
          <p:nvPr/>
        </p:nvCxnSpPr>
        <p:spPr>
          <a:xfrm>
            <a:off x="307800" y="4874760"/>
            <a:ext cx="8614800" cy="1080"/>
          </a:xfrm>
          <a:prstGeom prst="straightConnector1">
            <a:avLst/>
          </a:prstGeom>
          <a:ln w="38160">
            <a:solidFill>
              <a:srgbClr val="002060"/>
            </a:solidFill>
            <a:miter/>
          </a:ln>
        </p:spPr>
      </p:cxnSp>
      <p:cxnSp>
        <p:nvCxnSpPr>
          <p:cNvPr id="28" name="Google Shape;125;p4"/>
          <p:cNvCxnSpPr/>
          <p:nvPr/>
        </p:nvCxnSpPr>
        <p:spPr>
          <a:xfrm flipV="1">
            <a:off x="456120" y="4979160"/>
            <a:ext cx="8317800" cy="1080"/>
          </a:xfrm>
          <a:prstGeom prst="straightConnector1">
            <a:avLst/>
          </a:prstGeom>
          <a:ln w="38160">
            <a:solidFill>
              <a:srgbClr val="00b050"/>
            </a:solidFill>
            <a:miter/>
          </a:ln>
        </p:spPr>
      </p:cxnSp>
      <p:sp>
        <p:nvSpPr>
          <p:cNvPr id="29" name="Rectangle 12"/>
          <p:cNvSpPr/>
          <p:nvPr/>
        </p:nvSpPr>
        <p:spPr>
          <a:xfrm>
            <a:off x="152280" y="1454040"/>
            <a:ext cx="184320" cy="276480"/>
          </a:xfrm>
          <a:prstGeom prst="rect">
            <a:avLst/>
          </a:prstGeom>
          <a:solidFill>
            <a:srgbClr val="ffffff"/>
          </a:solidFill>
          <a:ln w="0">
            <a:noFill/>
          </a:ln>
        </p:spPr>
        <p:style>
          <a:lnRef idx="0"/>
          <a:fillRef idx="0"/>
          <a:effectRef idx="0"/>
          <a:fontRef idx="minor"/>
        </p:style>
        <p:txBody>
          <a:bodyPr wrap="none" lIns="91080" rIns="91080" tIns="45360" bIns="45360" anchor="ctr">
            <a:spAutoFit/>
          </a:bodyPr>
          <a:p>
            <a:endParaRPr b="0" lang="ru-RU" sz="1200" strike="noStrike" u="none">
              <a:solidFill>
                <a:srgbClr val="000000"/>
              </a:solidFill>
              <a:uFillTx/>
              <a:latin typeface="Arial"/>
            </a:endParaRPr>
          </a:p>
        </p:txBody>
      </p:sp>
      <p:sp>
        <p:nvSpPr>
          <p:cNvPr id="30" name="Прямоугольник 9"/>
          <p:cNvSpPr/>
          <p:nvPr/>
        </p:nvSpPr>
        <p:spPr>
          <a:xfrm>
            <a:off x="0" y="241200"/>
            <a:ext cx="8277120" cy="376560"/>
          </a:xfrm>
          <a:prstGeom prst="rect">
            <a:avLst/>
          </a:prstGeom>
          <a:noFill/>
          <a:ln w="0">
            <a:noFill/>
          </a:ln>
        </p:spPr>
        <p:style>
          <a:lnRef idx="0"/>
          <a:fillRef idx="0"/>
          <a:effectRef idx="0"/>
          <a:fontRef idx="minor"/>
        </p:style>
        <p:txBody>
          <a:bodyPr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ffffff"/>
                </a:solidFill>
                <a:uFillTx/>
                <a:latin typeface="Times New Roman"/>
                <a:ea typeface="Times New Roman"/>
              </a:rPr>
              <a:t>Ұйқы гигиенасы және түс көру</a:t>
            </a:r>
            <a:r>
              <a:rPr b="1" lang="kk-KZ" sz="2000" strike="noStrike" u="none">
                <a:solidFill>
                  <a:srgbClr val="ffffff"/>
                </a:solidFill>
                <a:uFillTx/>
                <a:latin typeface="Times New Roman"/>
                <a:ea typeface="Times New Roman"/>
              </a:rPr>
              <a:t>.</a:t>
            </a:r>
            <a:endParaRPr b="0" lang="ru-RU" sz="2000" strike="noStrike" u="none">
              <a:solidFill>
                <a:srgbClr val="000000"/>
              </a:solidFill>
              <a:uFillTx/>
              <a:latin typeface="Arial"/>
            </a:endParaRPr>
          </a:p>
        </p:txBody>
      </p:sp>
      <p:sp>
        <p:nvSpPr>
          <p:cNvPr id="31" name="TextBox 1"/>
          <p:cNvSpPr/>
          <p:nvPr/>
        </p:nvSpPr>
        <p:spPr>
          <a:xfrm>
            <a:off x="0" y="706320"/>
            <a:ext cx="8277120" cy="207432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	</a:t>
            </a:r>
            <a:r>
              <a:rPr b="0" lang="kk-KZ" sz="1600" strike="noStrike" u="none">
                <a:solidFill>
                  <a:srgbClr val="000000"/>
                </a:solidFill>
                <a:uFillTx/>
                <a:latin typeface="Times New Roman"/>
                <a:ea typeface="Times New Roman"/>
              </a:rPr>
              <a:t>Ұйқының бұзылуының кең таралған түрлерінің бірі – ұйқысыздық. Ұйқысыздықтан арылудың ең дұрыс жолы – дұрыс еңбек және демалыс режімі, таза ауада серуендеу, тұрақты дене еңбегі.   </a:t>
            </a:r>
            <a:endParaRPr b="0" lang="ru-RU" sz="1600" strike="noStrike" u="none">
              <a:solidFill>
                <a:srgbClr val="000000"/>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	</a:t>
            </a:r>
            <a:r>
              <a:rPr b="0" lang="kk-KZ" sz="1600" strike="noStrike" u="none">
                <a:solidFill>
                  <a:srgbClr val="000000"/>
                </a:solidFill>
                <a:uFillTx/>
                <a:latin typeface="Times New Roman"/>
                <a:ea typeface="Times New Roman"/>
              </a:rPr>
              <a:t>Түс көру – бұрын бастан өткен оқиғаларға негізделетін, әртүрлі, кейде түсініксіз немесе фантастикалық байланысқа түсетін күрделі психикалық құбылыстар. Д.И. Менделеев элементтердің периодтық жүйесінің толық құрастырылуын ұйықтап жатып түсінде аяқтағанын айтады. Ал немістің оқымысты химия ғалымы Ф. Кекуле өзінің ұзақ уақыт бойы жұмыс жасаған химиялық қосылыстың құрылымдық формуласын түсінде көрген.  </a:t>
            </a:r>
            <a:endParaRPr b="0" lang="ru-RU" sz="1600" strike="noStrike" u="none">
              <a:solidFill>
                <a:srgbClr val="000000"/>
              </a:solidFill>
              <a:uFillTx/>
              <a:latin typeface="Arial"/>
            </a:endParaRPr>
          </a:p>
        </p:txBody>
      </p:sp>
      <p:pic>
        <p:nvPicPr>
          <p:cNvPr id="32" name="Рисунок 3" descr="Изображение выглядит как человек, внутренний, кровать, датчик&#10;&#10;Автоматически созданное описание"/>
          <p:cNvPicPr/>
          <p:nvPr/>
        </p:nvPicPr>
        <p:blipFill>
          <a:blip r:embed="rId2"/>
          <a:stretch/>
        </p:blipFill>
        <p:spPr>
          <a:xfrm>
            <a:off x="1274760" y="2944800"/>
            <a:ext cx="2852640" cy="1974960"/>
          </a:xfrm>
          <a:prstGeom prst="rect">
            <a:avLst/>
          </a:prstGeom>
          <a:ln w="0">
            <a:noFill/>
          </a:ln>
        </p:spPr>
      </p:pic>
      <p:pic>
        <p:nvPicPr>
          <p:cNvPr id="33" name="Рисунок 8" descr=""/>
          <p:cNvPicPr/>
          <p:nvPr/>
        </p:nvPicPr>
        <p:blipFill>
          <a:blip r:embed="rId3"/>
          <a:stretch/>
        </p:blipFill>
        <p:spPr>
          <a:xfrm>
            <a:off x="4595760" y="2944800"/>
            <a:ext cx="3090960" cy="19749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 name="Picture 2" descr="C:\Users\Типография\Desktop\Безымянный.png"/>
          <p:cNvPicPr/>
          <p:nvPr/>
        </p:nvPicPr>
        <p:blipFill>
          <a:blip r:embed="rId1"/>
          <a:srcRect l="11758" t="0" r="11484" b="0"/>
          <a:stretch/>
        </p:blipFill>
        <p:spPr>
          <a:xfrm>
            <a:off x="-85680" y="0"/>
            <a:ext cx="9229680" cy="5167440"/>
          </a:xfrm>
          <a:prstGeom prst="rect">
            <a:avLst/>
          </a:prstGeom>
          <a:ln w="0">
            <a:noFill/>
          </a:ln>
        </p:spPr>
      </p:pic>
      <p:sp>
        <p:nvSpPr>
          <p:cNvPr id="35" name="Google Shape;123;p4"/>
          <p:cNvSpPr/>
          <p:nvPr/>
        </p:nvSpPr>
        <p:spPr>
          <a:xfrm>
            <a:off x="6996240" y="4532400"/>
            <a:ext cx="2057400" cy="27288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8A27842-5202-4E0E-9D5D-7B85248041D0}"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36" name="Google Shape;124;p4"/>
          <p:cNvCxnSpPr/>
          <p:nvPr/>
        </p:nvCxnSpPr>
        <p:spPr>
          <a:xfrm>
            <a:off x="307800" y="4874760"/>
            <a:ext cx="8614800" cy="1080"/>
          </a:xfrm>
          <a:prstGeom prst="straightConnector1">
            <a:avLst/>
          </a:prstGeom>
          <a:ln w="38160">
            <a:solidFill>
              <a:srgbClr val="002060"/>
            </a:solidFill>
            <a:miter/>
          </a:ln>
        </p:spPr>
      </p:cxnSp>
      <p:cxnSp>
        <p:nvCxnSpPr>
          <p:cNvPr id="37" name="Google Shape;125;p4"/>
          <p:cNvCxnSpPr/>
          <p:nvPr/>
        </p:nvCxnSpPr>
        <p:spPr>
          <a:xfrm flipV="1">
            <a:off x="456120" y="4979160"/>
            <a:ext cx="8317800" cy="1080"/>
          </a:xfrm>
          <a:prstGeom prst="straightConnector1">
            <a:avLst/>
          </a:prstGeom>
          <a:ln w="38160">
            <a:solidFill>
              <a:srgbClr val="00b050"/>
            </a:solidFill>
            <a:miter/>
          </a:ln>
        </p:spPr>
      </p:cxnSp>
      <p:sp>
        <p:nvSpPr>
          <p:cNvPr id="38" name="Rectangle 12"/>
          <p:cNvSpPr/>
          <p:nvPr/>
        </p:nvSpPr>
        <p:spPr>
          <a:xfrm>
            <a:off x="152280" y="1454040"/>
            <a:ext cx="184320" cy="276480"/>
          </a:xfrm>
          <a:prstGeom prst="rect">
            <a:avLst/>
          </a:prstGeom>
          <a:solidFill>
            <a:srgbClr val="ffffff"/>
          </a:solidFill>
          <a:ln w="0">
            <a:noFill/>
          </a:ln>
        </p:spPr>
        <p:style>
          <a:lnRef idx="0"/>
          <a:fillRef idx="0"/>
          <a:effectRef idx="0"/>
          <a:fontRef idx="minor"/>
        </p:style>
        <p:txBody>
          <a:bodyPr wrap="none" lIns="91080" rIns="91080" tIns="45360" bIns="45360" anchor="ctr">
            <a:spAutoFit/>
          </a:bodyPr>
          <a:p>
            <a:endParaRPr b="0" lang="ru-RU" sz="1200" strike="noStrike" u="none">
              <a:solidFill>
                <a:srgbClr val="000000"/>
              </a:solidFill>
              <a:uFillTx/>
              <a:latin typeface="Arial"/>
            </a:endParaRPr>
          </a:p>
        </p:txBody>
      </p:sp>
      <p:grpSp>
        <p:nvGrpSpPr>
          <p:cNvPr id="39" name="Прямоугольник 1"/>
          <p:cNvGrpSpPr/>
          <p:nvPr/>
        </p:nvGrpSpPr>
        <p:grpSpPr>
          <a:xfrm>
            <a:off x="30240" y="884160"/>
            <a:ext cx="5352840" cy="3456000"/>
            <a:chOff x="30240" y="884160"/>
            <a:chExt cx="5352840" cy="3456000"/>
          </a:xfrm>
        </p:grpSpPr>
        <p:pic>
          <p:nvPicPr>
            <p:cNvPr id="40" name="Прямоугольник 1" descr=""/>
            <p:cNvPicPr/>
            <p:nvPr/>
          </p:nvPicPr>
          <p:blipFill>
            <a:blip r:embed="rId2"/>
            <a:stretch/>
          </p:blipFill>
          <p:spPr>
            <a:xfrm>
              <a:off x="30240" y="884160"/>
              <a:ext cx="5352840" cy="3456000"/>
            </a:xfrm>
            <a:prstGeom prst="rect">
              <a:avLst/>
            </a:prstGeom>
            <a:ln w="0">
              <a:noFill/>
            </a:ln>
          </p:spPr>
        </p:pic>
        <p:sp>
          <p:nvSpPr>
            <p:cNvPr id="41" name=""/>
            <p:cNvSpPr/>
            <p:nvPr/>
          </p:nvSpPr>
          <p:spPr>
            <a:xfrm>
              <a:off x="152280" y="928800"/>
              <a:ext cx="5105520" cy="3247560"/>
            </a:xfrm>
            <a:prstGeom prst="rect">
              <a:avLst/>
            </a:prstGeom>
            <a:noFill/>
            <a:ln w="0">
              <a:noFill/>
            </a:ln>
          </p:spPr>
          <p:style>
            <a:lnRef idx="0"/>
            <a:fillRef idx="0"/>
            <a:effectRef idx="0"/>
            <a:fontRef idx="minor"/>
          </p:style>
          <p:txBody>
            <a:bodyPr anchor="t">
              <a:spAutoFit/>
            </a:bodyPr>
            <a:p>
              <a:pPr algn="just">
                <a:lnSpc>
                  <a:spcPct val="115000"/>
                </a:lnSpc>
                <a:tabLst>
                  <a:tab algn="l" pos="0"/>
                  <a:tab algn="l" pos="230508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04d84"/>
                  </a:solidFill>
                  <a:uFillTx/>
                  <a:latin typeface="Times New Roman"/>
                  <a:ea typeface="Times New Roman"/>
                </a:rPr>
                <a:t> </a:t>
              </a:r>
              <a:r>
                <a:rPr b="0" lang="kk-KZ" sz="2000" strike="noStrike" u="none">
                  <a:solidFill>
                    <a:srgbClr val="204d84"/>
                  </a:solidFill>
                  <a:uFillTx/>
                  <a:latin typeface="Times New Roman"/>
                  <a:ea typeface="Times New Roman"/>
                </a:rPr>
                <a:t>Жастық шақтағы жүйке күйзелісі есейгенде түрлі психикалық ауруларға әкеліп соқтыруы мүмкін. Гендерлік айырмашылықтарды айтқан кезде, ер адамдар психикалық бұзылудың алғашқы белгілерін жас кезінде басынан кешіреді, ал әйел адамдар </a:t>
              </a:r>
              <a:r>
                <a:rPr b="0" lang="ru-RU" sz="2000" strike="noStrike" u="none">
                  <a:solidFill>
                    <a:srgbClr val="204d84"/>
                  </a:solidFill>
                  <a:uFillTx/>
                  <a:latin typeface="Times New Roman"/>
                  <a:ea typeface="Times New Roman"/>
                </a:rPr>
                <a:t>25-30 </a:t>
              </a:r>
              <a:r>
                <a:rPr b="0" lang="kk-KZ" sz="2000" strike="noStrike" u="none">
                  <a:solidFill>
                    <a:srgbClr val="204d84"/>
                  </a:solidFill>
                  <a:uFillTx/>
                  <a:latin typeface="Times New Roman"/>
                  <a:ea typeface="Times New Roman"/>
                </a:rPr>
                <a:t> жастарында психикалық көңіл күй жағдайларының күрделі мәселелерін басынан өткізе бастайды. </a:t>
              </a:r>
              <a:endParaRPr b="0" lang="ru-RU" sz="2000" strike="noStrike" u="none">
                <a:solidFill>
                  <a:srgbClr val="000000"/>
                </a:solidFill>
                <a:uFillTx/>
                <a:latin typeface="Arial"/>
              </a:endParaRPr>
            </a:p>
          </p:txBody>
        </p:sp>
      </p:grpSp>
      <p:sp>
        <p:nvSpPr>
          <p:cNvPr id="42" name="Прямоугольник 9"/>
          <p:cNvSpPr/>
          <p:nvPr/>
        </p:nvSpPr>
        <p:spPr>
          <a:xfrm>
            <a:off x="0" y="241200"/>
            <a:ext cx="8277120" cy="387000"/>
          </a:xfrm>
          <a:prstGeom prst="rect">
            <a:avLst/>
          </a:prstGeom>
          <a:noFill/>
          <a:ln w="0">
            <a:noFill/>
          </a:ln>
        </p:spPr>
        <p:style>
          <a:lnRef idx="0"/>
          <a:fillRef idx="0"/>
          <a:effectRef idx="0"/>
          <a:fontRef idx="minor"/>
        </p:style>
        <p:txBody>
          <a:bodyPr lIns="71640" rIns="71640" tIns="35640" bIns="35640" anchor="t">
            <a:spAutoFit/>
          </a:bodyPr>
          <a:p>
            <a:pPr algn="ctr">
              <a:lnSpc>
                <a:spcPct val="115000"/>
              </a:lnSpc>
              <a:spcAft>
                <a:spcPts val="1001"/>
              </a:spcAft>
              <a:tabLst>
                <a:tab algn="l" pos="0"/>
                <a:tab algn="l" pos="230508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Times New Roman"/>
                <a:ea typeface="Times New Roman"/>
              </a:rPr>
              <a:t>Адамның физикалық және психикалық денсаулығының өзара байланысы</a:t>
            </a:r>
            <a:endParaRPr b="0" lang="ru-RU" sz="1800" strike="noStrike" u="none">
              <a:solidFill>
                <a:srgbClr val="000000"/>
              </a:solidFill>
              <a:uFillTx/>
              <a:latin typeface="Arial"/>
            </a:endParaRPr>
          </a:p>
        </p:txBody>
      </p:sp>
      <p:pic>
        <p:nvPicPr>
          <p:cNvPr id="43" name="Рисунок 3" descr="Изображение выглядит как одежда, женщина, платье&#10;&#10;Автоматически созданное описание"/>
          <p:cNvPicPr/>
          <p:nvPr/>
        </p:nvPicPr>
        <p:blipFill>
          <a:blip r:embed="rId3"/>
          <a:stretch/>
        </p:blipFill>
        <p:spPr>
          <a:xfrm>
            <a:off x="5565600" y="858960"/>
            <a:ext cx="2859120" cy="1976400"/>
          </a:xfrm>
          <a:prstGeom prst="rect">
            <a:avLst/>
          </a:prstGeom>
          <a:ln w="0">
            <a:noFill/>
          </a:ln>
        </p:spPr>
      </p:pic>
      <p:pic>
        <p:nvPicPr>
          <p:cNvPr id="44" name="Рисунок 7" descr="Изображение выглядит как текст&#10;&#10;Автоматически созданное описание"/>
          <p:cNvPicPr/>
          <p:nvPr/>
        </p:nvPicPr>
        <p:blipFill>
          <a:blip r:embed="rId4"/>
          <a:stretch/>
        </p:blipFill>
        <p:spPr>
          <a:xfrm>
            <a:off x="5505480" y="2828880"/>
            <a:ext cx="2919240" cy="183528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 name="Picture 2" descr="C:\Users\Типография\Desktop\Безымянный.png"/>
          <p:cNvPicPr/>
          <p:nvPr/>
        </p:nvPicPr>
        <p:blipFill>
          <a:blip r:embed="rId1"/>
          <a:srcRect l="11758" t="0" r="11484" b="0"/>
          <a:stretch/>
        </p:blipFill>
        <p:spPr>
          <a:xfrm>
            <a:off x="0" y="-23760"/>
            <a:ext cx="9702720" cy="5167440"/>
          </a:xfrm>
          <a:prstGeom prst="rect">
            <a:avLst/>
          </a:prstGeom>
          <a:ln w="0">
            <a:noFill/>
          </a:ln>
        </p:spPr>
      </p:pic>
      <p:sp>
        <p:nvSpPr>
          <p:cNvPr id="46" name="Google Shape;123;p4"/>
          <p:cNvSpPr/>
          <p:nvPr/>
        </p:nvSpPr>
        <p:spPr>
          <a:xfrm>
            <a:off x="7564320" y="4532400"/>
            <a:ext cx="2057400" cy="27288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7806F9B-4A01-4894-9CCE-884ECDB42DB4}"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47" name="Google Shape;124;p4"/>
          <p:cNvCxnSpPr/>
          <p:nvPr/>
        </p:nvCxnSpPr>
        <p:spPr>
          <a:xfrm>
            <a:off x="307800" y="4874760"/>
            <a:ext cx="8614800" cy="1080"/>
          </a:xfrm>
          <a:prstGeom prst="straightConnector1">
            <a:avLst/>
          </a:prstGeom>
          <a:ln w="38160">
            <a:solidFill>
              <a:srgbClr val="002060"/>
            </a:solidFill>
            <a:miter/>
          </a:ln>
        </p:spPr>
      </p:cxnSp>
      <p:cxnSp>
        <p:nvCxnSpPr>
          <p:cNvPr id="48" name="Google Shape;125;p4"/>
          <p:cNvCxnSpPr/>
          <p:nvPr/>
        </p:nvCxnSpPr>
        <p:spPr>
          <a:xfrm flipV="1">
            <a:off x="456120" y="4979160"/>
            <a:ext cx="8317800" cy="1080"/>
          </a:xfrm>
          <a:prstGeom prst="straightConnector1">
            <a:avLst/>
          </a:prstGeom>
          <a:ln w="38160">
            <a:solidFill>
              <a:srgbClr val="00b050"/>
            </a:solidFill>
            <a:miter/>
          </a:ln>
        </p:spPr>
      </p:cxnSp>
      <p:sp>
        <p:nvSpPr>
          <p:cNvPr id="49" name="Rectangle 12"/>
          <p:cNvSpPr/>
          <p:nvPr/>
        </p:nvSpPr>
        <p:spPr>
          <a:xfrm>
            <a:off x="152280" y="1454040"/>
            <a:ext cx="184320" cy="276480"/>
          </a:xfrm>
          <a:prstGeom prst="rect">
            <a:avLst/>
          </a:prstGeom>
          <a:solidFill>
            <a:srgbClr val="ffffff"/>
          </a:solidFill>
          <a:ln w="0">
            <a:noFill/>
          </a:ln>
        </p:spPr>
        <p:style>
          <a:lnRef idx="0"/>
          <a:fillRef idx="0"/>
          <a:effectRef idx="0"/>
          <a:fontRef idx="minor"/>
        </p:style>
        <p:txBody>
          <a:bodyPr wrap="none" lIns="91080" rIns="91080" tIns="45360" bIns="45360" anchor="ctr">
            <a:spAutoFit/>
          </a:bodyPr>
          <a:p>
            <a:endParaRPr b="0" lang="ru-RU" sz="1200" strike="noStrike" u="none">
              <a:solidFill>
                <a:srgbClr val="000000"/>
              </a:solidFill>
              <a:uFillTx/>
              <a:latin typeface="Arial"/>
            </a:endParaRPr>
          </a:p>
        </p:txBody>
      </p:sp>
      <p:sp>
        <p:nvSpPr>
          <p:cNvPr id="50" name="Прямоугольник 9"/>
          <p:cNvSpPr/>
          <p:nvPr/>
        </p:nvSpPr>
        <p:spPr>
          <a:xfrm>
            <a:off x="0" y="241200"/>
            <a:ext cx="8277120" cy="376560"/>
          </a:xfrm>
          <a:prstGeom prst="rect">
            <a:avLst/>
          </a:prstGeom>
          <a:noFill/>
          <a:ln w="0">
            <a:noFill/>
          </a:ln>
        </p:spPr>
        <p:style>
          <a:lnRef idx="0"/>
          <a:fillRef idx="0"/>
          <a:effectRef idx="0"/>
          <a:fontRef idx="minor"/>
        </p:style>
        <p:txBody>
          <a:bodyPr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Психикалық денсаулықты қалыпты ұстау</a:t>
            </a:r>
            <a:endParaRPr b="0" lang="ru-RU" sz="2000" strike="noStrike" u="none">
              <a:solidFill>
                <a:srgbClr val="000000"/>
              </a:solidFill>
              <a:uFillTx/>
              <a:latin typeface="Arial"/>
            </a:endParaRPr>
          </a:p>
        </p:txBody>
      </p:sp>
      <p:grpSp>
        <p:nvGrpSpPr>
          <p:cNvPr id="51" name="Прямоугольник 1"/>
          <p:cNvGrpSpPr/>
          <p:nvPr/>
        </p:nvGrpSpPr>
        <p:grpSpPr>
          <a:xfrm>
            <a:off x="176040" y="895320"/>
            <a:ext cx="5274000" cy="3700440"/>
            <a:chOff x="176040" y="895320"/>
            <a:chExt cx="5274000" cy="3700440"/>
          </a:xfrm>
        </p:grpSpPr>
        <p:pic>
          <p:nvPicPr>
            <p:cNvPr id="52" name="Прямоугольник 1" descr=""/>
            <p:cNvPicPr/>
            <p:nvPr/>
          </p:nvPicPr>
          <p:blipFill>
            <a:blip r:embed="rId2"/>
            <a:stretch/>
          </p:blipFill>
          <p:spPr>
            <a:xfrm>
              <a:off x="176040" y="895320"/>
              <a:ext cx="5274000" cy="3700440"/>
            </a:xfrm>
            <a:prstGeom prst="rect">
              <a:avLst/>
            </a:prstGeom>
            <a:ln w="0">
              <a:noFill/>
            </a:ln>
          </p:spPr>
        </p:pic>
        <p:sp>
          <p:nvSpPr>
            <p:cNvPr id="53" name=""/>
            <p:cNvSpPr/>
            <p:nvPr/>
          </p:nvSpPr>
          <p:spPr>
            <a:xfrm>
              <a:off x="236520" y="955800"/>
              <a:ext cx="5092560" cy="3445920"/>
            </a:xfrm>
            <a:prstGeom prst="rect">
              <a:avLst/>
            </a:prstGeom>
            <a:noFill/>
            <a:ln w="0">
              <a:noFill/>
            </a:ln>
          </p:spPr>
          <p:style>
            <a:lnRef idx="0"/>
            <a:fillRef idx="0"/>
            <a:effectRef idx="0"/>
            <a:fontRef idx="minor"/>
          </p:style>
          <p:txBody>
            <a:bodyPr anchor="t">
              <a:spAutoFit/>
            </a:bodyPr>
            <a:p>
              <a:pPr marL="60480" algn="just">
                <a:lnSpc>
                  <a:spcPct val="100000"/>
                </a:lnSpc>
                <a:tabLst>
                  <a:tab algn="l" pos="0"/>
                  <a:tab algn="l" pos="230508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70c0"/>
                  </a:solidFill>
                  <a:uFillTx/>
                  <a:latin typeface="Times New Roman"/>
                  <a:ea typeface="Times New Roman"/>
                </a:rPr>
                <a:t>             </a:t>
              </a:r>
              <a:r>
                <a:rPr b="0" lang="kk-KZ" sz="2000" strike="noStrike" u="none">
                  <a:solidFill>
                    <a:srgbClr val="0070c0"/>
                  </a:solidFill>
                  <a:uFillTx/>
                  <a:latin typeface="Times New Roman"/>
                  <a:ea typeface="Times New Roman"/>
                </a:rPr>
                <a:t>Адамның психикалық денсаулығына мінез – құлқы ғана әсер етпейді, өзіңе деген қарым – қатынасы, сол сияқты әлеуметтік – экономикалық және экологиялық жағдайлар да қатты әсер етеді. Сол үшін өзіңнің іс – әрекетіңді дұрыс ұйымдастыру маңызды. Жұмыс пен демалысты, қара жұмыс пен ақыл – ой жұмысын кезектестіріп отыру керек. Психикалық денсаулығын жақсы болу үшін күн режимін сақтау, уақытылы ұйықтау, дұрыс тамақтану маңызды</a:t>
              </a:r>
              <a:r>
                <a:rPr b="1" lang="kk-KZ" sz="2000" strike="noStrike" u="none">
                  <a:solidFill>
                    <a:srgbClr val="000000"/>
                  </a:solidFill>
                  <a:uFillTx/>
                  <a:latin typeface="Times New Roman"/>
                  <a:ea typeface="Times New Roman"/>
                </a:rPr>
                <a:t>.</a:t>
              </a:r>
              <a:endParaRPr b="0" lang="ru-RU" sz="2000" strike="noStrike" u="none">
                <a:solidFill>
                  <a:srgbClr val="000000"/>
                </a:solidFill>
                <a:uFillTx/>
                <a:latin typeface="Arial"/>
              </a:endParaRPr>
            </a:p>
          </p:txBody>
        </p:sp>
      </p:grpSp>
      <p:pic>
        <p:nvPicPr>
          <p:cNvPr id="54" name="Рисунок 3" descr="Изображение выглядит как текст, цветной&#10;&#10;Автоматически созданное описание"/>
          <p:cNvPicPr/>
          <p:nvPr/>
        </p:nvPicPr>
        <p:blipFill>
          <a:blip r:embed="rId3"/>
          <a:stretch/>
        </p:blipFill>
        <p:spPr>
          <a:xfrm>
            <a:off x="5450040" y="822240"/>
            <a:ext cx="2700360" cy="2079720"/>
          </a:xfrm>
          <a:prstGeom prst="rect">
            <a:avLst/>
          </a:prstGeom>
          <a:ln w="0">
            <a:noFill/>
          </a:ln>
        </p:spPr>
      </p:pic>
      <p:pic>
        <p:nvPicPr>
          <p:cNvPr id="55" name="Рисунок 5" descr=""/>
          <p:cNvPicPr/>
          <p:nvPr/>
        </p:nvPicPr>
        <p:blipFill>
          <a:blip r:embed="rId4"/>
          <a:stretch/>
        </p:blipFill>
        <p:spPr>
          <a:xfrm>
            <a:off x="6834240" y="2475000"/>
            <a:ext cx="2395440" cy="234612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 name="Picture 2" descr="C:\Users\Типография\Desktop\Безымянный.png"/>
          <p:cNvPicPr/>
          <p:nvPr/>
        </p:nvPicPr>
        <p:blipFill>
          <a:blip r:embed="rId1"/>
          <a:srcRect l="11758" t="0" r="11484" b="0"/>
          <a:stretch/>
        </p:blipFill>
        <p:spPr>
          <a:xfrm>
            <a:off x="-63360" y="0"/>
            <a:ext cx="9229680" cy="5167440"/>
          </a:xfrm>
          <a:prstGeom prst="rect">
            <a:avLst/>
          </a:prstGeom>
          <a:ln w="0">
            <a:noFill/>
          </a:ln>
        </p:spPr>
      </p:pic>
      <p:sp>
        <p:nvSpPr>
          <p:cNvPr id="57" name="Google Shape;123;p4"/>
          <p:cNvSpPr/>
          <p:nvPr/>
        </p:nvSpPr>
        <p:spPr>
          <a:xfrm>
            <a:off x="6996240" y="4532400"/>
            <a:ext cx="2057400" cy="27288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E866644-9941-433D-A0B7-5CC95A9B11A0}"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58" name="Google Shape;124;p4"/>
          <p:cNvCxnSpPr/>
          <p:nvPr/>
        </p:nvCxnSpPr>
        <p:spPr>
          <a:xfrm>
            <a:off x="307800" y="4874760"/>
            <a:ext cx="8614800" cy="1080"/>
          </a:xfrm>
          <a:prstGeom prst="straightConnector1">
            <a:avLst/>
          </a:prstGeom>
          <a:ln w="38160">
            <a:solidFill>
              <a:srgbClr val="002060"/>
            </a:solidFill>
            <a:miter/>
          </a:ln>
        </p:spPr>
      </p:cxnSp>
      <p:cxnSp>
        <p:nvCxnSpPr>
          <p:cNvPr id="59" name="Google Shape;125;p4"/>
          <p:cNvCxnSpPr/>
          <p:nvPr/>
        </p:nvCxnSpPr>
        <p:spPr>
          <a:xfrm flipV="1">
            <a:off x="456120" y="4979160"/>
            <a:ext cx="8317800" cy="1080"/>
          </a:xfrm>
          <a:prstGeom prst="straightConnector1">
            <a:avLst/>
          </a:prstGeom>
          <a:ln w="38160">
            <a:solidFill>
              <a:srgbClr val="00b050"/>
            </a:solidFill>
            <a:miter/>
          </a:ln>
        </p:spPr>
      </p:cxnSp>
      <p:sp>
        <p:nvSpPr>
          <p:cNvPr id="60" name="Прямоугольник 9"/>
          <p:cNvSpPr/>
          <p:nvPr/>
        </p:nvSpPr>
        <p:spPr>
          <a:xfrm>
            <a:off x="630360" y="241200"/>
            <a:ext cx="3909960" cy="437400"/>
          </a:xfrm>
          <a:prstGeom prst="rect">
            <a:avLst/>
          </a:prstGeom>
          <a:noFill/>
          <a:ln w="0">
            <a:noFill/>
          </a:ln>
        </p:spPr>
        <p:style>
          <a:lnRef idx="0"/>
          <a:fillRef idx="0"/>
          <a:effectRef idx="0"/>
          <a:fontRef idx="minor"/>
        </p:style>
        <p:txBody>
          <a:bodyPr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Тәжірибелік тапсырма</a:t>
            </a:r>
            <a:endParaRPr b="0" lang="ru-RU" sz="2400" strike="noStrike" u="none">
              <a:solidFill>
                <a:srgbClr val="000000"/>
              </a:solidFill>
              <a:uFillTx/>
              <a:latin typeface="Arial"/>
            </a:endParaRPr>
          </a:p>
        </p:txBody>
      </p:sp>
      <p:sp>
        <p:nvSpPr>
          <p:cNvPr id="61" name="Rectangle 12"/>
          <p:cNvSpPr/>
          <p:nvPr/>
        </p:nvSpPr>
        <p:spPr>
          <a:xfrm>
            <a:off x="152280" y="1454040"/>
            <a:ext cx="184320" cy="276480"/>
          </a:xfrm>
          <a:prstGeom prst="rect">
            <a:avLst/>
          </a:prstGeom>
          <a:solidFill>
            <a:srgbClr val="ffffff"/>
          </a:solidFill>
          <a:ln w="0">
            <a:noFill/>
          </a:ln>
        </p:spPr>
        <p:style>
          <a:lnRef idx="0"/>
          <a:fillRef idx="0"/>
          <a:effectRef idx="0"/>
          <a:fontRef idx="minor"/>
        </p:style>
        <p:txBody>
          <a:bodyPr wrap="none" lIns="91080" rIns="91080" tIns="45360" bIns="45360" anchor="ctr">
            <a:spAutoFit/>
          </a:bodyPr>
          <a:p>
            <a:endParaRPr b="0" lang="ru-RU" sz="1200" strike="noStrike" u="none">
              <a:solidFill>
                <a:srgbClr val="000000"/>
              </a:solidFill>
              <a:uFillTx/>
              <a:latin typeface="Arial"/>
            </a:endParaRPr>
          </a:p>
        </p:txBody>
      </p:sp>
      <p:sp>
        <p:nvSpPr>
          <p:cNvPr id="62" name="Прямоугольник 1"/>
          <p:cNvSpPr/>
          <p:nvPr/>
        </p:nvSpPr>
        <p:spPr>
          <a:xfrm>
            <a:off x="0" y="808200"/>
            <a:ext cx="8623440" cy="396720"/>
          </a:xfrm>
          <a:prstGeom prst="rect">
            <a:avLst/>
          </a:prstGeom>
          <a:noFill/>
          <a:ln w="0">
            <a:noFill/>
          </a:ln>
        </p:spPr>
        <p:style>
          <a:lnRef idx="0"/>
          <a:fillRef idx="0"/>
          <a:effectRef idx="0"/>
          <a:fontRef idx="minor"/>
        </p:style>
        <p:txBody>
          <a:bodyPr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04d84"/>
                </a:solidFill>
                <a:uFillTx/>
                <a:latin typeface="Times New Roman"/>
                <a:ea typeface="Times New Roman"/>
              </a:rPr>
              <a:t>       </a:t>
            </a:r>
            <a:r>
              <a:rPr b="0" lang="kk-KZ" sz="2000" strike="noStrike" u="none">
                <a:solidFill>
                  <a:srgbClr val="204d84"/>
                </a:solidFill>
                <a:uFillTx/>
                <a:latin typeface="Times New Roman"/>
                <a:ea typeface="Times New Roman"/>
              </a:rPr>
              <a:t>Тапсырма №1. Ұйқы түрлеріне салыстырмалы түрде сипаттама беріңіз:</a:t>
            </a:r>
            <a:endParaRPr b="0" lang="ru-RU" sz="2000" strike="noStrike" u="none">
              <a:solidFill>
                <a:srgbClr val="000000"/>
              </a:solidFill>
              <a:uFillTx/>
              <a:latin typeface="Arial"/>
            </a:endParaRPr>
          </a:p>
        </p:txBody>
      </p:sp>
      <p:sp>
        <p:nvSpPr>
          <p:cNvPr id="63" name="Прямоугольник 1"/>
          <p:cNvSpPr/>
          <p:nvPr/>
        </p:nvSpPr>
        <p:spPr>
          <a:xfrm>
            <a:off x="488880" y="3616200"/>
            <a:ext cx="7567560" cy="701640"/>
          </a:xfrm>
          <a:prstGeom prst="rect">
            <a:avLst/>
          </a:prstGeom>
          <a:noFill/>
          <a:ln w="0">
            <a:noFill/>
          </a:ln>
        </p:spPr>
        <p:style>
          <a:lnRef idx="0"/>
          <a:fillRef idx="0"/>
          <a:effectRef idx="0"/>
          <a:fontRef idx="minor"/>
        </p:style>
        <p:txBody>
          <a:bodyPr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1f497d"/>
                </a:solidFill>
                <a:uFillTx/>
                <a:latin typeface="Times New Roman"/>
                <a:ea typeface="Times New Roman"/>
              </a:rPr>
              <a:t>     </a:t>
            </a:r>
            <a:r>
              <a:rPr b="0" lang="kk-KZ" sz="2000" strike="noStrike" u="none">
                <a:solidFill>
                  <a:srgbClr val="000000"/>
                </a:solidFill>
                <a:uFillTx/>
                <a:latin typeface="Arial"/>
              </a:rPr>
              <a:t> </a:t>
            </a:r>
            <a:r>
              <a:rPr b="1" lang="kk-KZ" sz="2000" strike="noStrike" u="none">
                <a:solidFill>
                  <a:srgbClr val="000000"/>
                </a:solidFill>
                <a:uFillTx/>
                <a:latin typeface="Arial"/>
              </a:rPr>
              <a:t> </a:t>
            </a:r>
            <a:r>
              <a:rPr b="1" lang="kk-KZ" sz="2000" strike="noStrike" u="none">
                <a:solidFill>
                  <a:srgbClr val="204d84"/>
                </a:solidFill>
                <a:uFillTx/>
                <a:latin typeface="Times New Roman"/>
                <a:ea typeface="Times New Roman"/>
              </a:rPr>
              <a:t>Дескриптор:</a:t>
            </a:r>
            <a:endParaRPr b="0" lang="ru-RU" sz="2000" strike="noStrike" u="none">
              <a:solidFill>
                <a:srgbClr val="000000"/>
              </a:solidFill>
              <a:uFillTx/>
              <a:latin typeface="Arial"/>
            </a:endParaRPr>
          </a:p>
          <a:p>
            <a:pPr>
              <a:lnSpc>
                <a:spcPct val="100000"/>
              </a:lnSpc>
              <a:buClr>
                <a:srgbClr val="17375e"/>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17375e"/>
                </a:solidFill>
                <a:uFillTx/>
                <a:latin typeface="Times New Roman"/>
                <a:ea typeface="Times New Roman"/>
              </a:rPr>
              <a:t> </a:t>
            </a:r>
            <a:r>
              <a:rPr b="0" lang="kk-KZ" sz="1800" strike="noStrike" u="none">
                <a:solidFill>
                  <a:srgbClr val="204d84"/>
                </a:solidFill>
                <a:uFillTx/>
                <a:latin typeface="Times New Roman"/>
                <a:ea typeface="Times New Roman"/>
              </a:rPr>
              <a:t>Ұйқы түрлеріне салыстырмалы түрде сипаттама береді.</a:t>
            </a:r>
            <a:endParaRPr b="0" lang="ru-RU" sz="1800" strike="noStrike" u="none">
              <a:solidFill>
                <a:srgbClr val="000000"/>
              </a:solidFill>
              <a:uFillTx/>
              <a:latin typeface="Arial"/>
            </a:endParaRPr>
          </a:p>
        </p:txBody>
      </p:sp>
      <p:graphicFrame>
        <p:nvGraphicFramePr>
          <p:cNvPr id="64" name=""/>
          <p:cNvGraphicFramePr/>
          <p:nvPr/>
        </p:nvGraphicFramePr>
        <p:xfrm>
          <a:off x="749160" y="1558800"/>
          <a:ext cx="7307280" cy="2057400"/>
        </p:xfrm>
        <a:graphic>
          <a:graphicData uri="http://schemas.openxmlformats.org/drawingml/2006/table">
            <a:tbl>
              <a:tblPr/>
              <a:tblGrid>
                <a:gridCol w="3654720"/>
                <a:gridCol w="3652560"/>
              </a:tblGrid>
              <a:tr h="565200">
                <a:tc>
                  <a:txBody>
                    <a:bodyPr lIns="68400" rIns="68400" tIns="0" bIns="0" anchor="t">
                      <a:noAutofit/>
                    </a:bodyPr>
                    <a:p>
                      <a:pPr algn="ctr">
                        <a:lnSpc>
                          <a:spcPct val="115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r>
                        <a:rPr b="1" lang="kk-KZ" sz="2100" strike="noStrike" u="none">
                          <a:solidFill>
                            <a:srgbClr val="204d84"/>
                          </a:solidFill>
                          <a:uFillTx/>
                          <a:latin typeface="Times New Roman"/>
                          <a:ea typeface="Times New Roman"/>
                        </a:rPr>
                        <a:t>Баяу ұйқы</a:t>
                      </a:r>
                      <a:endParaRPr b="0" lang="ru-RU" sz="21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r>
                        <a:rPr b="1" lang="kk-KZ" sz="2000" strike="noStrike" u="none">
                          <a:solidFill>
                            <a:srgbClr val="204d84"/>
                          </a:solidFill>
                          <a:uFillTx/>
                          <a:latin typeface="Times New Roman"/>
                          <a:ea typeface="SimSun"/>
                        </a:rPr>
                        <a:t>Тез ұйқы</a:t>
                      </a:r>
                      <a:endParaRPr b="0" lang="ru-RU" sz="20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1492200">
                <a:tc>
                  <a:txBody>
                    <a:bodyPr lIns="68400" rIns="68400" tIns="0" bIns="0" anchor="t">
                      <a:noAutofit/>
                    </a:bodyPr>
                    <a:p>
                      <a:pPr>
                        <a:lnSpc>
                          <a:spcPct val="115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endParaRPr b="0" lang="ru-RU" sz="12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15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endParaRPr b="0" lang="ru-RU" sz="12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5" name="Picture 2" descr="C:\Users\Типография\Desktop\Безымянный.png"/>
          <p:cNvPicPr/>
          <p:nvPr/>
        </p:nvPicPr>
        <p:blipFill>
          <a:blip r:embed="rId1"/>
          <a:srcRect l="11758" t="0" r="11484" b="0"/>
          <a:stretch/>
        </p:blipFill>
        <p:spPr>
          <a:xfrm>
            <a:off x="-63360" y="0"/>
            <a:ext cx="9229680" cy="5167440"/>
          </a:xfrm>
          <a:prstGeom prst="rect">
            <a:avLst/>
          </a:prstGeom>
          <a:ln w="0">
            <a:noFill/>
          </a:ln>
        </p:spPr>
      </p:pic>
      <p:sp>
        <p:nvSpPr>
          <p:cNvPr id="66" name="Google Shape;123;p4"/>
          <p:cNvSpPr/>
          <p:nvPr/>
        </p:nvSpPr>
        <p:spPr>
          <a:xfrm>
            <a:off x="6996240" y="4532400"/>
            <a:ext cx="2057400" cy="27288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956CE82-B103-439F-B888-AFC9F4008D2F}"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67" name="Google Shape;124;p4"/>
          <p:cNvCxnSpPr/>
          <p:nvPr/>
        </p:nvCxnSpPr>
        <p:spPr>
          <a:xfrm>
            <a:off x="307800" y="4874760"/>
            <a:ext cx="8614800" cy="1080"/>
          </a:xfrm>
          <a:prstGeom prst="straightConnector1">
            <a:avLst/>
          </a:prstGeom>
          <a:ln w="38160">
            <a:solidFill>
              <a:srgbClr val="002060"/>
            </a:solidFill>
            <a:miter/>
          </a:ln>
        </p:spPr>
      </p:cxnSp>
      <p:cxnSp>
        <p:nvCxnSpPr>
          <p:cNvPr id="68" name="Google Shape;125;p4"/>
          <p:cNvCxnSpPr/>
          <p:nvPr/>
        </p:nvCxnSpPr>
        <p:spPr>
          <a:xfrm flipV="1">
            <a:off x="456120" y="4979160"/>
            <a:ext cx="8317800" cy="1080"/>
          </a:xfrm>
          <a:prstGeom prst="straightConnector1">
            <a:avLst/>
          </a:prstGeom>
          <a:ln w="38160">
            <a:solidFill>
              <a:srgbClr val="00b050"/>
            </a:solidFill>
            <a:miter/>
          </a:ln>
        </p:spPr>
      </p:cxnSp>
      <p:sp>
        <p:nvSpPr>
          <p:cNvPr id="69" name="Прямоугольник 9"/>
          <p:cNvSpPr/>
          <p:nvPr/>
        </p:nvSpPr>
        <p:spPr>
          <a:xfrm>
            <a:off x="630360" y="241200"/>
            <a:ext cx="3232080" cy="437400"/>
          </a:xfrm>
          <a:prstGeom prst="rect">
            <a:avLst/>
          </a:prstGeom>
          <a:noFill/>
          <a:ln w="0">
            <a:noFill/>
          </a:ln>
        </p:spPr>
        <p:style>
          <a:lnRef idx="0"/>
          <a:fillRef idx="0"/>
          <a:effectRef idx="0"/>
          <a:fontRef idx="minor"/>
        </p:style>
        <p:txBody>
          <a:bodyPr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Тапсырма жауабы</a:t>
            </a:r>
            <a:endParaRPr b="0" lang="ru-RU" sz="2400" strike="noStrike" u="none">
              <a:solidFill>
                <a:srgbClr val="000000"/>
              </a:solidFill>
              <a:uFillTx/>
              <a:latin typeface="Arial"/>
            </a:endParaRPr>
          </a:p>
        </p:txBody>
      </p:sp>
      <p:sp>
        <p:nvSpPr>
          <p:cNvPr id="70" name="Rectangle 12"/>
          <p:cNvSpPr/>
          <p:nvPr/>
        </p:nvSpPr>
        <p:spPr>
          <a:xfrm>
            <a:off x="152280" y="1454040"/>
            <a:ext cx="184320" cy="276480"/>
          </a:xfrm>
          <a:prstGeom prst="rect">
            <a:avLst/>
          </a:prstGeom>
          <a:solidFill>
            <a:srgbClr val="ffffff"/>
          </a:solidFill>
          <a:ln w="0">
            <a:noFill/>
          </a:ln>
        </p:spPr>
        <p:style>
          <a:lnRef idx="0"/>
          <a:fillRef idx="0"/>
          <a:effectRef idx="0"/>
          <a:fontRef idx="minor"/>
        </p:style>
        <p:txBody>
          <a:bodyPr wrap="none" lIns="91080" rIns="91080" tIns="45360" bIns="45360" anchor="ctr">
            <a:spAutoFit/>
          </a:bodyPr>
          <a:p>
            <a:endParaRPr b="0" lang="ru-RU" sz="1200" strike="noStrike" u="none">
              <a:solidFill>
                <a:srgbClr val="000000"/>
              </a:solidFill>
              <a:uFillTx/>
              <a:latin typeface="Arial"/>
            </a:endParaRPr>
          </a:p>
        </p:txBody>
      </p:sp>
      <p:sp>
        <p:nvSpPr>
          <p:cNvPr id="71" name="Прямоугольник 1"/>
          <p:cNvSpPr/>
          <p:nvPr/>
        </p:nvSpPr>
        <p:spPr>
          <a:xfrm>
            <a:off x="409680" y="808200"/>
            <a:ext cx="7772400" cy="457560"/>
          </a:xfrm>
          <a:prstGeom prst="rect">
            <a:avLst/>
          </a:prstGeom>
          <a:noFill/>
          <a:ln w="0">
            <a:noFill/>
          </a:ln>
        </p:spPr>
        <p:style>
          <a:lnRef idx="0"/>
          <a:fillRef idx="0"/>
          <a:effectRef idx="0"/>
          <a:fontRef idx="minor"/>
        </p:style>
        <p:txBody>
          <a:bodyPr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1f497d"/>
                </a:solidFill>
                <a:uFillTx/>
                <a:latin typeface="Times New Roman"/>
                <a:ea typeface="Times New Roman"/>
              </a:rPr>
              <a:t>     </a:t>
            </a:r>
            <a:r>
              <a:rPr b="0" lang="kk-KZ" sz="2000" strike="noStrike" u="none">
                <a:solidFill>
                  <a:srgbClr val="000000"/>
                </a:solidFill>
                <a:uFillTx/>
                <a:latin typeface="Arial"/>
              </a:rPr>
              <a:t> </a:t>
            </a:r>
            <a:r>
              <a:rPr b="0" lang="kk-KZ" sz="2000" strike="noStrike" u="none">
                <a:solidFill>
                  <a:srgbClr val="204d84"/>
                </a:solidFill>
                <a:uFillTx/>
                <a:latin typeface="Times New Roman"/>
                <a:ea typeface="Times New Roman"/>
              </a:rPr>
              <a:t> </a:t>
            </a:r>
            <a:r>
              <a:rPr b="0" lang="kk-KZ" sz="2400" strike="noStrike" u="none">
                <a:solidFill>
                  <a:srgbClr val="204d84"/>
                </a:solidFill>
                <a:uFillTx/>
                <a:latin typeface="Times New Roman"/>
                <a:ea typeface="Times New Roman"/>
              </a:rPr>
              <a:t>Тапсырма №1. </a:t>
            </a:r>
            <a:endParaRPr b="0" lang="ru-RU" sz="2400" strike="noStrike" u="none">
              <a:solidFill>
                <a:srgbClr val="000000"/>
              </a:solidFill>
              <a:uFillTx/>
              <a:latin typeface="Arial"/>
            </a:endParaRPr>
          </a:p>
        </p:txBody>
      </p:sp>
      <p:graphicFrame>
        <p:nvGraphicFramePr>
          <p:cNvPr id="72" name=""/>
          <p:cNvGraphicFramePr/>
          <p:nvPr/>
        </p:nvGraphicFramePr>
        <p:xfrm>
          <a:off x="749160" y="1558800"/>
          <a:ext cx="7307280" cy="2057400"/>
        </p:xfrm>
        <a:graphic>
          <a:graphicData uri="http://schemas.openxmlformats.org/drawingml/2006/table">
            <a:tbl>
              <a:tblPr/>
              <a:tblGrid>
                <a:gridCol w="3654720"/>
                <a:gridCol w="3652560"/>
              </a:tblGrid>
              <a:tr h="565200">
                <a:tc>
                  <a:txBody>
                    <a:bodyPr lIns="68400" rIns="68400" tIns="0" bIns="0" anchor="t">
                      <a:noAutofit/>
                    </a:bodyPr>
                    <a:p>
                      <a:pPr algn="ctr">
                        <a:lnSpc>
                          <a:spcPct val="115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r>
                        <a:rPr b="1" lang="kk-KZ" sz="2100" strike="noStrike" u="none">
                          <a:solidFill>
                            <a:srgbClr val="204d84"/>
                          </a:solidFill>
                          <a:uFillTx/>
                          <a:latin typeface="Times New Roman"/>
                          <a:ea typeface="Times New Roman"/>
                        </a:rPr>
                        <a:t>Баяу ұйқы</a:t>
                      </a:r>
                      <a:endParaRPr b="0" lang="ru-RU" sz="21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r>
                        <a:rPr b="1" lang="kk-KZ" sz="2000" strike="noStrike" u="none">
                          <a:solidFill>
                            <a:srgbClr val="204d84"/>
                          </a:solidFill>
                          <a:uFillTx/>
                          <a:latin typeface="Times New Roman"/>
                          <a:ea typeface="SimSun"/>
                        </a:rPr>
                        <a:t>Тез ұйқы</a:t>
                      </a:r>
                      <a:endParaRPr b="0" lang="ru-RU" sz="20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1492200">
                <a:tc>
                  <a:txBody>
                    <a:bodyPr lIns="68400" rIns="68400" tIns="0" bIns="0" anchor="t">
                      <a:noAutofit/>
                    </a:bodyPr>
                    <a:p>
                      <a:pPr>
                        <a:lnSpc>
                          <a:spcPct val="115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r>
                        <a:rPr b="0" lang="kk-KZ" sz="2100" strike="noStrike" u="none">
                          <a:solidFill>
                            <a:srgbClr val="204d84"/>
                          </a:solidFill>
                          <a:uFillTx/>
                          <a:latin typeface="Times New Roman"/>
                          <a:ea typeface="SimSun"/>
                        </a:rPr>
                        <a:t>Терең ұйқы жағдайы, ұйқысы қанған, сергек сезінеді.</a:t>
                      </a:r>
                      <a:endParaRPr b="0" lang="ru-RU" sz="21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15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r>
                        <a:rPr b="0" lang="kk-KZ" sz="2100" strike="noStrike" u="none">
                          <a:solidFill>
                            <a:srgbClr val="204d84"/>
                          </a:solidFill>
                          <a:uFillTx/>
                          <a:latin typeface="Times New Roman"/>
                          <a:ea typeface="SimSun"/>
                        </a:rPr>
                        <a:t>Көздердің қозғалысы байқалады, қан қысымы жоғарылайды.ашуланшақ болады. </a:t>
                      </a:r>
                      <a:endParaRPr b="0" lang="ru-RU" sz="21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3" name="Picture 2" descr="C:\Users\Типография\Desktop\Безымянный.png"/>
          <p:cNvPicPr/>
          <p:nvPr/>
        </p:nvPicPr>
        <p:blipFill>
          <a:blip r:embed="rId1"/>
          <a:srcRect l="11758" t="0" r="11484" b="0"/>
          <a:stretch/>
        </p:blipFill>
        <p:spPr>
          <a:xfrm>
            <a:off x="-63360" y="0"/>
            <a:ext cx="9229680" cy="5167440"/>
          </a:xfrm>
          <a:prstGeom prst="rect">
            <a:avLst/>
          </a:prstGeom>
          <a:ln w="0">
            <a:noFill/>
          </a:ln>
        </p:spPr>
      </p:pic>
      <p:sp>
        <p:nvSpPr>
          <p:cNvPr id="74" name="Google Shape;123;p4"/>
          <p:cNvSpPr/>
          <p:nvPr/>
        </p:nvSpPr>
        <p:spPr>
          <a:xfrm>
            <a:off x="6996240" y="4532400"/>
            <a:ext cx="2057400" cy="27288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C256D6A-B64D-4D0F-9A86-413434F8F36D}"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75" name="Google Shape;124;p4"/>
          <p:cNvCxnSpPr/>
          <p:nvPr/>
        </p:nvCxnSpPr>
        <p:spPr>
          <a:xfrm>
            <a:off x="307800" y="4874760"/>
            <a:ext cx="8614800" cy="1080"/>
          </a:xfrm>
          <a:prstGeom prst="straightConnector1">
            <a:avLst/>
          </a:prstGeom>
          <a:ln w="38160">
            <a:solidFill>
              <a:srgbClr val="002060"/>
            </a:solidFill>
            <a:miter/>
          </a:ln>
        </p:spPr>
      </p:cxnSp>
      <p:cxnSp>
        <p:nvCxnSpPr>
          <p:cNvPr id="76" name="Google Shape;125;p4"/>
          <p:cNvCxnSpPr/>
          <p:nvPr/>
        </p:nvCxnSpPr>
        <p:spPr>
          <a:xfrm flipV="1">
            <a:off x="456120" y="4979160"/>
            <a:ext cx="8317800" cy="1080"/>
          </a:xfrm>
          <a:prstGeom prst="straightConnector1">
            <a:avLst/>
          </a:prstGeom>
          <a:ln w="38160">
            <a:solidFill>
              <a:srgbClr val="00b050"/>
            </a:solidFill>
            <a:miter/>
          </a:ln>
        </p:spPr>
      </p:cxnSp>
      <p:sp>
        <p:nvSpPr>
          <p:cNvPr id="77" name="Rectangle 12"/>
          <p:cNvSpPr/>
          <p:nvPr/>
        </p:nvSpPr>
        <p:spPr>
          <a:xfrm>
            <a:off x="152280" y="1454040"/>
            <a:ext cx="184320" cy="276480"/>
          </a:xfrm>
          <a:prstGeom prst="rect">
            <a:avLst/>
          </a:prstGeom>
          <a:solidFill>
            <a:srgbClr val="ffffff"/>
          </a:solidFill>
          <a:ln w="0">
            <a:noFill/>
          </a:ln>
        </p:spPr>
        <p:style>
          <a:lnRef idx="0"/>
          <a:fillRef idx="0"/>
          <a:effectRef idx="0"/>
          <a:fontRef idx="minor"/>
        </p:style>
        <p:txBody>
          <a:bodyPr wrap="none" lIns="91080" rIns="91080" tIns="45360" bIns="45360" anchor="ctr">
            <a:spAutoFit/>
          </a:bodyPr>
          <a:p>
            <a:endParaRPr b="0" lang="ru-RU" sz="1200" strike="noStrike" u="none">
              <a:solidFill>
                <a:srgbClr val="000000"/>
              </a:solidFill>
              <a:uFillTx/>
              <a:latin typeface="Arial"/>
            </a:endParaRPr>
          </a:p>
        </p:txBody>
      </p:sp>
      <p:sp>
        <p:nvSpPr>
          <p:cNvPr id="78" name="Прямоугольник 13"/>
          <p:cNvSpPr/>
          <p:nvPr/>
        </p:nvSpPr>
        <p:spPr>
          <a:xfrm>
            <a:off x="659880" y="236520"/>
            <a:ext cx="2350440" cy="457560"/>
          </a:xfrm>
          <a:prstGeom prst="rect">
            <a:avLst/>
          </a:prstGeom>
          <a:noFill/>
          <a:ln w="0">
            <a:noFill/>
          </a:ln>
        </p:spPr>
        <p:style>
          <a:lnRef idx="0"/>
          <a:fillRef idx="0"/>
          <a:effectRef idx="0"/>
          <a:fontRef idx="minor"/>
        </p:style>
        <p:txBody>
          <a:bodyPr wrap="none"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Сабақты бекіту</a:t>
            </a:r>
            <a:endParaRPr b="0" lang="ru-RU" sz="2400" strike="noStrike" u="none">
              <a:solidFill>
                <a:srgbClr val="000000"/>
              </a:solidFill>
              <a:uFillTx/>
              <a:latin typeface="Arial"/>
            </a:endParaRPr>
          </a:p>
        </p:txBody>
      </p:sp>
      <p:sp>
        <p:nvSpPr>
          <p:cNvPr id="79" name="Прямоугольник 12"/>
          <p:cNvSpPr/>
          <p:nvPr/>
        </p:nvSpPr>
        <p:spPr>
          <a:xfrm>
            <a:off x="299880" y="770040"/>
            <a:ext cx="8596440" cy="396720"/>
          </a:xfrm>
          <a:prstGeom prst="rect">
            <a:avLst/>
          </a:prstGeom>
          <a:noFill/>
          <a:ln w="0">
            <a:noFill/>
          </a:ln>
        </p:spPr>
        <p:style>
          <a:lnRef idx="0"/>
          <a:fillRef idx="0"/>
          <a:effectRef idx="0"/>
          <a:fontRef idx="minor"/>
        </p:style>
        <p:txBody>
          <a:bodyPr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04d84"/>
                </a:solidFill>
                <a:uFillTx/>
                <a:latin typeface="Times New Roman"/>
                <a:ea typeface="Times New Roman"/>
              </a:rPr>
              <a:t>       </a:t>
            </a:r>
            <a:r>
              <a:rPr b="1" lang="kk-KZ" sz="2000" strike="noStrike" u="none">
                <a:solidFill>
                  <a:srgbClr val="204d84"/>
                </a:solidFill>
                <a:uFillTx/>
                <a:latin typeface="Times New Roman"/>
                <a:ea typeface="Times New Roman"/>
              </a:rPr>
              <a:t>Тапсырма №2</a:t>
            </a:r>
            <a:r>
              <a:rPr b="0" lang="kk-KZ" sz="2000" strike="noStrike" u="none">
                <a:solidFill>
                  <a:srgbClr val="000000"/>
                </a:solidFill>
                <a:uFillTx/>
                <a:latin typeface="Arial"/>
              </a:rPr>
              <a:t> </a:t>
            </a:r>
            <a:r>
              <a:rPr b="0" lang="kk-KZ" sz="2000" strike="noStrike" u="none">
                <a:solidFill>
                  <a:srgbClr val="204d84"/>
                </a:solidFill>
                <a:uFillTx/>
                <a:latin typeface="Times New Roman"/>
                <a:ea typeface="Times New Roman"/>
              </a:rPr>
              <a:t>Ұйқы гигиенасына жататын бес ережені жазыңыз :</a:t>
            </a:r>
            <a:endParaRPr b="0" lang="ru-RU" sz="2000" strike="noStrike" u="none">
              <a:solidFill>
                <a:srgbClr val="000000"/>
              </a:solidFill>
              <a:uFillTx/>
              <a:latin typeface="Arial"/>
            </a:endParaRPr>
          </a:p>
        </p:txBody>
      </p:sp>
      <p:sp>
        <p:nvSpPr>
          <p:cNvPr id="80" name="Rectangle 17"/>
          <p:cNvSpPr/>
          <p:nvPr/>
        </p:nvSpPr>
        <p:spPr>
          <a:xfrm>
            <a:off x="473040" y="3782520"/>
            <a:ext cx="8008920" cy="869040"/>
          </a:xfrm>
          <a:prstGeom prst="rect">
            <a:avLst/>
          </a:prstGeom>
          <a:noFill/>
          <a:ln w="0">
            <a:noFill/>
          </a:ln>
        </p:spPr>
        <p:style>
          <a:lnRef idx="0"/>
          <a:fillRef idx="0"/>
          <a:effectRef idx="0"/>
          <a:fontRef idx="minor"/>
        </p:style>
        <p:txBody>
          <a:bodyPr lIns="110880" bIns="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204d84"/>
                </a:solidFill>
                <a:uFillTx/>
                <a:latin typeface="Times New Roman"/>
                <a:ea typeface="Times New Roman"/>
              </a:rPr>
              <a:t>Дескриптор: </a:t>
            </a:r>
            <a:endParaRPr b="0" lang="ru-RU" sz="1800" strike="noStrike" u="none">
              <a:solidFill>
                <a:srgbClr val="000000"/>
              </a:solidFill>
              <a:uFillTx/>
              <a:latin typeface="Arial"/>
            </a:endParaRPr>
          </a:p>
          <a:p>
            <a:pPr lvl="2" marL="776160" indent="-60120">
              <a:lnSpc>
                <a:spcPct val="100000"/>
              </a:lnSpc>
              <a:buClr>
                <a:srgbClr val="204d8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04d84"/>
                </a:solidFill>
                <a:uFillTx/>
                <a:latin typeface="Times New Roman"/>
                <a:ea typeface="Times New Roman"/>
              </a:rPr>
              <a:t>Ұйқы гигиенасына жататын бес ережені жазады</a:t>
            </a:r>
            <a:endParaRPr b="0" lang="ru-RU" sz="1800" strike="noStrike" u="none">
              <a:solidFill>
                <a:srgbClr val="000000"/>
              </a:solidFill>
              <a:uFillTx/>
              <a:latin typeface="Arial"/>
            </a:endParaRPr>
          </a:p>
        </p:txBody>
      </p:sp>
      <p:sp>
        <p:nvSpPr>
          <p:cNvPr id="81" name="TextBox 1"/>
          <p:cNvSpPr/>
          <p:nvPr/>
        </p:nvSpPr>
        <p:spPr>
          <a:xfrm>
            <a:off x="652320" y="1592280"/>
            <a:ext cx="7829640" cy="100836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Aria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b="0" lang="ru-RU" sz="1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5457</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Администратор</dc:creator>
  <dc:description/>
  <dc:language>ru-RU</dc:language>
  <cp:lastModifiedBy>Huawei</cp:lastModifiedBy>
  <cp:lastPrinted>2020-01-23T08:03:28Z</cp:lastPrinted>
  <dcterms:modified xsi:type="dcterms:W3CDTF">2024-10-31T17:39:40Z</dcterms:modified>
  <cp:revision>492</cp:revision>
  <dc:subject/>
  <dc:title>Презентация PowerPoint</dc:title>
</cp:coreProperties>
</file>