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gC2iZaVTblYciDCgZ4/9oSjfUU2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85BA12-1127-43F7-985A-90C8929B123B}">
  <a:tblStyle styleId="{2685BA12-1127-43F7-985A-90C8929B123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AC23D35-F805-4BAB-A880-DE854967D31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k-K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39517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6162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6253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5068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3954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9009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3859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0774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6518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0959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6619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215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k-K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k-K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k-K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k-K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k-K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k-K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k-K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k-K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k-K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k-K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k-K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k-K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6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2.jpg"/><Relationship Id="rId10" Type="http://schemas.openxmlformats.org/officeDocument/2006/relationships/image" Target="../media/image12.jp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g"/><Relationship Id="rId5" Type="http://schemas.openxmlformats.org/officeDocument/2006/relationships/image" Target="../media/image14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214282" y="1857364"/>
            <a:ext cx="8715436" cy="237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kk-KZ" sz="4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Тақырып:Омыртқасыз және  омыртқалы жануарлардың қозғалуы </a:t>
            </a:r>
            <a:endParaRPr sz="4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SzPts val="4400"/>
              <a:buNone/>
            </a:pPr>
            <a:endParaRPr sz="4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</a:pPr>
            <a:endParaRPr sz="4000" dirty="0"/>
          </a:p>
          <a:p>
            <a:pPr marL="0" lvl="0" indent="0" algn="ctr" rtl="0"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SzPts val="4400"/>
              <a:buNone/>
            </a:pPr>
            <a:endParaRPr sz="4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"/>
          <p:cNvSpPr txBox="1">
            <a:spLocks noGrp="1"/>
          </p:cNvSpPr>
          <p:nvPr>
            <p:ph type="title"/>
          </p:nvPr>
        </p:nvSpPr>
        <p:spPr>
          <a:xfrm>
            <a:off x="1943100" y="4800600"/>
            <a:ext cx="65913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/>
          </a:p>
        </p:txBody>
      </p:sp>
      <p:sp>
        <p:nvSpPr>
          <p:cNvPr id="179" name="Google Shape;179;p10"/>
          <p:cNvSpPr>
            <a:spLocks noGrp="1"/>
          </p:cNvSpPr>
          <p:nvPr>
            <p:ph type="pic" idx="2"/>
          </p:nvPr>
        </p:nvSpPr>
        <p:spPr>
          <a:xfrm>
            <a:off x="1943100" y="635000"/>
            <a:ext cx="6591300" cy="385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0"/>
          <p:cNvSpPr txBox="1">
            <a:spLocks noGrp="1"/>
          </p:cNvSpPr>
          <p:nvPr>
            <p:ph type="body" idx="1"/>
          </p:nvPr>
        </p:nvSpPr>
        <p:spPr>
          <a:xfrm>
            <a:off x="1943100" y="5367338"/>
            <a:ext cx="65913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/>
          </a:p>
        </p:txBody>
      </p:sp>
      <p:pic>
        <p:nvPicPr>
          <p:cNvPr id="181" name="Google Shape;18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0"/>
          <p:cNvSpPr txBox="1"/>
          <p:nvPr/>
        </p:nvSpPr>
        <p:spPr>
          <a:xfrm>
            <a:off x="3563938" y="404813"/>
            <a:ext cx="187166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400" b="1">
                <a:solidFill>
                  <a:srgbClr val="00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Рефлексия</a:t>
            </a:r>
            <a:endParaRPr sz="2400" b="1">
              <a:solidFill>
                <a:srgbClr val="00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0"/>
          <p:cNvSpPr txBox="1"/>
          <p:nvPr/>
        </p:nvSpPr>
        <p:spPr>
          <a:xfrm>
            <a:off x="323850" y="2492375"/>
            <a:ext cx="8569325" cy="4249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kk-KZ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Сабақта қызық болды;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kk-KZ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Сабақта үйрендім;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kk-KZ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Сабақта қиын болды.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10"/>
          <p:cNvSpPr/>
          <p:nvPr/>
        </p:nvSpPr>
        <p:spPr>
          <a:xfrm>
            <a:off x="3779838" y="692150"/>
            <a:ext cx="1223962" cy="1944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5000" b="1">
                <a:solidFill>
                  <a:srgbClr val="4F61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5000" b="1">
              <a:solidFill>
                <a:srgbClr val="4F612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5" name="Google Shape;185;p10" descr="смайлик картина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4942" y="785794"/>
            <a:ext cx="2871180" cy="1668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 txBox="1">
            <a:spLocks noGrp="1"/>
          </p:cNvSpPr>
          <p:nvPr>
            <p:ph type="body" idx="1"/>
          </p:nvPr>
        </p:nvSpPr>
        <p:spPr>
          <a:xfrm>
            <a:off x="457200" y="14127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kk-KZ" sz="4400" b="1" u="sng">
                <a:latin typeface="Times New Roman"/>
                <a:ea typeface="Times New Roman"/>
                <a:cs typeface="Times New Roman"/>
                <a:sym typeface="Times New Roman"/>
              </a:rPr>
              <a:t>Үй тапсырмасы</a:t>
            </a:r>
            <a:r>
              <a:rPr lang="kk-KZ" sz="4400" b="1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0" indent="-742950" algn="just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AutoNum type="arabicPeriod"/>
            </a:pPr>
            <a:r>
              <a:rPr lang="kk-KZ" sz="3600">
                <a:latin typeface="Times New Roman"/>
                <a:ea typeface="Times New Roman"/>
                <a:cs typeface="Times New Roman"/>
                <a:sym typeface="Times New Roman"/>
              </a:rPr>
              <a:t>34 тақырыпты оқып қайталау</a:t>
            </a:r>
            <a:endParaRPr sz="36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142844" y="4143380"/>
            <a:ext cx="8848725" cy="2000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Оқу мақсаты: </a:t>
            </a:r>
            <a:r>
              <a:rPr lang="kk-KZ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7.1.6.4 – омыртқасыз және омыртқалы жануарлардың қозғалыс мүшелерін салыстыру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Бағалау критерийі:</a:t>
            </a:r>
            <a:r>
              <a:rPr lang="kk-KZ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457200" marR="0" lvl="1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kk-KZ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Омыртқасыз жануарлардың қозғалыс мүшелерін сипаттайды		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kk-KZ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Омыртқалы жануарлардың қозғалыс мүшелерін анықтайды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6" name="Google Shape;96;p2" descr="Картинки по запросу &quot;жануарлар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7290" y="142852"/>
            <a:ext cx="6281616" cy="3643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428596" y="214290"/>
            <a:ext cx="8229600" cy="51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kk-KZ" sz="3600">
                <a:latin typeface="Times New Roman"/>
                <a:ea typeface="Times New Roman"/>
                <a:cs typeface="Times New Roman"/>
                <a:sym typeface="Times New Roman"/>
              </a:rPr>
              <a:t>Үй тапсырмасы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02" name="Google Shape;102;p3"/>
          <p:cNvGraphicFramePr/>
          <p:nvPr/>
        </p:nvGraphicFramePr>
        <p:xfrm>
          <a:off x="214282" y="642918"/>
          <a:ext cx="8786875" cy="5999844"/>
        </p:xfrm>
        <a:graphic>
          <a:graphicData uri="http://schemas.openxmlformats.org/drawingml/2006/table">
            <a:tbl>
              <a:tblPr>
                <a:noFill/>
                <a:tableStyleId>{2685BA12-1127-43F7-985A-90C8929B123B}</a:tableStyleId>
              </a:tblPr>
              <a:tblGrid>
                <a:gridCol w="5487750"/>
                <a:gridCol w="1753375"/>
                <a:gridCol w="1545750"/>
              </a:tblGrid>
              <a:tr h="612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2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Тұжырымдама</a:t>
                      </a:r>
                      <a:endParaRPr sz="3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2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Шындық</a:t>
                      </a:r>
                      <a:endParaRPr sz="3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24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Жалған</a:t>
                      </a:r>
                      <a:endParaRPr sz="3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85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 Фототропизм бұл ағзаның жарыққа қарай қозғалуы</a:t>
                      </a:r>
                      <a:endParaRPr sz="3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17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 Фототаксис деп – жарыққа жауап ретінде өсімдік қозғалысы</a:t>
                      </a:r>
                      <a:endParaRPr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85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 Хемотропизм – кейбір химиялық заттарға қатысты өсу</a:t>
                      </a:r>
                      <a:endParaRPr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158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 Сейсионастия – өсімдік мұртшаларының қозғалысы</a:t>
                      </a:r>
                      <a:endParaRPr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430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 Нутация – жанасудан туындаған қозғалыс (қарапайым мимозадағы жапырақтарды қысуы);</a:t>
                      </a:r>
                      <a:endParaRPr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2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" descr="Картинки по запросу &quot;простейшие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44" y="4357694"/>
            <a:ext cx="2500996" cy="192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" descr="Картинки по запросу &quot;адам қозғалысы&quot;"/>
          <p:cNvPicPr preferRelativeResize="0"/>
          <p:nvPr/>
        </p:nvPicPr>
        <p:blipFill rotWithShape="1">
          <a:blip r:embed="rId4">
            <a:alphaModFix/>
          </a:blip>
          <a:srcRect l="22619" t="30476" r="49999"/>
          <a:stretch/>
        </p:blipFill>
        <p:spPr>
          <a:xfrm>
            <a:off x="3786182" y="4572008"/>
            <a:ext cx="1285884" cy="2040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4" descr="Картинки по запросу &quot;дождевой червь&quot;"/>
          <p:cNvPicPr preferRelativeResize="0"/>
          <p:nvPr/>
        </p:nvPicPr>
        <p:blipFill rotWithShape="1">
          <a:blip r:embed="rId5">
            <a:alphaModFix/>
          </a:blip>
          <a:srcRect t="22727" b="27272"/>
          <a:stretch/>
        </p:blipFill>
        <p:spPr>
          <a:xfrm>
            <a:off x="6143636" y="4786322"/>
            <a:ext cx="2857519" cy="1071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4" descr="C:\Users\Ерназ\Desktop\сабақтар онлайн\3 тоқсан\жануар\Рисунок1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406" y="436568"/>
            <a:ext cx="9174163" cy="3706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5" descr="Строение тела ракообразных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847258"/>
            <a:ext cx="2357422" cy="2010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5" descr="04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1868" y="5000636"/>
            <a:ext cx="2520708" cy="1857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5" descr="Картинки по запросу &quot;простейшие&quot;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1" y="214290"/>
            <a:ext cx="3149402" cy="242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5" descr="Картинки по запросу &quot;движение улитки&quot;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43702" y="357166"/>
            <a:ext cx="2357798" cy="1571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5" descr="Картинки по запросу &quot;движение учервей&quot;"/>
          <p:cNvPicPr preferRelativeResize="0"/>
          <p:nvPr/>
        </p:nvPicPr>
        <p:blipFill rotWithShape="1">
          <a:blip r:embed="rId7">
            <a:alphaModFix/>
          </a:blip>
          <a:srcRect l="6250" t="25000" r="5467" b="10416"/>
          <a:stretch/>
        </p:blipFill>
        <p:spPr>
          <a:xfrm>
            <a:off x="3214678" y="357166"/>
            <a:ext cx="3385239" cy="1857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 descr="Картинки по запросу &quot;движение у говоногих&quot;"/>
          <p:cNvPicPr preferRelativeResize="0"/>
          <p:nvPr/>
        </p:nvPicPr>
        <p:blipFill rotWithShape="1">
          <a:blip r:embed="rId8">
            <a:alphaModFix/>
          </a:blip>
          <a:srcRect l="9375" t="18750" r="13280" b="8123"/>
          <a:stretch/>
        </p:blipFill>
        <p:spPr>
          <a:xfrm>
            <a:off x="5500694" y="2357430"/>
            <a:ext cx="3505957" cy="2071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" descr="Картинки по запросу &quot;движение у насекомые&quot;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643702" y="4857736"/>
            <a:ext cx="2367195" cy="200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5" descr="Картинки по запросу &quot;движение у гидры&quot;"/>
          <p:cNvPicPr preferRelativeResize="0"/>
          <p:nvPr/>
        </p:nvPicPr>
        <p:blipFill rotWithShape="1">
          <a:blip r:embed="rId10">
            <a:alphaModFix/>
          </a:blip>
          <a:srcRect t="15625"/>
          <a:stretch/>
        </p:blipFill>
        <p:spPr>
          <a:xfrm>
            <a:off x="2500298" y="2357430"/>
            <a:ext cx="3143272" cy="2571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6" descr="Картинки по запросу &quot;рыба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76" y="116452"/>
            <a:ext cx="3095484" cy="1740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6" descr="Картинки по запросу &quot;лягушка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86182" y="142852"/>
            <a:ext cx="2506494" cy="192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6" descr="Картинки по запросу &quot;ящерица&quot;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00826" y="285728"/>
            <a:ext cx="2339296" cy="2071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" descr="Картинки по запросу &quot;теңіз тасбақасы&quot;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6" descr="Картинки по запросу &quot;теңіз тасбақасы&quot;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6" descr="Картинки по запросу &quot;теңіз тасбақасы&quot;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6" descr="Картинки по запросу &quot;теңіз тасбақасы&quot;"/>
          <p:cNvPicPr preferRelativeResize="0"/>
          <p:nvPr/>
        </p:nvPicPr>
        <p:blipFill rotWithShape="1">
          <a:blip r:embed="rId6">
            <a:alphaModFix/>
          </a:blip>
          <a:srcRect b="26190"/>
          <a:stretch/>
        </p:blipFill>
        <p:spPr>
          <a:xfrm>
            <a:off x="3786182" y="2214554"/>
            <a:ext cx="3000396" cy="221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6" descr="Картинки по запросу &quot;птица&quot;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4282" y="2214554"/>
            <a:ext cx="3000396" cy="1872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6" descr="Картинки по запросу &quot;млекопитающие&quot;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00760" y="4357694"/>
            <a:ext cx="2987755" cy="1857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6" descr="Картинки по запросу &quot;млекопитающие&quot;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643042" y="4357694"/>
            <a:ext cx="3071794" cy="2216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/>
          <p:nvPr/>
        </p:nvSpPr>
        <p:spPr>
          <a:xfrm>
            <a:off x="3563938" y="188913"/>
            <a:ext cx="3240087" cy="863600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Қаңқа типтері </a:t>
            </a:r>
            <a:endParaRPr sz="3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2" name="Google Shape;142;p7"/>
          <p:cNvCxnSpPr/>
          <p:nvPr/>
        </p:nvCxnSpPr>
        <p:spPr>
          <a:xfrm flipH="1">
            <a:off x="1643042" y="714356"/>
            <a:ext cx="2016125" cy="936625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3" name="Google Shape;143;p7"/>
          <p:cNvCxnSpPr/>
          <p:nvPr/>
        </p:nvCxnSpPr>
        <p:spPr>
          <a:xfrm rot="5400000">
            <a:off x="3169442" y="2167733"/>
            <a:ext cx="3021018" cy="358777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4" name="Google Shape;144;p7"/>
          <p:cNvCxnSpPr/>
          <p:nvPr/>
        </p:nvCxnSpPr>
        <p:spPr>
          <a:xfrm>
            <a:off x="6516688" y="836613"/>
            <a:ext cx="935037" cy="1152525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5" name="Google Shape;145;p7"/>
          <p:cNvSpPr/>
          <p:nvPr/>
        </p:nvSpPr>
        <p:spPr>
          <a:xfrm>
            <a:off x="428596" y="1714488"/>
            <a:ext cx="2879725" cy="79216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Гидростатикалық қаңқа 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p7"/>
          <p:cNvSpPr/>
          <p:nvPr/>
        </p:nvSpPr>
        <p:spPr>
          <a:xfrm>
            <a:off x="2768602" y="4143380"/>
            <a:ext cx="2160588" cy="79216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Эндоскелет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(ішкі қаңқа)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7"/>
          <p:cNvSpPr/>
          <p:nvPr/>
        </p:nvSpPr>
        <p:spPr>
          <a:xfrm>
            <a:off x="6143636" y="1643050"/>
            <a:ext cx="2808288" cy="79216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Экзоскелет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(сыртқы қаңқа)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8" name="Google Shape;148;p7"/>
          <p:cNvPicPr preferRelativeResize="0"/>
          <p:nvPr/>
        </p:nvPicPr>
        <p:blipFill rotWithShape="1">
          <a:blip r:embed="rId3">
            <a:alphaModFix/>
          </a:blip>
          <a:srcRect b="77957"/>
          <a:stretch/>
        </p:blipFill>
        <p:spPr>
          <a:xfrm>
            <a:off x="30722" y="2571744"/>
            <a:ext cx="4541278" cy="1214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7"/>
          <p:cNvPicPr preferRelativeResize="0"/>
          <p:nvPr/>
        </p:nvPicPr>
        <p:blipFill rotWithShape="1">
          <a:blip r:embed="rId3">
            <a:alphaModFix/>
          </a:blip>
          <a:srcRect t="22043" r="-2933" b="48198"/>
          <a:stretch/>
        </p:blipFill>
        <p:spPr>
          <a:xfrm>
            <a:off x="4714876" y="2553223"/>
            <a:ext cx="4643470" cy="1375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7"/>
          <p:cNvPicPr preferRelativeResize="0"/>
          <p:nvPr/>
        </p:nvPicPr>
        <p:blipFill rotWithShape="1">
          <a:blip r:embed="rId3">
            <a:alphaModFix/>
          </a:blip>
          <a:srcRect l="1871" t="51800" b="12933"/>
          <a:stretch/>
        </p:blipFill>
        <p:spPr>
          <a:xfrm>
            <a:off x="1183802" y="5000636"/>
            <a:ext cx="5959966" cy="1714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/>
          <p:nvPr/>
        </p:nvSpPr>
        <p:spPr>
          <a:xfrm>
            <a:off x="500034" y="71414"/>
            <a:ext cx="828680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тапсырма – «</a:t>
            </a:r>
            <a:r>
              <a:rPr lang="kk-KZ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«ВЕНН диаграммасы»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56" name="Google Shape;156;p8"/>
          <p:cNvGrpSpPr/>
          <p:nvPr/>
        </p:nvGrpSpPr>
        <p:grpSpPr>
          <a:xfrm>
            <a:off x="785786" y="714356"/>
            <a:ext cx="7559787" cy="1571636"/>
            <a:chOff x="285720" y="500042"/>
            <a:chExt cx="7559787" cy="1571636"/>
          </a:xfrm>
        </p:grpSpPr>
        <p:pic>
          <p:nvPicPr>
            <p:cNvPr id="157" name="Google Shape;157;p8" descr="Описание: C:\Users\Документы НТ\Desktop\Спец фото\Биологическое фото\L08_p03_p02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5720" y="500042"/>
              <a:ext cx="1643074" cy="15716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8" descr="Описание: C:\Users\Документы НТ\Desktop\Спец фото\Биологическое фото\L16_p06_p02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928794" y="500042"/>
              <a:ext cx="1928826" cy="15716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8" descr="Картинки по запросу &quot;лягушка&quot;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857620" y="500042"/>
              <a:ext cx="1785950" cy="15716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8" descr="Картинки по запросу &quot;млекопитающие&quot;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643570" y="500042"/>
              <a:ext cx="2201937" cy="15716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1" name="Google Shape;161;p8"/>
          <p:cNvSpPr/>
          <p:nvPr/>
        </p:nvSpPr>
        <p:spPr>
          <a:xfrm>
            <a:off x="4000496" y="3000372"/>
            <a:ext cx="3714776" cy="3214710"/>
          </a:xfrm>
          <a:prstGeom prst="ellipse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8"/>
          <p:cNvSpPr/>
          <p:nvPr/>
        </p:nvSpPr>
        <p:spPr>
          <a:xfrm>
            <a:off x="1428728" y="3000372"/>
            <a:ext cx="3714776" cy="3214710"/>
          </a:xfrm>
          <a:prstGeom prst="ellipse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8"/>
          <p:cNvSpPr txBox="1"/>
          <p:nvPr/>
        </p:nvSpPr>
        <p:spPr>
          <a:xfrm>
            <a:off x="1637349" y="4286256"/>
            <a:ext cx="236314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Омыртқасыздар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8"/>
          <p:cNvSpPr txBox="1"/>
          <p:nvPr/>
        </p:nvSpPr>
        <p:spPr>
          <a:xfrm>
            <a:off x="5500694" y="4324657"/>
            <a:ext cx="20717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Омырқалылар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8"/>
          <p:cNvSpPr txBox="1"/>
          <p:nvPr/>
        </p:nvSpPr>
        <p:spPr>
          <a:xfrm>
            <a:off x="4143372" y="4143380"/>
            <a:ext cx="78581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Ұқсастығы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8"/>
          <p:cNvSpPr/>
          <p:nvPr/>
        </p:nvSpPr>
        <p:spPr>
          <a:xfrm>
            <a:off x="310184" y="6072206"/>
            <a:ext cx="75479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kk-KZ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Дескриптор: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kk-KZ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Омыртқалы және омыртқасыз жануарлардың қозғалысын салыстырады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" name="Google Shape;171;p9"/>
          <p:cNvGraphicFramePr/>
          <p:nvPr/>
        </p:nvGraphicFramePr>
        <p:xfrm>
          <a:off x="142844" y="1143000"/>
          <a:ext cx="8786875" cy="2286050"/>
        </p:xfrm>
        <a:graphic>
          <a:graphicData uri="http://schemas.openxmlformats.org/drawingml/2006/table">
            <a:tbl>
              <a:tblPr firstRow="1" bandRow="1">
                <a:noFill/>
                <a:tableStyleId>{5AC23D35-F805-4BAB-A880-DE854967D31C}</a:tableStyleId>
              </a:tblPr>
              <a:tblGrid>
                <a:gridCol w="3857650"/>
                <a:gridCol w="857250"/>
                <a:gridCol w="4071975"/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2400" b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Инфузориядар </a:t>
                      </a:r>
                      <a:endParaRPr sz="2400" b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24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Балықтар</a:t>
                      </a:r>
                      <a:endParaRPr sz="2400" b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kk-KZ" sz="2400" b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Секіріп қозғалады</a:t>
                      </a:r>
                      <a:endParaRPr sz="2400" b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kk-KZ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жалған аяқтар</a:t>
                      </a:r>
                      <a:endParaRPr sz="24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kk-KZ" sz="2400" b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Суда еркін қозғалады</a:t>
                      </a:r>
                      <a:endParaRPr sz="2400" b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kk-KZ" sz="2400" b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Бунақденелер </a:t>
                      </a:r>
                      <a:endParaRPr sz="2400" b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2400" b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Тамыраяқтылар </a:t>
                      </a:r>
                      <a:endParaRPr sz="2400" b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kk-KZ" sz="24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Кірпікшелер </a:t>
                      </a:r>
                      <a:endParaRPr sz="2400" b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2400" b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Жүру, жүзу, секіру, қазу</a:t>
                      </a:r>
                      <a:endParaRPr sz="2400" b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2400" b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Қосмекенділер </a:t>
                      </a:r>
                      <a:endParaRPr sz="2400" b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72" name="Google Shape;172;p9"/>
          <p:cNvSpPr/>
          <p:nvPr/>
        </p:nvSpPr>
        <p:spPr>
          <a:xfrm>
            <a:off x="1785918" y="129581"/>
            <a:ext cx="58579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kk-KZ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Тапсырма №2.  Сәйкестендіру 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9"/>
          <p:cNvSpPr/>
          <p:nvPr/>
        </p:nvSpPr>
        <p:spPr>
          <a:xfrm>
            <a:off x="1142976" y="4214818"/>
            <a:ext cx="539609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kk-KZ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Дескрипторлар: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kk-KZ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Жануардың түрі мен қозалуын сәйкестендіреді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</Words>
  <Application>Microsoft Office PowerPoint</Application>
  <PresentationFormat>Экран (4:3)</PresentationFormat>
  <Paragraphs>54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Үй тапсырмасы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Huawei</cp:lastModifiedBy>
  <cp:revision>1</cp:revision>
  <dcterms:modified xsi:type="dcterms:W3CDTF">2024-10-31T12:38:13Z</dcterms:modified>
</cp:coreProperties>
</file>