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jpeg" ContentType="image/jpeg"/>
  <Override PartName="/ppt/media/image8.png" ContentType="image/png"/>
  <Override PartName="/ppt/media/image10.png" ContentType="image/png"/>
  <Override PartName="/ppt/media/image2.png" ContentType="image/png"/>
  <Override PartName="/ppt/media/image9.png" ContentType="image/png"/>
  <Override PartName="/ppt/media/image11.png" ContentType="image/png"/>
  <Override PartName="/ppt/media/image3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0CF183F-67C8-4D62-BA30-F52AB18ADA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89080" indent="-2890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0360" indent="-24156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1640" indent="-19224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0440" indent="-1918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9E250E6-33C7-46EB-AAEE-1166416B9753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687240" y="2541600"/>
            <a:ext cx="771228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just">
              <a:lnSpc>
                <a:spcPct val="100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1" lang="kk-KZ" sz="2000" strike="noStrike" u="none">
                <a:solidFill>
                  <a:srgbClr val="050571"/>
                </a:solidFill>
                <a:uFillTx/>
                <a:latin typeface="Times New Roman"/>
                <a:ea typeface="SimSun"/>
              </a:rPr>
              <a:t>Жануарлардың бөліп шығару жүйелері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221840" y="4357440"/>
            <a:ext cx="693972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78000" y="4562280"/>
            <a:ext cx="6712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8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AB2353B-92E1-4A48-90E2-18DB68E74A63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8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0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Прямоугольник 13"/>
          <p:cNvSpPr/>
          <p:nvPr/>
        </p:nvSpPr>
        <p:spPr>
          <a:xfrm>
            <a:off x="684360" y="204840"/>
            <a:ext cx="59529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 тапсырмасының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Прямоугольник 15"/>
          <p:cNvSpPr/>
          <p:nvPr/>
        </p:nvSpPr>
        <p:spPr>
          <a:xfrm>
            <a:off x="204840" y="754200"/>
            <a:ext cx="8939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</a:t>
            </a:r>
            <a:r>
              <a:rPr b="0" lang="ru-RU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2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3" name=""/>
          <p:cNvGraphicFramePr/>
          <p:nvPr/>
        </p:nvGraphicFramePr>
        <p:xfrm>
          <a:off x="210960" y="1671480"/>
          <a:ext cx="8563320" cy="2281320"/>
        </p:xfrm>
        <a:graphic>
          <a:graphicData uri="http://schemas.openxmlformats.org/drawingml/2006/table">
            <a:tbl>
              <a:tblPr/>
              <a:tblGrid>
                <a:gridCol w="2216160"/>
                <a:gridCol w="2598840"/>
                <a:gridCol w="1873440"/>
                <a:gridCol w="1874880"/>
              </a:tblGrid>
              <a:tr h="61596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Ұлулар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Шаянтәрізділер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Балық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Сүтқоректілер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66536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5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Бір немесе екі бүйрек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5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Жасыл бездер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9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Бүйрек, несепағар және клоака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9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Бүйрек, несепағар және зәр шығару түтігі, қуық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95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5F5F71-479B-47BE-8241-DE1512C5432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6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8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Тәжірибелік 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Прямоугольник 1"/>
          <p:cNvSpPr/>
          <p:nvPr/>
        </p:nvSpPr>
        <p:spPr>
          <a:xfrm>
            <a:off x="0" y="638280"/>
            <a:ext cx="851364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</a:t>
            </a:r>
            <a:r>
              <a:rPr b="1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.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Омыртқалы және омыртқасыз ағзалардың бөліп шығару жүйесіндегі айырмашылық және ұқсастығын анықтаңыз: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Прямоугольник 1"/>
          <p:cNvSpPr/>
          <p:nvPr/>
        </p:nvSpPr>
        <p:spPr>
          <a:xfrm>
            <a:off x="1035000" y="3905280"/>
            <a:ext cx="703260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Омыртқалы және омыртқасыз ағзалардың бөліп шығару жүйесіндегі айырмашылық және ұқсастығын анықтайды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2" name=""/>
          <p:cNvGraphicFramePr/>
          <p:nvPr/>
        </p:nvGraphicFramePr>
        <p:xfrm>
          <a:off x="299880" y="1677960"/>
          <a:ext cx="8371080" cy="2208240"/>
        </p:xfrm>
        <a:graphic>
          <a:graphicData uri="http://schemas.openxmlformats.org/drawingml/2006/table">
            <a:tbl>
              <a:tblPr/>
              <a:tblGrid>
                <a:gridCol w="2857680"/>
                <a:gridCol w="2859120"/>
                <a:gridCol w="2654280"/>
              </a:tblGrid>
              <a:tr h="6238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9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Омыртқасыз ағзалар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5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Ұқсастығы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9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Омыртқалы ағзалар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3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8568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04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31FE561-010A-428C-A465-A29D864F6FD6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5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6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7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Прямоугольник 1"/>
          <p:cNvSpPr/>
          <p:nvPr/>
        </p:nvSpPr>
        <p:spPr>
          <a:xfrm>
            <a:off x="0" y="776160"/>
            <a:ext cx="9144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№3 Тұжырымдар кестесі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Прямоугольник 1"/>
          <p:cNvSpPr/>
          <p:nvPr/>
        </p:nvSpPr>
        <p:spPr>
          <a:xfrm>
            <a:off x="814320" y="3468600"/>
            <a:ext cx="78249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1" name=""/>
          <p:cNvGraphicFramePr/>
          <p:nvPr/>
        </p:nvGraphicFramePr>
        <p:xfrm>
          <a:off x="299880" y="1677960"/>
          <a:ext cx="8371080" cy="2208240"/>
        </p:xfrm>
        <a:graphic>
          <a:graphicData uri="http://schemas.openxmlformats.org/drawingml/2006/table">
            <a:tbl>
              <a:tblPr/>
              <a:tblGrid>
                <a:gridCol w="2857680"/>
                <a:gridCol w="2859120"/>
                <a:gridCol w="2654280"/>
              </a:tblGrid>
              <a:tr h="6238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9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Омыртқасыз ағзалар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5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Ұқсастығы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9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Омыртқалы ағзалар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3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5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Қарапайым дербес шығару мүшелері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5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Ұлуларда және сүтқоректілерде бүйрек болады.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5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Зиянды заттарды сыртқа шығаруға қатысады</a:t>
                      </a: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9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Толық дамыған зәр шығару жүйесі қалыптасқан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2840" y="1116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13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CE6D76A-4BFF-418B-B651-1DFD5A12421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4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5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6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Прямоугольник 7"/>
          <p:cNvSpPr/>
          <p:nvPr/>
        </p:nvSpPr>
        <p:spPr>
          <a:xfrm>
            <a:off x="728280" y="270000"/>
            <a:ext cx="1919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Прямоугольник 11"/>
          <p:cNvSpPr/>
          <p:nvPr/>
        </p:nvSpPr>
        <p:spPr>
          <a:xfrm>
            <a:off x="378000" y="906480"/>
            <a:ext cx="545436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Рефлексия.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«Мен бүгінгі сабақта....................,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Прямоугольник 14"/>
          <p:cNvSpPr/>
          <p:nvPr/>
        </p:nvSpPr>
        <p:spPr>
          <a:xfrm>
            <a:off x="5622120" y="3129120"/>
            <a:ext cx="3423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(.............толықтырғым келеді)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Rectangle 32"/>
          <p:cNvSpPr/>
          <p:nvPr/>
        </p:nvSpPr>
        <p:spPr>
          <a:xfrm>
            <a:off x="5614920" y="2635560"/>
            <a:ext cx="2111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(.........білдім)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Прямоугольник 15"/>
          <p:cNvSpPr/>
          <p:nvPr/>
        </p:nvSpPr>
        <p:spPr>
          <a:xfrm>
            <a:off x="5627160" y="3770280"/>
            <a:ext cx="2572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(................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сұрағым бар)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2" name="Рисунок 2" descr=""/>
          <p:cNvPicPr/>
          <p:nvPr/>
        </p:nvPicPr>
        <p:blipFill>
          <a:blip r:embed="rId2"/>
          <a:srcRect l="0" t="16579" r="0" b="0"/>
          <a:stretch/>
        </p:blipFill>
        <p:spPr>
          <a:xfrm>
            <a:off x="638280" y="2077920"/>
            <a:ext cx="4327560" cy="259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24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EBF1331-73EC-40FB-AD6E-80872E499946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5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6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7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Прямоугольник 7"/>
          <p:cNvSpPr/>
          <p:nvPr/>
        </p:nvSpPr>
        <p:spPr>
          <a:xfrm>
            <a:off x="728640" y="270000"/>
            <a:ext cx="1847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Үй жұмысы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Прямоугольник 11"/>
          <p:cNvSpPr/>
          <p:nvPr/>
        </p:nvSpPr>
        <p:spPr>
          <a:xfrm>
            <a:off x="361800" y="1127160"/>
            <a:ext cx="696924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§</a:t>
            </a:r>
            <a:r>
              <a:rPr b="0" lang="en-US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31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Біліміңді тексер: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Синтез сұрағы -1 және 2, 11</a:t>
            </a:r>
            <a:r>
              <a:rPr b="0" lang="en-US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5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-бетте.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31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EBFEB9E-C9A4-49B0-8734-A47EEA3F0A1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2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3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4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Прямоугольник 7"/>
          <p:cNvSpPr/>
          <p:nvPr/>
        </p:nvSpPr>
        <p:spPr>
          <a:xfrm>
            <a:off x="734400" y="270000"/>
            <a:ext cx="3654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Қолданылған әдебиеттер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Прямоугольник 11"/>
          <p:cNvSpPr/>
          <p:nvPr/>
        </p:nvSpPr>
        <p:spPr>
          <a:xfrm>
            <a:off x="361800" y="1127160"/>
            <a:ext cx="8388360" cy="22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Сабақ төмендегі оқулық негізінде құрастырылды.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Биология 7 сынып, Қоғамдық-гуманитарлық бағыт.  Оқулық авторлары: А.Р.Соловьева, Б.Т. Ибраимова, Ж. Алина;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79FE10-6D9D-4560-A804-CF85259898E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325440" y="676440"/>
            <a:ext cx="8588520" cy="32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rmAutofit lnSpcReduction="9999"/>
          </a:bodyPr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терийлері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7.1.5.3. – омыртқасыз және омыртқалы жануарлардың бөліп шығару жүйелерінің құрылысын салыстыру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SimSun"/>
              </a:rPr>
              <a:t>омыртқасыз және омыртқалы жануарлардың бөліп шығару жүйелерінің құрылысын салыстырады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3274920" y="233280"/>
            <a:ext cx="377820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" name="Picture 2" descr="C:\Users\Типография\Desktop\Безымянный.png"/>
          <p:cNvPicPr/>
          <p:nvPr/>
        </p:nvPicPr>
        <p:blipFill>
          <a:blip r:embed="rId2"/>
          <a:srcRect l="11758" t="5761" r="11484" b="86798"/>
          <a:stretch/>
        </p:blipFill>
        <p:spPr>
          <a:xfrm>
            <a:off x="0" y="2395440"/>
            <a:ext cx="9144000" cy="38592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9"/>
          <p:cNvSpPr/>
          <p:nvPr/>
        </p:nvSpPr>
        <p:spPr>
          <a:xfrm>
            <a:off x="2730600" y="2367000"/>
            <a:ext cx="377820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Ба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ғалау критерийі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C61B08-30E9-4B19-BA0B-405278146E6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0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1" name="Прямоугольник 1"/>
          <p:cNvGrpSpPr/>
          <p:nvPr/>
        </p:nvGrpSpPr>
        <p:grpSpPr>
          <a:xfrm>
            <a:off x="146160" y="853920"/>
            <a:ext cx="4876560" cy="3730680"/>
            <a:chOff x="146160" y="853920"/>
            <a:chExt cx="4876560" cy="3730680"/>
          </a:xfrm>
        </p:grpSpPr>
        <p:pic>
          <p:nvPicPr>
            <p:cNvPr id="22" name="Прямоугольник 1" descr=""/>
            <p:cNvPicPr/>
            <p:nvPr/>
          </p:nvPicPr>
          <p:blipFill>
            <a:blip r:embed="rId2"/>
            <a:stretch/>
          </p:blipFill>
          <p:spPr>
            <a:xfrm>
              <a:off x="146160" y="853920"/>
              <a:ext cx="4876560" cy="3730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" name=""/>
            <p:cNvSpPr/>
            <p:nvPr/>
          </p:nvSpPr>
          <p:spPr>
            <a:xfrm>
              <a:off x="268200" y="884160"/>
              <a:ext cx="4630680" cy="35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algn="just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4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 </a:t>
              </a:r>
              <a:r>
                <a:rPr b="0" lang="kk-KZ" sz="20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Қарапайымдылар немесе біржасушалы жануарлар </a:t>
              </a:r>
              <a:r>
                <a:rPr b="1" i="1" lang="kk-KZ" sz="20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жиырылғыш вакуоль </a:t>
              </a:r>
              <a:r>
                <a:rPr b="0" lang="kk-KZ" sz="20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арқылы бөліп шығаруды жүзеге асырады. Бұл </a:t>
              </a:r>
              <a:r>
                <a:rPr b="0" lang="ru-RU" sz="20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– жасуша цитоплазмасында болатын мембрана көпіршіктері. Жиырылғыш вакуольге зиянды ерітіндіге толған соң, олар </a:t>
              </a:r>
              <a:r>
                <a:rPr b="0" i="1" lang="ru-RU" sz="20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«жиырылады» </a:t>
              </a:r>
              <a:r>
                <a:rPr b="0" lang="ru-RU" sz="20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сыртқа шығарады.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just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ru-RU" sz="20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Жиырылғыш вакуоль алғашқы көпжасушалы жануарлар: губкалар,медуза. 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4" name="Прямоугольник 9"/>
          <p:cNvSpPr/>
          <p:nvPr/>
        </p:nvSpPr>
        <p:spPr>
          <a:xfrm>
            <a:off x="1876320" y="257040"/>
            <a:ext cx="485640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Қарапайымдылар </a:t>
            </a: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" name="Рисунок 2" descr=""/>
          <p:cNvPicPr/>
          <p:nvPr/>
        </p:nvPicPr>
        <p:blipFill>
          <a:blip r:embed="rId3"/>
          <a:stretch/>
        </p:blipFill>
        <p:spPr>
          <a:xfrm>
            <a:off x="6797520" y="1809720"/>
            <a:ext cx="2286000" cy="1762200"/>
          </a:xfrm>
          <a:prstGeom prst="rect">
            <a:avLst/>
          </a:prstGeom>
          <a:ln w="0">
            <a:noFill/>
          </a:ln>
        </p:spPr>
      </p:pic>
      <p:pic>
        <p:nvPicPr>
          <p:cNvPr id="26" name="Рисунок 5" descr="Изображение выглядит как беспозвоночное, кишечнополостное, медуза, гидроид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4900680" y="719280"/>
            <a:ext cx="2590560" cy="1852560"/>
          </a:xfrm>
          <a:prstGeom prst="rect">
            <a:avLst/>
          </a:prstGeom>
          <a:ln w="0">
            <a:noFill/>
          </a:ln>
        </p:spPr>
      </p:pic>
      <p:pic>
        <p:nvPicPr>
          <p:cNvPr id="27" name="Рисунок 9" descr="Изображение выглядит как синий, плавание, дно океана&#10;&#10;Автоматически созданное описание"/>
          <p:cNvPicPr/>
          <p:nvPr/>
        </p:nvPicPr>
        <p:blipFill>
          <a:blip r:embed="rId5"/>
          <a:stretch/>
        </p:blipFill>
        <p:spPr>
          <a:xfrm>
            <a:off x="4925880" y="3048120"/>
            <a:ext cx="2865600" cy="187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2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B7D94FD-1354-4447-8D0A-40AEF1D4C104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0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2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Прямоугольник 9"/>
          <p:cNvSpPr/>
          <p:nvPr/>
        </p:nvSpPr>
        <p:spPr>
          <a:xfrm>
            <a:off x="0" y="241200"/>
            <a:ext cx="827712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Құрттар</a:t>
            </a: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TextBox 1"/>
          <p:cNvSpPr/>
          <p:nvPr/>
        </p:nvSpPr>
        <p:spPr>
          <a:xfrm>
            <a:off x="146160" y="1008000"/>
            <a:ext cx="827712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Жалпақ құрттар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–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бұл жануарларда дербес шығару мүшелері: 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«жұлдыз тәрізді жасушалар»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алғаш пайда болды. Шеті жұлдыз сияқты, құйғыға ұқсайтын құрылымның алдында кірпікшелердің шоғыры болады.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	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Жұмыр құрттар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– бұл жануарларда бөлу мүшесі ретінде 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денесінің ортасында бір шығару тесігіне ашылатын бөлу түтікшесі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.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 Ол арқылы зиянды заттар сыртқа шығарылады.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	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Буылтық құрттар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– зәр шығару түтікшелері 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метанефридиялар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SimSun"/>
              </a:rPr>
              <a:t> пайда болды.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5" name="Рисунок 2" descr=""/>
          <p:cNvPicPr/>
          <p:nvPr/>
        </p:nvPicPr>
        <p:blipFill>
          <a:blip r:embed="rId2"/>
          <a:stretch/>
        </p:blipFill>
        <p:spPr>
          <a:xfrm>
            <a:off x="957240" y="3078000"/>
            <a:ext cx="2419200" cy="1805040"/>
          </a:xfrm>
          <a:prstGeom prst="rect">
            <a:avLst/>
          </a:prstGeom>
          <a:ln w="0">
            <a:noFill/>
          </a:ln>
        </p:spPr>
      </p:pic>
      <p:pic>
        <p:nvPicPr>
          <p:cNvPr id="36" name="Рисунок 4" descr=""/>
          <p:cNvPicPr/>
          <p:nvPr/>
        </p:nvPicPr>
        <p:blipFill>
          <a:blip r:embed="rId3"/>
          <a:stretch/>
        </p:blipFill>
        <p:spPr>
          <a:xfrm>
            <a:off x="3602160" y="3071880"/>
            <a:ext cx="2530440" cy="1811160"/>
          </a:xfrm>
          <a:prstGeom prst="rect">
            <a:avLst/>
          </a:prstGeom>
          <a:ln w="0">
            <a:noFill/>
          </a:ln>
        </p:spPr>
      </p:pic>
      <p:pic>
        <p:nvPicPr>
          <p:cNvPr id="37" name="Рисунок 7" descr="Изображение выглядит как трава, беспозвоночное, внешний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6486480" y="3127320"/>
            <a:ext cx="2212920" cy="177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8568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3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FB1153F-598E-4B35-9F7A-70396BC1FCD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0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2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3" name="Прямоугольник 1"/>
          <p:cNvGrpSpPr/>
          <p:nvPr/>
        </p:nvGrpSpPr>
        <p:grpSpPr>
          <a:xfrm>
            <a:off x="115920" y="1255680"/>
            <a:ext cx="5340240" cy="2755800"/>
            <a:chOff x="115920" y="1255680"/>
            <a:chExt cx="5340240" cy="2755800"/>
          </a:xfrm>
        </p:grpSpPr>
        <p:pic>
          <p:nvPicPr>
            <p:cNvPr id="44" name="Прямоугольник 1" descr=""/>
            <p:cNvPicPr/>
            <p:nvPr/>
          </p:nvPicPr>
          <p:blipFill>
            <a:blip r:embed="rId2"/>
            <a:stretch/>
          </p:blipFill>
          <p:spPr>
            <a:xfrm>
              <a:off x="115920" y="1255680"/>
              <a:ext cx="5340240" cy="275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5" name=""/>
            <p:cNvSpPr/>
            <p:nvPr/>
          </p:nvSpPr>
          <p:spPr>
            <a:xfrm>
              <a:off x="230040" y="1301760"/>
              <a:ext cx="5105520" cy="2546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marL="343080" indent="-343080" algn="just">
                <a:lnSpc>
                  <a:spcPct val="115000"/>
                </a:lnSpc>
                <a:buClr>
                  <a:srgbClr val="204d84"/>
                </a:buClr>
                <a:buFont typeface="Wingdings" charset="2"/>
                <a:buChar char=""/>
                <a:tabLst>
                  <a:tab algn="l" pos="230508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Ұлулар типінде </a:t>
              </a:r>
              <a:r>
                <a:rPr b="1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бір немесе екі бүйрек </a:t>
              </a:r>
              <a:r>
                <a:rPr b="0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қызмет етеді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343080" indent="-343080" algn="just">
                <a:lnSpc>
                  <a:spcPct val="115000"/>
                </a:lnSpc>
                <a:buClr>
                  <a:srgbClr val="204d84"/>
                </a:buClr>
                <a:buFont typeface="Wingdings" charset="2"/>
                <a:buChar char=""/>
                <a:tabLst>
                  <a:tab algn="l" pos="230508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Шаянтәрізділер </a:t>
              </a:r>
              <a:r>
                <a:rPr b="0" lang="ru-RU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–</a:t>
              </a:r>
              <a:r>
                <a:rPr b="0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 негізгі шығару мүшесі </a:t>
              </a:r>
              <a:r>
                <a:rPr b="1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жасыл бездер</a:t>
              </a:r>
              <a:r>
                <a:rPr b="0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.Бас бөлігінде орналасады.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marL="343080" indent="-343080" algn="just">
                <a:lnSpc>
                  <a:spcPct val="115000"/>
                </a:lnSpc>
                <a:buClr>
                  <a:srgbClr val="204d84"/>
                </a:buClr>
                <a:buFont typeface="Wingdings" charset="2"/>
                <a:buChar char=""/>
                <a:tabLst>
                  <a:tab algn="l" pos="230508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Өрмекшітәрізділер және жәндіктер класында ерекше шығару мүшесі </a:t>
              </a:r>
              <a:r>
                <a:rPr b="0" lang="ru-RU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–</a:t>
              </a:r>
              <a:r>
                <a:rPr b="1" lang="ru-RU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мальпигий түтікшелері</a:t>
              </a:r>
              <a:r>
                <a:rPr b="0" lang="ru-RU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.</a:t>
              </a:r>
              <a:r>
                <a:rPr b="0" lang="kk-KZ" sz="20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 </a:t>
              </a:r>
              <a:endParaRPr b="0" lang="ru-RU" sz="2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6" name="Прямоугольник 9"/>
          <p:cNvSpPr/>
          <p:nvPr/>
        </p:nvSpPr>
        <p:spPr>
          <a:xfrm>
            <a:off x="0" y="241200"/>
            <a:ext cx="8277120" cy="38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230508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Ұлулар және буынаяқтылар: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7" name="Рисунок 2" descr="Изображение выглядит как беспозвоночное, моллюск, улитка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5394240" y="858960"/>
            <a:ext cx="2427480" cy="1616040"/>
          </a:xfrm>
          <a:prstGeom prst="rect">
            <a:avLst/>
          </a:prstGeom>
          <a:ln w="0">
            <a:noFill/>
          </a:ln>
        </p:spPr>
      </p:pic>
      <p:pic>
        <p:nvPicPr>
          <p:cNvPr id="48" name="Рисунок 5" descr="Изображение выглядит как членистоногое, беспозвоночное, насекомое, омар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6864480" y="2127240"/>
            <a:ext cx="2303280" cy="1500120"/>
          </a:xfrm>
          <a:prstGeom prst="rect">
            <a:avLst/>
          </a:prstGeom>
          <a:ln w="0">
            <a:noFill/>
          </a:ln>
        </p:spPr>
      </p:pic>
      <p:pic>
        <p:nvPicPr>
          <p:cNvPr id="49" name="Рисунок 9" descr="Изображение выглядит как паук, беспозвоночное, членистоногое, насекомое&#10;&#10;Автоматически созданное описание"/>
          <p:cNvPicPr/>
          <p:nvPr/>
        </p:nvPicPr>
        <p:blipFill>
          <a:blip r:embed="rId5"/>
          <a:stretch/>
        </p:blipFill>
        <p:spPr>
          <a:xfrm>
            <a:off x="5297400" y="3133800"/>
            <a:ext cx="2286000" cy="158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3760"/>
            <a:ext cx="9702720" cy="5167440"/>
          </a:xfrm>
          <a:prstGeom prst="rect">
            <a:avLst/>
          </a:prstGeom>
          <a:ln w="0">
            <a:noFill/>
          </a:ln>
        </p:spPr>
      </p:pic>
      <p:sp>
        <p:nvSpPr>
          <p:cNvPr id="51" name="Google Shape;123;p4"/>
          <p:cNvSpPr/>
          <p:nvPr/>
        </p:nvSpPr>
        <p:spPr>
          <a:xfrm>
            <a:off x="756432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7831D71-81A1-4E33-80EF-6E33882745B6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2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3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4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Прямоугольник 9"/>
          <p:cNvSpPr/>
          <p:nvPr/>
        </p:nvSpPr>
        <p:spPr>
          <a:xfrm>
            <a:off x="0" y="241200"/>
            <a:ext cx="827712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Балықтар және сүтқоректілер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6" name="Прямоугольник 1"/>
          <p:cNvGrpSpPr/>
          <p:nvPr/>
        </p:nvGrpSpPr>
        <p:grpSpPr>
          <a:xfrm>
            <a:off x="128520" y="1133640"/>
            <a:ext cx="5321520" cy="2950920"/>
            <a:chOff x="128520" y="1133640"/>
            <a:chExt cx="5321520" cy="2950920"/>
          </a:xfrm>
        </p:grpSpPr>
        <p:pic>
          <p:nvPicPr>
            <p:cNvPr id="57" name="Прямоугольник 1" descr=""/>
            <p:cNvPicPr/>
            <p:nvPr/>
          </p:nvPicPr>
          <p:blipFill>
            <a:blip r:embed="rId2"/>
            <a:stretch/>
          </p:blipFill>
          <p:spPr>
            <a:xfrm>
              <a:off x="128520" y="1133640"/>
              <a:ext cx="5321520" cy="2950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8" name=""/>
            <p:cNvSpPr/>
            <p:nvPr/>
          </p:nvSpPr>
          <p:spPr>
            <a:xfrm>
              <a:off x="216000" y="1208160"/>
              <a:ext cx="5092560" cy="2652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marL="60480">
                <a:lnSpc>
                  <a:spcPct val="100000"/>
                </a:lnSpc>
                <a:tabLst>
                  <a:tab algn="l" pos="0"/>
                  <a:tab algn="l" pos="230508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kk-KZ" sz="24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Балықтардан бастап сүтқоректілерге дейін барлық омыртқалыларда зәр шығару мүшелері </a:t>
              </a:r>
              <a:r>
                <a:rPr b="1" lang="kk-KZ" sz="24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бүйректен, несепағардан және зәр шығару түтікшесінен немесе клоака </a:t>
              </a:r>
              <a:r>
                <a:rPr b="0" lang="kk-KZ" sz="2400" strike="noStrike" u="none">
                  <a:solidFill>
                    <a:srgbClr val="204d84"/>
                  </a:solidFill>
                  <a:uFillTx/>
                  <a:latin typeface="Times New Roman"/>
                  <a:ea typeface="Times New Roman"/>
                </a:rPr>
                <a:t>арқылы қоршаған ортаға ашылатын қуықтан тұрады.</a:t>
              </a:r>
              <a:endParaRPr b="0" lang="ru-RU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59" name="Рисунок 2" descr=""/>
          <p:cNvPicPr/>
          <p:nvPr/>
        </p:nvPicPr>
        <p:blipFill>
          <a:blip r:embed="rId3"/>
          <a:stretch/>
        </p:blipFill>
        <p:spPr>
          <a:xfrm>
            <a:off x="5937120" y="1079640"/>
            <a:ext cx="2633760" cy="302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61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8054354-7161-440A-8607-478DF705EB23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2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3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4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Тәжірибелік 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Прямоугольник 1"/>
          <p:cNvSpPr/>
          <p:nvPr/>
        </p:nvSpPr>
        <p:spPr>
          <a:xfrm>
            <a:off x="0" y="808200"/>
            <a:ext cx="862344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№1. Жалпақ, жұмыр және буылтық құрттар бөліп шығару мүшелеріне салыстырмалы түрде сипаттама беріңіз: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Прямоугольник 1"/>
          <p:cNvSpPr/>
          <p:nvPr/>
        </p:nvSpPr>
        <p:spPr>
          <a:xfrm>
            <a:off x="488880" y="3616200"/>
            <a:ext cx="7567560" cy="97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17375e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7375e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Жалпақ, жұмыр және буылтық құрттар бөліп шығару мүшелеріне салыстырмалы түрде сипаттама береді.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68" name=""/>
          <p:cNvGraphicFramePr/>
          <p:nvPr/>
        </p:nvGraphicFramePr>
        <p:xfrm>
          <a:off x="749160" y="1558800"/>
          <a:ext cx="7567920" cy="1989360"/>
        </p:xfrm>
        <a:graphic>
          <a:graphicData uri="http://schemas.openxmlformats.org/drawingml/2006/table">
            <a:tbl>
              <a:tblPr/>
              <a:tblGrid>
                <a:gridCol w="2522520"/>
                <a:gridCol w="2522520"/>
                <a:gridCol w="2522880"/>
              </a:tblGrid>
              <a:tr h="54612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1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Жалпақ құрттар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Жұмыр құрттар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Буылтық құрттар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432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70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6AA339D-0BC8-45A8-8B85-335B72A6F9B4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1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2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3" name="Прямоугольник 9"/>
          <p:cNvSpPr/>
          <p:nvPr/>
        </p:nvSpPr>
        <p:spPr>
          <a:xfrm>
            <a:off x="630360" y="241200"/>
            <a:ext cx="323208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Прямоугольник 1"/>
          <p:cNvSpPr/>
          <p:nvPr/>
        </p:nvSpPr>
        <p:spPr>
          <a:xfrm>
            <a:off x="409680" y="808200"/>
            <a:ext cx="7772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№1.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6" name=""/>
          <p:cNvGraphicFramePr/>
          <p:nvPr/>
        </p:nvGraphicFramePr>
        <p:xfrm>
          <a:off x="749160" y="1558800"/>
          <a:ext cx="7567920" cy="2011320"/>
        </p:xfrm>
        <a:graphic>
          <a:graphicData uri="http://schemas.openxmlformats.org/drawingml/2006/table">
            <a:tbl>
              <a:tblPr/>
              <a:tblGrid>
                <a:gridCol w="2522520"/>
                <a:gridCol w="2522520"/>
                <a:gridCol w="2522880"/>
              </a:tblGrid>
              <a:tr h="538200"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1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Жалпақ құрттар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Жұмыр құрттар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Буылтық құрттар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731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1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Жұлдыз тәрізді жасушалар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1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Денесінің ортасында шығару тесігіне ашылатын бөлу түтікшесі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1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метанефридиялар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7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C21A1C9-767C-41C1-AF38-8F8E99D9EBB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9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1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Прямоугольник 13"/>
          <p:cNvSpPr/>
          <p:nvPr/>
        </p:nvSpPr>
        <p:spPr>
          <a:xfrm>
            <a:off x="659880" y="236520"/>
            <a:ext cx="23504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Прямоугольник 12"/>
          <p:cNvSpPr/>
          <p:nvPr/>
        </p:nvSpPr>
        <p:spPr>
          <a:xfrm>
            <a:off x="299880" y="770040"/>
            <a:ext cx="859644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№2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Ұлу,шаян,балық және сұтқоректілердің бөліп шығару мүшелерін салыстырмалы түрде сипаттаңыз: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Rectangle 17"/>
          <p:cNvSpPr/>
          <p:nvPr/>
        </p:nvSpPr>
        <p:spPr>
          <a:xfrm>
            <a:off x="473040" y="3645360"/>
            <a:ext cx="8008920" cy="11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088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76160" indent="-60120">
              <a:lnSpc>
                <a:spcPct val="100000"/>
              </a:lnSpc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Ұлу,шаян,балық және сұтқоректілердің бөліп шығару мүшелерін салыстырмалы түрде сипаттайды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5" name=""/>
          <p:cNvGraphicFramePr/>
          <p:nvPr/>
        </p:nvGraphicFramePr>
        <p:xfrm>
          <a:off x="210960" y="1682640"/>
          <a:ext cx="8563320" cy="2208240"/>
        </p:xfrm>
        <a:graphic>
          <a:graphicData uri="http://schemas.openxmlformats.org/drawingml/2006/table">
            <a:tbl>
              <a:tblPr/>
              <a:tblGrid>
                <a:gridCol w="2216160"/>
                <a:gridCol w="2598840"/>
                <a:gridCol w="1873440"/>
                <a:gridCol w="1874880"/>
              </a:tblGrid>
              <a:tr h="623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Ұлулар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Шаянтәрізділер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Балық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0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Сүтқоректілер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58436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2024-10-31T17:33:40Z</dcterms:modified>
  <cp:revision>480</cp:revision>
  <dc:subject/>
  <dc:title>Презентация PowerPoint</dc:title>
</cp:coreProperties>
</file>