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8.jpeg" ContentType="image/jpeg"/>
  <Override PartName="/ppt/media/image5.png" ContentType="image/png"/>
  <Override PartName="/ppt/media/image13.wmf" ContentType="image/x-wmf"/>
  <Override PartName="/ppt/media/image7.jpeg" ContentType="image/jpeg"/>
  <Override PartName="/ppt/media/image20.jpeg" ContentType="image/jpeg"/>
  <Override PartName="/ppt/media/image11.jpeg" ContentType="image/jpeg"/>
  <Override PartName="/ppt/media/image9.jpeg" ContentType="image/jpeg"/>
  <Override PartName="/ppt/media/image6.png" ContentType="image/png"/>
  <Override PartName="/ppt/media/image10.jpeg" ContentType="image/jpeg"/>
  <Override PartName="/ppt/media/image14.png" ContentType="image/png"/>
  <Override PartName="/ppt/media/image12.jpeg" ContentType="image/jpeg"/>
  <Override PartName="/ppt/media/image16.jpeg" ContentType="image/jpeg"/>
  <Override PartName="/ppt/media/image15.png" ContentType="image/png"/>
  <Override PartName="/ppt/media/image17.jpeg" ContentType="image/jpeg"/>
  <Override PartName="/ppt/media/image18.jpeg" ContentType="image/jpeg"/>
  <Override PartName="/ppt/media/image19.jpeg" ContentType="image/jpe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B5210D-E608-427B-BE46-CE311ECA96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74DE7C6-1917-4946-8811-E62097B2744C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382680" y="1641600"/>
            <a:ext cx="8523360" cy="77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 Мінез-құлықтың рефлекторлық табиғаты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          </a:t>
            </a: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Ішкі мүшелер жұмысының жүйкелік реттелуі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166400" y="440964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87000" y="4509720"/>
            <a:ext cx="67143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9B9D9BF-8923-472D-B663-EBB777966E09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39000"/>
          </a:xfrm>
          <a:prstGeom prst="rect">
            <a:avLst/>
          </a:prstGeom>
          <a:ln w="0">
            <a:noFill/>
          </a:ln>
        </p:spPr>
      </p:pic>
      <p:cxnSp>
        <p:nvCxnSpPr>
          <p:cNvPr id="77" name="Google Shape;124;p4"/>
          <p:cNvCxnSpPr/>
          <p:nvPr/>
        </p:nvCxnSpPr>
        <p:spPr>
          <a:xfrm>
            <a:off x="250560" y="4920840"/>
            <a:ext cx="861588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8" name="Google Shape;125;p4"/>
          <p:cNvCxnSpPr/>
          <p:nvPr/>
        </p:nvCxnSpPr>
        <p:spPr>
          <a:xfrm flipV="1">
            <a:off x="317880" y="474120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9" name="Прямоугольник 12"/>
          <p:cNvSpPr/>
          <p:nvPr/>
        </p:nvSpPr>
        <p:spPr>
          <a:xfrm>
            <a:off x="8508240" y="449280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DA9D911-4F75-44E4-8049-F70BC2E92CE4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0" name="Picture 2" descr="Шартты мен шартсыз рефлекстің айырмашылығы."/>
          <p:cNvPicPr/>
          <p:nvPr/>
        </p:nvPicPr>
        <p:blipFill>
          <a:blip r:embed="rId2"/>
          <a:srcRect l="0" t="2464" r="0" b="14159"/>
          <a:stretch/>
        </p:blipFill>
        <p:spPr>
          <a:xfrm>
            <a:off x="349200" y="1004760"/>
            <a:ext cx="7093080" cy="347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9B184E2-BF73-41D3-ADA9-BF4946E96641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407200"/>
          </a:xfrm>
          <a:prstGeom prst="rect">
            <a:avLst/>
          </a:prstGeom>
          <a:ln w="0">
            <a:noFill/>
          </a:ln>
        </p:spPr>
      </p:pic>
      <p:sp>
        <p:nvSpPr>
          <p:cNvPr id="83" name="Прямоугольник 12"/>
          <p:cNvSpPr/>
          <p:nvPr/>
        </p:nvSpPr>
        <p:spPr>
          <a:xfrm>
            <a:off x="9006840" y="514368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9A37084-A7D0-43F0-AFB4-B1CC1F64151F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Прямоугольник 11"/>
          <p:cNvSpPr/>
          <p:nvPr/>
        </p:nvSpPr>
        <p:spPr>
          <a:xfrm>
            <a:off x="3485520" y="322200"/>
            <a:ext cx="2045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Рефлекстік доға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Прямоугольник 12"/>
          <p:cNvSpPr/>
          <p:nvPr/>
        </p:nvSpPr>
        <p:spPr>
          <a:xfrm>
            <a:off x="243000" y="917640"/>
            <a:ext cx="7591320" cy="28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Рефлекстік доға 5 бөлімнен тұрады: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i="1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жүйке ұштары </a:t>
            </a:r>
            <a:r>
              <a:rPr b="0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- рецепторлар (латынша - қабылдаймын, қабылдаушы);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i="1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сезгіш нейрондар </a:t>
            </a:r>
            <a:r>
              <a:rPr b="0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(қозуды орталық жүйке жүйесіне өткізеді);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i="1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жүйке орталығы </a:t>
            </a:r>
            <a:r>
              <a:rPr b="0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(орталық жүйке жүйесі);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i="1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қозғалтқыш нейрондар</a:t>
            </a:r>
            <a:r>
              <a:rPr b="0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i="1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тітіркендіруге жауап қайтаратын мүшелер </a:t>
            </a:r>
            <a:r>
              <a:rPr b="0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(бұлшықеттер және т. б.).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2"/>
          <a:stretch/>
        </p:blipFill>
        <p:spPr>
          <a:xfrm>
            <a:off x="1704960" y="3630600"/>
            <a:ext cx="4898880" cy="1513080"/>
          </a:xfrm>
          <a:prstGeom prst="rect">
            <a:avLst/>
          </a:prstGeom>
          <a:ln w="0">
            <a:noFill/>
          </a:ln>
        </p:spPr>
      </p:pic>
      <p:sp>
        <p:nvSpPr>
          <p:cNvPr id="87" name="TextBox 14"/>
          <p:cNvSpPr/>
          <p:nvPr/>
        </p:nvSpPr>
        <p:spPr>
          <a:xfrm>
            <a:off x="1778040" y="3489480"/>
            <a:ext cx="1011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00000"/>
                </a:solidFill>
                <a:uFillTx/>
                <a:latin typeface="Arial"/>
              </a:rPr>
              <a:t>Р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Arial"/>
              </a:rPr>
              <a:t>ецептор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TextBox 15"/>
          <p:cNvSpPr/>
          <p:nvPr/>
        </p:nvSpPr>
        <p:spPr>
          <a:xfrm>
            <a:off x="3002040" y="3825720"/>
            <a:ext cx="1332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200" strike="noStrike" u="none">
                <a:solidFill>
                  <a:srgbClr val="000000"/>
                </a:solidFill>
                <a:uFillTx/>
                <a:latin typeface="Arial"/>
              </a:rPr>
              <a:t>Сезгіш нейрон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TextBox 16"/>
          <p:cNvSpPr/>
          <p:nvPr/>
        </p:nvSpPr>
        <p:spPr>
          <a:xfrm>
            <a:off x="3110040" y="4913280"/>
            <a:ext cx="138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200" strike="noStrike" u="none">
                <a:solidFill>
                  <a:srgbClr val="000000"/>
                </a:solidFill>
                <a:uFillTx/>
                <a:latin typeface="Arial"/>
              </a:rPr>
              <a:t>Эффектор (бұлшықет)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TextBox 17"/>
          <p:cNvSpPr/>
          <p:nvPr/>
        </p:nvSpPr>
        <p:spPr>
          <a:xfrm>
            <a:off x="4308480" y="5005440"/>
            <a:ext cx="1871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200" strike="noStrike" u="none">
                <a:solidFill>
                  <a:srgbClr val="000000"/>
                </a:solidFill>
                <a:uFillTx/>
                <a:latin typeface="Arial"/>
              </a:rPr>
              <a:t>Қозғалтқыш нейрон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TextBox 18"/>
          <p:cNvSpPr/>
          <p:nvPr/>
        </p:nvSpPr>
        <p:spPr>
          <a:xfrm>
            <a:off x="5716440" y="4656240"/>
            <a:ext cx="2232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00000"/>
                </a:solidFill>
                <a:uFillTx/>
                <a:latin typeface="Arial"/>
              </a:rPr>
              <a:t>Байланыстырғыш нейрон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TextBox 19"/>
          <p:cNvSpPr/>
          <p:nvPr/>
        </p:nvSpPr>
        <p:spPr>
          <a:xfrm>
            <a:off x="4805280" y="3352680"/>
            <a:ext cx="89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00000"/>
                </a:solidFill>
                <a:uFillTx/>
                <a:latin typeface="Arial"/>
              </a:rPr>
              <a:t>Ж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Arial"/>
              </a:rPr>
              <a:t>ұлын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5794C4-EF32-4AD9-B340-0D8850230EE7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424480"/>
          </a:xfrm>
          <a:prstGeom prst="rect">
            <a:avLst/>
          </a:prstGeom>
          <a:ln w="0">
            <a:noFill/>
          </a:ln>
        </p:spPr>
      </p:pic>
      <p:cxnSp>
        <p:nvCxnSpPr>
          <p:cNvPr id="95" name="Google Shape;124;p4"/>
          <p:cNvCxnSpPr/>
          <p:nvPr/>
        </p:nvCxnSpPr>
        <p:spPr>
          <a:xfrm>
            <a:off x="204480" y="5130360"/>
            <a:ext cx="861588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6" name="Google Shape;125;p4"/>
          <p:cNvCxnSpPr/>
          <p:nvPr/>
        </p:nvCxnSpPr>
        <p:spPr>
          <a:xfrm flipV="1">
            <a:off x="173160" y="535068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7" name="Прямоугольник 12"/>
          <p:cNvSpPr/>
          <p:nvPr/>
        </p:nvSpPr>
        <p:spPr>
          <a:xfrm>
            <a:off x="8508240" y="472428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57608B3-4714-4DD5-B57C-64CE560385B8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Прямоугольник 13"/>
          <p:cNvSpPr/>
          <p:nvPr/>
        </p:nvSpPr>
        <p:spPr>
          <a:xfrm>
            <a:off x="3182040" y="379440"/>
            <a:ext cx="3213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Вегетативті жүйке жүйесі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TextBox 14"/>
          <p:cNvSpPr/>
          <p:nvPr/>
        </p:nvSpPr>
        <p:spPr>
          <a:xfrm>
            <a:off x="779400" y="1106640"/>
            <a:ext cx="7710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Вегетативті жүйке жүйесі ішкі мүшелердің жұмысын реттейді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2"/>
          <a:stretch/>
        </p:blipFill>
        <p:spPr>
          <a:xfrm>
            <a:off x="2311560" y="1716120"/>
            <a:ext cx="4674960" cy="297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CE44E2B-35A5-4FB7-BF19-5938B640CC27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391360"/>
          </a:xfrm>
          <a:prstGeom prst="rect">
            <a:avLst/>
          </a:prstGeom>
          <a:ln w="0">
            <a:noFill/>
          </a:ln>
        </p:spPr>
      </p:pic>
      <p:sp>
        <p:nvSpPr>
          <p:cNvPr id="103" name="Прямоугольник 12"/>
          <p:cNvSpPr/>
          <p:nvPr/>
        </p:nvSpPr>
        <p:spPr>
          <a:xfrm>
            <a:off x="8812080" y="4764240"/>
            <a:ext cx="33192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AE102A4-16B2-4429-AE94-6A9368D6D2DC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4" name="Рисунок 10" descr=""/>
          <p:cNvPicPr/>
          <p:nvPr/>
        </p:nvPicPr>
        <p:blipFill>
          <a:blip r:embed="rId2"/>
          <a:stretch/>
        </p:blipFill>
        <p:spPr>
          <a:xfrm>
            <a:off x="154080" y="914400"/>
            <a:ext cx="7737480" cy="422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A16CF91-81A7-4C57-B490-5CEFFB8F20C9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429160"/>
          </a:xfrm>
          <a:prstGeom prst="rect">
            <a:avLst/>
          </a:prstGeom>
          <a:ln w="0">
            <a:noFill/>
          </a:ln>
        </p:spPr>
      </p:pic>
      <p:cxnSp>
        <p:nvCxnSpPr>
          <p:cNvPr id="107" name="Google Shape;124;p4"/>
          <p:cNvCxnSpPr/>
          <p:nvPr/>
        </p:nvCxnSpPr>
        <p:spPr>
          <a:xfrm>
            <a:off x="0" y="48970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8" name="Google Shape;125;p4"/>
          <p:cNvCxnSpPr/>
          <p:nvPr/>
        </p:nvCxnSpPr>
        <p:spPr>
          <a:xfrm flipV="1">
            <a:off x="825840" y="516672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9" name="Прямоугольник 12"/>
          <p:cNvSpPr/>
          <p:nvPr/>
        </p:nvSpPr>
        <p:spPr>
          <a:xfrm>
            <a:off x="8508240" y="471816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3C4532F-870C-4F41-9D6A-3EBE00FCEC7C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Прямоугольник 9"/>
          <p:cNvSpPr/>
          <p:nvPr/>
        </p:nvSpPr>
        <p:spPr>
          <a:xfrm>
            <a:off x="2787480" y="971640"/>
            <a:ext cx="3635640" cy="85716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Прямоугольник 10"/>
          <p:cNvSpPr/>
          <p:nvPr/>
        </p:nvSpPr>
        <p:spPr>
          <a:xfrm>
            <a:off x="5046840" y="2760840"/>
            <a:ext cx="3103560" cy="85716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Прямоугольник 13"/>
          <p:cNvSpPr/>
          <p:nvPr/>
        </p:nvSpPr>
        <p:spPr>
          <a:xfrm>
            <a:off x="835200" y="2709720"/>
            <a:ext cx="3082680" cy="85752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Прямоугольник 14"/>
          <p:cNvSpPr/>
          <p:nvPr/>
        </p:nvSpPr>
        <p:spPr>
          <a:xfrm>
            <a:off x="3328920" y="1203480"/>
            <a:ext cx="3213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Вегетативті жүйке жүйесі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Прямоугольник 15"/>
          <p:cNvSpPr/>
          <p:nvPr/>
        </p:nvSpPr>
        <p:spPr>
          <a:xfrm>
            <a:off x="1365120" y="2952720"/>
            <a:ext cx="1992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Симпатикалық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Прямоугольник 16"/>
          <p:cNvSpPr/>
          <p:nvPr/>
        </p:nvSpPr>
        <p:spPr>
          <a:xfrm>
            <a:off x="5226120" y="3003480"/>
            <a:ext cx="2766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Парасимпатикалық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6" name="Прямая со стрелкой 20"/>
          <p:cNvCxnSpPr/>
          <p:nvPr/>
        </p:nvCxnSpPr>
        <p:spPr>
          <a:xfrm flipH="1">
            <a:off x="3182040" y="1771560"/>
            <a:ext cx="972360" cy="9280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117" name="Прямая со стрелкой 23"/>
          <p:cNvCxnSpPr/>
          <p:nvPr/>
        </p:nvCxnSpPr>
        <p:spPr>
          <a:xfrm>
            <a:off x="5722920" y="1771560"/>
            <a:ext cx="1164240" cy="96120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36F0A4B-0E38-45DE-9560-0E6C631E74F3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813280"/>
          </a:xfrm>
          <a:prstGeom prst="rect">
            <a:avLst/>
          </a:prstGeom>
          <a:ln w="0">
            <a:noFill/>
          </a:ln>
        </p:spPr>
      </p:pic>
      <p:cxnSp>
        <p:nvCxnSpPr>
          <p:cNvPr id="120" name="Google Shape;124;p4"/>
          <p:cNvCxnSpPr/>
          <p:nvPr/>
        </p:nvCxnSpPr>
        <p:spPr>
          <a:xfrm>
            <a:off x="679320" y="54622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1" name="Google Shape;125;p4"/>
          <p:cNvCxnSpPr/>
          <p:nvPr/>
        </p:nvCxnSpPr>
        <p:spPr>
          <a:xfrm flipV="1">
            <a:off x="825840" y="56444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2" name="Прямоугольник 12"/>
          <p:cNvSpPr/>
          <p:nvPr/>
        </p:nvSpPr>
        <p:spPr>
          <a:xfrm>
            <a:off x="8508240" y="514368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E4F4326-042B-4CCF-A302-55B2E892DEF8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23" name=""/>
          <p:cNvGraphicFramePr/>
          <p:nvPr/>
        </p:nvGraphicFramePr>
        <p:xfrm>
          <a:off x="316080" y="824040"/>
          <a:ext cx="8297640" cy="3792240"/>
        </p:xfrm>
        <a:graphic>
          <a:graphicData uri="http://schemas.openxmlformats.org/drawingml/2006/table">
            <a:tbl>
              <a:tblPr/>
              <a:tblGrid>
                <a:gridCol w="4149720"/>
                <a:gridCol w="4147920"/>
              </a:tblGrid>
              <a:tr h="5857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Симпатикалық ЖЖ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Парасимпатикалық ЖЖ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3206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Arial"/>
                        <a:buChar char="•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17375e"/>
                          </a:solidFill>
                          <a:uFillTx/>
                          <a:latin typeface="Times New Roman"/>
                          <a:ea typeface="Times New Roman"/>
                        </a:rPr>
                        <a:t>Қантамырларын тарылтуға байланысты  қан қысымын көтеруге септігін тигізеді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Arial"/>
                        <a:buChar char="•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17375e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600" strike="noStrike" u="none">
                          <a:solidFill>
                            <a:srgbClr val="17375e"/>
                          </a:solidFill>
                          <a:uFillTx/>
                          <a:latin typeface="Times New Roman"/>
                          <a:ea typeface="Times New Roman"/>
                        </a:rPr>
                        <a:t>Көз қарашығының ұлғаюына әсер етеді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Arial"/>
                        <a:buChar char="•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17375e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600" strike="noStrike" u="none">
                          <a:solidFill>
                            <a:srgbClr val="17375e"/>
                          </a:solidFill>
                          <a:uFillTx/>
                          <a:latin typeface="Times New Roman"/>
                          <a:ea typeface="Times New Roman"/>
                        </a:rPr>
                        <a:t>Жылу беруді жоғарылатады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Arial"/>
                        <a:buChar char="•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17375e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600" strike="noStrike" u="none">
                          <a:solidFill>
                            <a:srgbClr val="17375e"/>
                          </a:solidFill>
                          <a:uFillTx/>
                          <a:latin typeface="Times New Roman"/>
                          <a:ea typeface="Times New Roman"/>
                        </a:rPr>
                        <a:t>Жүректің жиырылу мөлшерін арттырады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Arial"/>
                        <a:buChar char="•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17375e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600" strike="noStrike" u="none">
                          <a:solidFill>
                            <a:srgbClr val="17375e"/>
                          </a:solidFill>
                          <a:uFillTx/>
                          <a:latin typeface="Times New Roman"/>
                          <a:ea typeface="Times New Roman"/>
                        </a:rPr>
                        <a:t>Ас қорыту мүшелерінің әрекетін тежейді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Arial"/>
                        <a:buChar char="•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17375e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600" strike="noStrike" u="none">
                          <a:solidFill>
                            <a:srgbClr val="17375e"/>
                          </a:solidFill>
                          <a:uFillTx/>
                          <a:latin typeface="Times New Roman"/>
                          <a:ea typeface="Times New Roman"/>
                        </a:rPr>
                        <a:t>Қуықтың бірыңғай салалы бұлшықет ұлпасын босаңсытады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Clr>
                          <a:srgbClr val="10253f"/>
                        </a:buClr>
                        <a:buFont typeface="Arial"/>
                        <a:buChar char="•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10253f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600" strike="noStrike" u="none">
                          <a:solidFill>
                            <a:srgbClr val="10253f"/>
                          </a:solidFill>
                          <a:uFillTx/>
                          <a:latin typeface="Times New Roman"/>
                          <a:ea typeface="Times New Roman"/>
                        </a:rPr>
                        <a:t>Қантамырларын кеңейтеді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10253f"/>
                        </a:buClr>
                        <a:buFont typeface="Arial"/>
                        <a:buChar char="•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10253f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600" strike="noStrike" u="none">
                          <a:solidFill>
                            <a:srgbClr val="10253f"/>
                          </a:solidFill>
                          <a:uFillTx/>
                          <a:latin typeface="Times New Roman"/>
                          <a:ea typeface="Times New Roman"/>
                        </a:rPr>
                        <a:t>Көз қарашығын кішірейтеді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10253f"/>
                        </a:buClr>
                        <a:buFont typeface="Arial"/>
                        <a:buChar char="•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10253f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600" strike="noStrike" u="none">
                          <a:solidFill>
                            <a:srgbClr val="10253f"/>
                          </a:solidFill>
                          <a:uFillTx/>
                          <a:latin typeface="Times New Roman"/>
                          <a:ea typeface="Times New Roman"/>
                        </a:rPr>
                        <a:t>Жылу беруді төмендетеді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10253f"/>
                        </a:buClr>
                        <a:buFont typeface="Arial"/>
                        <a:buChar char="•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10253f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600" strike="noStrike" u="none">
                          <a:solidFill>
                            <a:srgbClr val="10253f"/>
                          </a:solidFill>
                          <a:uFillTx/>
                          <a:latin typeface="Times New Roman"/>
                          <a:ea typeface="Times New Roman"/>
                        </a:rPr>
                        <a:t>Жүректің іс-әрекетін ретке келтіреді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10253f"/>
                        </a:buClr>
                        <a:buFont typeface="Arial"/>
                        <a:buChar char="•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10253f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600" strike="noStrike" u="none">
                          <a:solidFill>
                            <a:srgbClr val="10253f"/>
                          </a:solidFill>
                          <a:uFillTx/>
                          <a:latin typeface="Times New Roman"/>
                          <a:ea typeface="Times New Roman"/>
                        </a:rPr>
                        <a:t>Асқорыту мүшелерінің іс-әрекетін қоздырады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10253f"/>
                        </a:buClr>
                        <a:buFont typeface="Arial"/>
                        <a:buChar char="•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10253f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600" strike="noStrike" u="none">
                          <a:solidFill>
                            <a:srgbClr val="10253f"/>
                          </a:solidFill>
                          <a:uFillTx/>
                          <a:latin typeface="Times New Roman"/>
                          <a:ea typeface="Times New Roman"/>
                        </a:rPr>
                        <a:t>Қуықтың бұлшықет тонусынжоғарылатады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46AD2CB-5DC9-467D-B058-2F6F07C3EFD4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39000"/>
          </a:xfrm>
          <a:prstGeom prst="rect">
            <a:avLst/>
          </a:prstGeom>
          <a:ln w="0">
            <a:noFill/>
          </a:ln>
        </p:spPr>
      </p:pic>
      <p:cxnSp>
        <p:nvCxnSpPr>
          <p:cNvPr id="126" name="Google Shape;124;p4"/>
          <p:cNvCxnSpPr/>
          <p:nvPr/>
        </p:nvCxnSpPr>
        <p:spPr>
          <a:xfrm>
            <a:off x="528480" y="48747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7" name="Google Shape;125;p4"/>
          <p:cNvCxnSpPr/>
          <p:nvPr/>
        </p:nvCxnSpPr>
        <p:spPr>
          <a:xfrm flipV="1">
            <a:off x="522360" y="499032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8" name="Прямоугольник 12"/>
          <p:cNvSpPr/>
          <p:nvPr/>
        </p:nvSpPr>
        <p:spPr>
          <a:xfrm>
            <a:off x="8812080" y="5143680"/>
            <a:ext cx="33192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D1E9C80-14E8-420A-8EEA-4BF080BA8DC3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Прямоугольник 10"/>
          <p:cNvSpPr/>
          <p:nvPr/>
        </p:nvSpPr>
        <p:spPr>
          <a:xfrm>
            <a:off x="339840" y="108000"/>
            <a:ext cx="9362880" cy="94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тапсырма: Суретте шартсыз және шартты рефлекс көрсетілген.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Шартсыз және шартты рефлексті сипаттаңыз.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0" name="Picture 10" descr="https://ariaonsite.com/wp-content/uploads/2019/04/Allergy-Sneezes.jpeg"/>
          <p:cNvPicPr/>
          <p:nvPr/>
        </p:nvPicPr>
        <p:blipFill>
          <a:blip r:embed="rId2"/>
          <a:stretch/>
        </p:blipFill>
        <p:spPr>
          <a:xfrm>
            <a:off x="339840" y="1042920"/>
            <a:ext cx="1928520" cy="172260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12" descr="https://ae01.alicdn.com/kf/HTB1O7e3aFHM8KJjSZJiq6zx3FXag.jpg"/>
          <p:cNvPicPr/>
          <p:nvPr/>
        </p:nvPicPr>
        <p:blipFill>
          <a:blip r:embed="rId3"/>
          <a:stretch/>
        </p:blipFill>
        <p:spPr>
          <a:xfrm>
            <a:off x="2235240" y="971640"/>
            <a:ext cx="1703520" cy="17492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2" name=""/>
          <p:cNvGraphicFramePr/>
          <p:nvPr/>
        </p:nvGraphicFramePr>
        <p:xfrm>
          <a:off x="971640" y="3260880"/>
          <a:ext cx="7461000" cy="1403280"/>
        </p:xfrm>
        <a:graphic>
          <a:graphicData uri="http://schemas.openxmlformats.org/drawingml/2006/table">
            <a:tbl>
              <a:tblPr/>
              <a:tblGrid>
                <a:gridCol w="3730680"/>
                <a:gridCol w="3730320"/>
              </a:tblGrid>
              <a:tr h="623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Шартты рефлекс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7794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Шартсыз рефлекс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33" name="TextBox 12"/>
          <p:cNvSpPr/>
          <p:nvPr/>
        </p:nvSpPr>
        <p:spPr>
          <a:xfrm>
            <a:off x="1512720" y="2776680"/>
            <a:ext cx="53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Arial"/>
              </a:rPr>
              <a:t>1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TextBox 13"/>
          <p:cNvSpPr/>
          <p:nvPr/>
        </p:nvSpPr>
        <p:spPr>
          <a:xfrm>
            <a:off x="2800440" y="2811600"/>
            <a:ext cx="495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Arial"/>
              </a:rPr>
              <a:t>2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5" name="Picture 14" descr="https://divinejourney.org/wp-content/uploads/2016/09/bigstock-135045737-1500x994.jpg"/>
          <p:cNvPicPr/>
          <p:nvPr/>
        </p:nvPicPr>
        <p:blipFill>
          <a:blip r:embed="rId4"/>
          <a:stretch/>
        </p:blipFill>
        <p:spPr>
          <a:xfrm>
            <a:off x="3952800" y="1068480"/>
            <a:ext cx="2543400" cy="168588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16" descr="https://i1.photo.2gis.com/images/branch/67/9429411758686346_d673.jpg"/>
          <p:cNvPicPr/>
          <p:nvPr/>
        </p:nvPicPr>
        <p:blipFill>
          <a:blip r:embed="rId5"/>
          <a:stretch/>
        </p:blipFill>
        <p:spPr>
          <a:xfrm>
            <a:off x="6478560" y="1081080"/>
            <a:ext cx="2455920" cy="1695600"/>
          </a:xfrm>
          <a:prstGeom prst="rect">
            <a:avLst/>
          </a:prstGeom>
          <a:ln w="0">
            <a:noFill/>
          </a:ln>
        </p:spPr>
      </p:pic>
      <p:sp>
        <p:nvSpPr>
          <p:cNvPr id="137" name="TextBox 16"/>
          <p:cNvSpPr/>
          <p:nvPr/>
        </p:nvSpPr>
        <p:spPr>
          <a:xfrm>
            <a:off x="4921200" y="2811600"/>
            <a:ext cx="507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Arial"/>
              </a:rPr>
              <a:t>3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TextBox 17"/>
          <p:cNvSpPr/>
          <p:nvPr/>
        </p:nvSpPr>
        <p:spPr>
          <a:xfrm>
            <a:off x="7372440" y="2787480"/>
            <a:ext cx="541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Arial"/>
              </a:rPr>
              <a:t>4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2E174F1-48C1-4931-8738-9F9FE84A9D75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6480"/>
            <a:ext cx="9144000" cy="5143320"/>
          </a:xfrm>
          <a:prstGeom prst="rect">
            <a:avLst/>
          </a:prstGeom>
          <a:ln w="0">
            <a:noFill/>
          </a:ln>
        </p:spPr>
      </p:pic>
      <p:cxnSp>
        <p:nvCxnSpPr>
          <p:cNvPr id="141" name="Google Shape;124;p4"/>
          <p:cNvCxnSpPr/>
          <p:nvPr/>
        </p:nvCxnSpPr>
        <p:spPr>
          <a:xfrm>
            <a:off x="528480" y="446832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2" name="Google Shape;125;p4"/>
          <p:cNvCxnSpPr/>
          <p:nvPr/>
        </p:nvCxnSpPr>
        <p:spPr>
          <a:xfrm flipV="1">
            <a:off x="622800" y="46965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3" name="Прямоугольник 12"/>
          <p:cNvSpPr/>
          <p:nvPr/>
        </p:nvSpPr>
        <p:spPr>
          <a:xfrm>
            <a:off x="8508240" y="452772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60DA69B-43C7-48F1-BD1A-1295317D24B5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Прямоугольник 10"/>
          <p:cNvSpPr/>
          <p:nvPr/>
        </p:nvSpPr>
        <p:spPr>
          <a:xfrm>
            <a:off x="242280" y="334800"/>
            <a:ext cx="8145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 тапсырма . Рефлекс доғасының бөлімдеріне сәйкестігін көрсетіңіз.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45" name=""/>
          <p:cNvGraphicFramePr/>
          <p:nvPr/>
        </p:nvGraphicFramePr>
        <p:xfrm>
          <a:off x="496800" y="1127160"/>
          <a:ext cx="7902720" cy="2662200"/>
        </p:xfrm>
        <a:graphic>
          <a:graphicData uri="http://schemas.openxmlformats.org/drawingml/2006/table">
            <a:tbl>
              <a:tblPr/>
              <a:tblGrid>
                <a:gridCol w="3951360"/>
                <a:gridCol w="3951360"/>
              </a:tblGrid>
              <a:tr h="3711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1.Рецептор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Қозуды жұмыс мүшесіне береді;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369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2.Қозғалтқыш жүйке ұштары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А.Қозуды жұмыс мүшесіне өткізеді;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411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3.Нейпрнаралық синапс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B.</a:t>
                      </a: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Ішкі мүшелерде тітіркенулерді қабылдайды;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40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4.Сезімтал жүйке талшықтары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C.</a:t>
                      </a: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Жүйке импульстерінбір нейроннан  басқасына береді;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40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5.Қозғалтқыш жүйке талшығы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D.</a:t>
                      </a: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Қозуды орталық жүйке жүйесіне өткізеді;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42840" y="1116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47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DF5855A-48E4-451F-A3A5-BC1119C33315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8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9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50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Прямоугольник 7"/>
          <p:cNvSpPr/>
          <p:nvPr/>
        </p:nvSpPr>
        <p:spPr>
          <a:xfrm>
            <a:off x="728280" y="270000"/>
            <a:ext cx="19198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Прямоугольник 11"/>
          <p:cNvSpPr/>
          <p:nvPr/>
        </p:nvSpPr>
        <p:spPr>
          <a:xfrm>
            <a:off x="378000" y="906480"/>
            <a:ext cx="545436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Рефлексия.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«Мен бүгінгі сабақта....................,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Прямоугольник 14"/>
          <p:cNvSpPr/>
          <p:nvPr/>
        </p:nvSpPr>
        <p:spPr>
          <a:xfrm>
            <a:off x="5622120" y="3129120"/>
            <a:ext cx="3423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(.............толықтырғым келеді)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Rectangle 32"/>
          <p:cNvSpPr/>
          <p:nvPr/>
        </p:nvSpPr>
        <p:spPr>
          <a:xfrm>
            <a:off x="5614920" y="2635560"/>
            <a:ext cx="2111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(.........білдім)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Прямоугольник 15"/>
          <p:cNvSpPr/>
          <p:nvPr/>
        </p:nvSpPr>
        <p:spPr>
          <a:xfrm>
            <a:off x="5627160" y="3770280"/>
            <a:ext cx="2572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(................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сұрағым бар)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6" name="Рисунок 2" descr=""/>
          <p:cNvPicPr/>
          <p:nvPr/>
        </p:nvPicPr>
        <p:blipFill>
          <a:blip r:embed="rId2"/>
          <a:srcRect l="0" t="16579" r="0" b="0"/>
          <a:stretch/>
        </p:blipFill>
        <p:spPr>
          <a:xfrm>
            <a:off x="638280" y="2077920"/>
            <a:ext cx="4327560" cy="259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5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DF28AEC-1E5C-4850-9D99-7A95219ACC05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59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6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61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" name="Прямоугольник 7"/>
          <p:cNvSpPr/>
          <p:nvPr/>
        </p:nvSpPr>
        <p:spPr>
          <a:xfrm>
            <a:off x="728640" y="270000"/>
            <a:ext cx="18478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Үй жұмысы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Прямоугольник 11"/>
          <p:cNvSpPr/>
          <p:nvPr/>
        </p:nvSpPr>
        <p:spPr>
          <a:xfrm>
            <a:off x="361800" y="1127160"/>
            <a:ext cx="696924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§</a:t>
            </a:r>
            <a:r>
              <a:rPr b="0" lang="en-US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44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en-US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45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1</a:t>
            </a:r>
            <a:r>
              <a:rPr b="0" lang="en-US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82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-бет</a:t>
            </a:r>
            <a:r>
              <a:rPr b="0" lang="en-US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1-2-3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A458B55-508B-4F81-AF17-A1A7F26AF28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Google Shape;230;p65"/>
          <p:cNvSpPr/>
          <p:nvPr/>
        </p:nvSpPr>
        <p:spPr>
          <a:xfrm>
            <a:off x="325440" y="1146240"/>
            <a:ext cx="8381880" cy="29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10"/>
          <p:cNvSpPr/>
          <p:nvPr/>
        </p:nvSpPr>
        <p:spPr>
          <a:xfrm>
            <a:off x="3139200" y="318960"/>
            <a:ext cx="199368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</a:t>
            </a:r>
            <a:r>
              <a:rPr b="0" lang="ru-RU" sz="2200" strike="noStrike" u="none">
                <a:solidFill>
                  <a:srgbClr val="ffffff"/>
                </a:solidFill>
                <a:uFillTx/>
                <a:latin typeface="Century Gothic"/>
              </a:rPr>
              <a:t>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130320" y="1079280"/>
            <a:ext cx="9013680" cy="6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7.1.7.6 – мінез-құлықтың рефлекторлық табиғатын түсіндіру;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7.1.7.7 – вегетативті жүйке-жүйесінің қызметін сипаттау;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Прямоугольник 12"/>
          <p:cNvSpPr/>
          <p:nvPr/>
        </p:nvSpPr>
        <p:spPr>
          <a:xfrm>
            <a:off x="0" y="2212920"/>
            <a:ext cx="9144000" cy="46188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Бағалау критерийі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130320" y="2836440"/>
            <a:ext cx="9013680" cy="129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«рефлекс», «рефлекторлық доға» түсініктеріне дұрыс анықтама береді;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20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рефлекторлық доғаның құрамдас бөліктерін біледі;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20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вегетативті жүйке жүйе дегеніміз не екенін</a:t>
            </a:r>
            <a:r>
              <a:rPr b="0" lang="ru-RU" sz="20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түсінеді</a:t>
            </a:r>
            <a:r>
              <a:rPr b="0" lang="ru-RU" sz="20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20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вегетативті жүйке жүйесінің маңызын сипаттайды;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65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719C96C-D5BB-4055-956F-38E3BA32339A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6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6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68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" name="Прямоугольник 7"/>
          <p:cNvSpPr/>
          <p:nvPr/>
        </p:nvSpPr>
        <p:spPr>
          <a:xfrm>
            <a:off x="734400" y="270000"/>
            <a:ext cx="3654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Қолданылған әдебиеттер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Прямоугольник 11"/>
          <p:cNvSpPr/>
          <p:nvPr/>
        </p:nvSpPr>
        <p:spPr>
          <a:xfrm>
            <a:off x="361800" y="1127160"/>
            <a:ext cx="8388360" cy="22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Сабақ төмендегі оқулық негізінде құрастырылды.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Биология 7-сынып, физика-математикалық бағыт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Оқулық авторлары:Е.А. Очкур. Ж.Ж. Құрманғалиева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35F57B4-1B8A-429D-9AA5-65349E257A15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" name="Рисунок 5" descr=""/>
          <p:cNvPicPr/>
          <p:nvPr/>
        </p:nvPicPr>
        <p:blipFill>
          <a:blip r:embed="rId1"/>
          <a:srcRect l="0" t="0" r="19569" b="71502"/>
          <a:stretch/>
        </p:blipFill>
        <p:spPr>
          <a:xfrm>
            <a:off x="1162080" y="0"/>
            <a:ext cx="7029360" cy="1387440"/>
          </a:xfrm>
          <a:prstGeom prst="rect">
            <a:avLst/>
          </a:prstGeom>
          <a:ln w="0">
            <a:noFill/>
          </a:ln>
        </p:spPr>
      </p:pic>
      <p:sp>
        <p:nvSpPr>
          <p:cNvPr id="19" name="TextBox 6"/>
          <p:cNvSpPr/>
          <p:nvPr/>
        </p:nvSpPr>
        <p:spPr>
          <a:xfrm>
            <a:off x="825480" y="1539720"/>
            <a:ext cx="7702560" cy="23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5840" indent="-285840" algn="just">
              <a:lnSpc>
                <a:spcPct val="115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Рефлекс доғасы рецептордан -  бұл жүйке импульстері өтетін жол.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algn="just">
              <a:lnSpc>
                <a:spcPct val="115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Ең қарапайым рефлекс -тізе рефлексі.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15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Рефлекс доғасының бір бөлігі орталық жүйке жүйесінің белгілі бір        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бөлігінде орналасқан.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algn="just">
              <a:lnSpc>
                <a:spcPct val="115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Жұлын омыртқа жотасының өзегінде орналасқан.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15000"/>
              </a:lnSpc>
              <a:spcAft>
                <a:spcPts val="1001"/>
              </a:spcAft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Жұлынның атқаратын негізгі екі қызметі-рефлекстік және өткізгіштік.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21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BE7CEB2-6E3D-4A15-942C-6E8784D5F24E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2" name="Google Shape;124;p4"/>
          <p:cNvCxnSpPr/>
          <p:nvPr/>
        </p:nvCxnSpPr>
        <p:spPr>
          <a:xfrm>
            <a:off x="242640" y="5417640"/>
            <a:ext cx="861588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3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4" name="Google Shape;230;p65"/>
          <p:cNvSpPr/>
          <p:nvPr/>
        </p:nvSpPr>
        <p:spPr>
          <a:xfrm>
            <a:off x="328680" y="1054080"/>
            <a:ext cx="8235720" cy="328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82840" y="355680"/>
            <a:ext cx="2000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Жүйке жүйесі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5280" y="1197000"/>
            <a:ext cx="4143240" cy="314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Жүйке жүйесі - адам мен жануарлар организмдерінің қоршаған ортаға бейімделуін реттейтін жүйе.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Жүйке жүйесін зерттейтін морфологияның бөлімін гр. </a:t>
            </a:r>
            <a:r>
              <a:rPr b="0" lang="en-US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neurologia (</a:t>
            </a:r>
            <a:r>
              <a:rPr b="0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грек, </a:t>
            </a:r>
            <a:r>
              <a:rPr b="0" lang="en-US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neuron — </a:t>
            </a:r>
            <a:r>
              <a:rPr b="0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жүйке, жүйке жасушасы; </a:t>
            </a:r>
            <a:r>
              <a:rPr b="0" lang="en-US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logos — </a:t>
            </a:r>
            <a:r>
              <a:rPr b="0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ілім) деп атайды.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7" name="Picture 11" descr="https://www.bilgipedia.org/wp-content/uploads/2020/01/Sinir-sistemi.jpg"/>
          <p:cNvPicPr/>
          <p:nvPr/>
        </p:nvPicPr>
        <p:blipFill>
          <a:blip r:embed="rId2"/>
          <a:stretch/>
        </p:blipFill>
        <p:spPr>
          <a:xfrm>
            <a:off x="4843440" y="1276200"/>
            <a:ext cx="4097520" cy="337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20520"/>
            <a:ext cx="9144000" cy="5592960"/>
          </a:xfrm>
          <a:prstGeom prst="rect">
            <a:avLst/>
          </a:prstGeom>
          <a:ln w="0">
            <a:noFill/>
          </a:ln>
        </p:spPr>
      </p:pic>
      <p:sp>
        <p:nvSpPr>
          <p:cNvPr id="29" name="Google Shape;123;p4"/>
          <p:cNvSpPr/>
          <p:nvPr/>
        </p:nvSpPr>
        <p:spPr>
          <a:xfrm>
            <a:off x="708660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4C5E64C-8A2F-4292-86B8-FAE5A4D6F63B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0" name="Google Shape;124;p4"/>
          <p:cNvCxnSpPr/>
          <p:nvPr/>
        </p:nvCxnSpPr>
        <p:spPr>
          <a:xfrm>
            <a:off x="528480" y="53146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1" name="Google Shape;125;p4"/>
          <p:cNvCxnSpPr/>
          <p:nvPr/>
        </p:nvCxnSpPr>
        <p:spPr>
          <a:xfrm flipV="1">
            <a:off x="630720" y="54460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2" name="Прямоугольник 7"/>
          <p:cNvSpPr/>
          <p:nvPr/>
        </p:nvSpPr>
        <p:spPr>
          <a:xfrm>
            <a:off x="3376440" y="401760"/>
            <a:ext cx="1409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Рефлекс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Прямоугольник 8"/>
          <p:cNvSpPr/>
          <p:nvPr/>
        </p:nvSpPr>
        <p:spPr>
          <a:xfrm>
            <a:off x="225360" y="1276200"/>
            <a:ext cx="8669520" cy="253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Рефлекс</a:t>
            </a:r>
            <a:r>
              <a:rPr b="0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 – бұл ағзаның рецепторлардың тітіркенуіне ессіз жауап реакциясы. </a:t>
            </a:r>
            <a:br>
              <a:rPr sz="2000"/>
            </a:br>
            <a:r>
              <a:rPr b="0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Кез-келген тітіркендіргіш ағзаның кері жауап қайтаруын тудырады.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Мысалы: ыстық заттан қолымызды бірден тартып аламыз. Бұл реакция «рефлекс» деп аталады. Рефлекс болу үшін жүйке импульсі тітіркендіргішті сезу мүшесінен эффектор мүшеге өтуі тиіс.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Жүйке импульсінің рецептордан эффекторға өтетін ара қашықтығын </a:t>
            </a:r>
            <a:r>
              <a:rPr b="1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«рефлекторлық доға» </a:t>
            </a:r>
            <a:r>
              <a:rPr b="0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деп атайды.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8280"/>
            <a:ext cx="9144000" cy="6045120"/>
          </a:xfrm>
          <a:prstGeom prst="rect">
            <a:avLst/>
          </a:prstGeom>
          <a:ln w="0">
            <a:noFill/>
          </a:ln>
        </p:spPr>
      </p:pic>
      <p:sp>
        <p:nvSpPr>
          <p:cNvPr id="35" name="Google Shape;123;p4"/>
          <p:cNvSpPr/>
          <p:nvPr/>
        </p:nvSpPr>
        <p:spPr>
          <a:xfrm>
            <a:off x="708660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AD97549-07F4-4346-88BE-5DC74B50EA68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6" name="Google Shape;124;p4"/>
          <p:cNvCxnSpPr/>
          <p:nvPr/>
        </p:nvCxnSpPr>
        <p:spPr>
          <a:xfrm>
            <a:off x="339480" y="5303520"/>
            <a:ext cx="861588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7" name="Google Shape;125;p4"/>
          <p:cNvCxnSpPr/>
          <p:nvPr/>
        </p:nvCxnSpPr>
        <p:spPr>
          <a:xfrm flipV="1">
            <a:off x="398520" y="543492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8" name="Google Shape;230;p65"/>
          <p:cNvSpPr/>
          <p:nvPr/>
        </p:nvSpPr>
        <p:spPr>
          <a:xfrm>
            <a:off x="312840" y="939960"/>
            <a:ext cx="4824360" cy="240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Прямоугольник 12"/>
          <p:cNvSpPr/>
          <p:nvPr/>
        </p:nvSpPr>
        <p:spPr>
          <a:xfrm>
            <a:off x="4046400" y="2455920"/>
            <a:ext cx="99072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300" strike="noStrike" u="none">
                <a:solidFill>
                  <a:srgbClr val="ffffff"/>
                </a:solidFill>
                <a:uFillTx/>
                <a:latin typeface="Century Gothic"/>
              </a:rPr>
              <a:t>Өсімдктер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"/>
          <p:cNvSpPr txBox="1"/>
          <p:nvPr/>
        </p:nvSpPr>
        <p:spPr>
          <a:xfrm>
            <a:off x="296640" y="597960"/>
            <a:ext cx="5087880" cy="408636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/>
          </a:bodyPr>
          <a:p>
            <a:pPr marL="290520" indent="-290520">
              <a:lnSpc>
                <a:spcPct val="100000"/>
              </a:lnSpc>
              <a:spcBef>
                <a:spcPts val="575"/>
              </a:spcBef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3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Рефлекс туралы түсінікті алғаш рет ұсынған француз философы </a:t>
            </a:r>
            <a:r>
              <a:rPr b="1" lang="ru-RU" sz="23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Р.Декарт</a:t>
            </a:r>
            <a:r>
              <a:rPr b="0" lang="ru-RU" sz="23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 (1596— 1650). </a:t>
            </a:r>
            <a:endParaRPr b="0" lang="ru-RU" sz="23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575"/>
              </a:spcBef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3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3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3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575"/>
              </a:spcBef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3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Бұл ілімді орыс ғалымдары </a:t>
            </a:r>
            <a:endParaRPr b="0" lang="ru-RU" sz="23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575"/>
              </a:spcBef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3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И.М. Сеченов пен И.П. Павлов одан әрі дамытты. </a:t>
            </a:r>
            <a:endParaRPr b="0" lang="ru-RU" sz="23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1" name="Picture 2" descr=""/>
          <p:cNvPicPr/>
          <p:nvPr/>
        </p:nvPicPr>
        <p:blipFill>
          <a:blip r:embed="rId2"/>
          <a:stretch/>
        </p:blipFill>
        <p:spPr>
          <a:xfrm>
            <a:off x="5508720" y="601560"/>
            <a:ext cx="3297240" cy="200664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3" descr=""/>
          <p:cNvPicPr/>
          <p:nvPr/>
        </p:nvPicPr>
        <p:blipFill>
          <a:blip r:embed="rId3"/>
          <a:stretch/>
        </p:blipFill>
        <p:spPr>
          <a:xfrm>
            <a:off x="5486400" y="3048120"/>
            <a:ext cx="3397320" cy="193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55680"/>
            <a:ext cx="9144000" cy="6174000"/>
          </a:xfrm>
          <a:prstGeom prst="rect">
            <a:avLst/>
          </a:prstGeom>
          <a:ln w="0">
            <a:noFill/>
          </a:ln>
        </p:spPr>
      </p:pic>
      <p:sp>
        <p:nvSpPr>
          <p:cNvPr id="44" name="Google Shape;123;p4"/>
          <p:cNvSpPr/>
          <p:nvPr/>
        </p:nvSpPr>
        <p:spPr>
          <a:xfrm>
            <a:off x="7086600" y="514368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6114934-1963-4E76-BD8F-31345582AA71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5" name="Google Shape;124;p4"/>
          <p:cNvCxnSpPr/>
          <p:nvPr/>
        </p:nvCxnSpPr>
        <p:spPr>
          <a:xfrm>
            <a:off x="961920" y="55828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6" name="Google Shape;125;p4"/>
          <p:cNvCxnSpPr/>
          <p:nvPr/>
        </p:nvCxnSpPr>
        <p:spPr>
          <a:xfrm flipV="1">
            <a:off x="1108440" y="568872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7" name="Google Shape;230;p65"/>
          <p:cNvSpPr/>
          <p:nvPr/>
        </p:nvSpPr>
        <p:spPr>
          <a:xfrm>
            <a:off x="312840" y="939960"/>
            <a:ext cx="4824360" cy="240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Прямоугольник 12"/>
          <p:cNvSpPr/>
          <p:nvPr/>
        </p:nvSpPr>
        <p:spPr>
          <a:xfrm>
            <a:off x="4046400" y="2455920"/>
            <a:ext cx="99072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300" strike="noStrike" u="none">
                <a:solidFill>
                  <a:srgbClr val="ffffff"/>
                </a:solidFill>
                <a:uFillTx/>
                <a:latin typeface="Century Gothic"/>
              </a:rPr>
              <a:t>Өсімдктер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Скругленный прямоугольник 8"/>
          <p:cNvSpPr/>
          <p:nvPr/>
        </p:nvSpPr>
        <p:spPr>
          <a:xfrm>
            <a:off x="3005280" y="1015920"/>
            <a:ext cx="3543120" cy="8906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5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5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Рефлекс 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Скругленный прямоугольник 9"/>
          <p:cNvSpPr/>
          <p:nvPr/>
        </p:nvSpPr>
        <p:spPr>
          <a:xfrm>
            <a:off x="1619280" y="2676600"/>
            <a:ext cx="2448000" cy="86688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Шартты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Скругленный прямоугольник 10"/>
          <p:cNvSpPr/>
          <p:nvPr/>
        </p:nvSpPr>
        <p:spPr>
          <a:xfrm>
            <a:off x="5345280" y="2665440"/>
            <a:ext cx="2884320" cy="8636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Шартсыз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2" name="Прямая со стрелкой 11"/>
          <p:cNvCxnSpPr/>
          <p:nvPr/>
        </p:nvCxnSpPr>
        <p:spPr>
          <a:xfrm flipH="1">
            <a:off x="3104280" y="1896120"/>
            <a:ext cx="1490040" cy="71172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53" name="Прямая со стрелкой 13"/>
          <p:cNvCxnSpPr>
            <a:endCxn id="51" idx="0"/>
          </p:cNvCxnSpPr>
          <p:nvPr/>
        </p:nvCxnSpPr>
        <p:spPr>
          <a:xfrm>
            <a:off x="5091120" y="1828800"/>
            <a:ext cx="1696320" cy="83736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sp>
        <p:nvSpPr>
          <p:cNvPr id="54" name="Прямоугольник 22"/>
          <p:cNvSpPr/>
          <p:nvPr/>
        </p:nvSpPr>
        <p:spPr>
          <a:xfrm>
            <a:off x="1601640" y="3803760"/>
            <a:ext cx="2405160" cy="109512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Жүйке жүйесінің  жүре  пайда болған қасиеті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Прямоугольник 23"/>
          <p:cNvSpPr/>
          <p:nvPr/>
        </p:nvSpPr>
        <p:spPr>
          <a:xfrm>
            <a:off x="5526000" y="3787920"/>
            <a:ext cx="2725920" cy="109512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Жүйке жүйесінің  туа пайда болған қасиеті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837400"/>
          </a:xfrm>
          <a:prstGeom prst="rect">
            <a:avLst/>
          </a:prstGeom>
          <a:ln w="0">
            <a:noFill/>
          </a:ln>
        </p:spPr>
      </p:pic>
      <p:sp>
        <p:nvSpPr>
          <p:cNvPr id="57" name="Google Shape;123;p4"/>
          <p:cNvSpPr/>
          <p:nvPr/>
        </p:nvSpPr>
        <p:spPr>
          <a:xfrm>
            <a:off x="7086600" y="514368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57A2889-9F78-4E4E-9D30-C70B9E19911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8" name="Google Shape;124;p4"/>
          <p:cNvCxnSpPr/>
          <p:nvPr/>
        </p:nvCxnSpPr>
        <p:spPr>
          <a:xfrm>
            <a:off x="528480" y="551304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9" name="Google Shape;125;p4"/>
          <p:cNvCxnSpPr/>
          <p:nvPr/>
        </p:nvCxnSpPr>
        <p:spPr>
          <a:xfrm flipV="1">
            <a:off x="825840" y="565380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0" name="Прямоугольник 7"/>
          <p:cNvSpPr/>
          <p:nvPr/>
        </p:nvSpPr>
        <p:spPr>
          <a:xfrm>
            <a:off x="536400" y="1546200"/>
            <a:ext cx="3799080" cy="26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туа пайда болады;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тұқым </a:t>
            </a:r>
            <a:r>
              <a:rPr b="0" lang="ru-RU" sz="24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қуалайды;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тұрақты болады;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түрішіндегі барлық ағзаларға тән;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өмір бойы сақталады;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1" name="Picture 10" descr=""/>
          <p:cNvPicPr/>
          <p:nvPr/>
        </p:nvPicPr>
        <p:blipFill>
          <a:blip r:embed="rId2"/>
          <a:stretch/>
        </p:blipFill>
        <p:spPr>
          <a:xfrm>
            <a:off x="6607080" y="2797200"/>
            <a:ext cx="2232000" cy="2103480"/>
          </a:xfrm>
          <a:prstGeom prst="rect">
            <a:avLst/>
          </a:prstGeom>
          <a:ln w="0">
            <a:noFill/>
          </a:ln>
        </p:spPr>
      </p:pic>
      <p:sp>
        <p:nvSpPr>
          <p:cNvPr id="62" name="Прямоугольник 12"/>
          <p:cNvSpPr/>
          <p:nvPr/>
        </p:nvSpPr>
        <p:spPr>
          <a:xfrm>
            <a:off x="3427560" y="299880"/>
            <a:ext cx="3187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Шартсыз рефлекс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3" name="Picture 8" descr="https://www.hirerush.com/blog/wp-content/uploads/2016/05/Maternity03.jpg"/>
          <p:cNvPicPr/>
          <p:nvPr/>
        </p:nvPicPr>
        <p:blipFill>
          <a:blip r:embed="rId3"/>
          <a:stretch/>
        </p:blipFill>
        <p:spPr>
          <a:xfrm>
            <a:off x="3646440" y="847800"/>
            <a:ext cx="2303640" cy="18511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https://mirmam.pro/userfiles/images/kormlenie_grudyu_nedonoshennogo.jpg"/>
          <p:cNvPicPr/>
          <p:nvPr/>
        </p:nvPicPr>
        <p:blipFill>
          <a:blip r:embed="rId4"/>
          <a:stretch/>
        </p:blipFill>
        <p:spPr>
          <a:xfrm>
            <a:off x="6107040" y="873000"/>
            <a:ext cx="2778120" cy="185112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2" descr="https://en.freegames66.com/wp-content/uploads/posts/7fade49712104c5bb20badb62f386990.jpg"/>
          <p:cNvPicPr/>
          <p:nvPr/>
        </p:nvPicPr>
        <p:blipFill>
          <a:blip r:embed="rId5"/>
          <a:stretch/>
        </p:blipFill>
        <p:spPr>
          <a:xfrm>
            <a:off x="3825720" y="2751120"/>
            <a:ext cx="2868840" cy="213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EAD7D79-8816-4EB8-AE65-721620528819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347040" cy="5813640"/>
          </a:xfrm>
          <a:prstGeom prst="rect">
            <a:avLst/>
          </a:prstGeom>
          <a:ln w="0">
            <a:noFill/>
          </a:ln>
        </p:spPr>
      </p:pic>
      <p:cxnSp>
        <p:nvCxnSpPr>
          <p:cNvPr id="68" name="Google Shape;124;p4"/>
          <p:cNvCxnSpPr/>
          <p:nvPr/>
        </p:nvCxnSpPr>
        <p:spPr>
          <a:xfrm>
            <a:off x="679320" y="54622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9" name="Google Shape;125;p4"/>
          <p:cNvCxnSpPr/>
          <p:nvPr/>
        </p:nvCxnSpPr>
        <p:spPr>
          <a:xfrm flipV="1">
            <a:off x="825840" y="56444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0" name="Прямоугольник 12"/>
          <p:cNvSpPr/>
          <p:nvPr/>
        </p:nvSpPr>
        <p:spPr>
          <a:xfrm>
            <a:off x="9547920" y="514368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56CB1B1-68CA-4642-9E1C-B642B196F076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TextBox 7"/>
          <p:cNvSpPr/>
          <p:nvPr/>
        </p:nvSpPr>
        <p:spPr>
          <a:xfrm>
            <a:off x="0" y="1523880"/>
            <a:ext cx="4898880" cy="1313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жеке ағзаның тіршілік ету барысында пайда болады;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тұқым қуаламайды;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тұрақты емес;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Прямоугольник 10"/>
          <p:cNvSpPr/>
          <p:nvPr/>
        </p:nvSpPr>
        <p:spPr>
          <a:xfrm>
            <a:off x="3381120" y="366840"/>
            <a:ext cx="2251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Шартты рефлекс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3" name="Рисунок 12" descr="0826e255964e97acfd57c325fb7f9bb9.jpg"/>
          <p:cNvPicPr/>
          <p:nvPr/>
        </p:nvPicPr>
        <p:blipFill>
          <a:blip r:embed="rId2"/>
          <a:stretch/>
        </p:blipFill>
        <p:spPr>
          <a:xfrm>
            <a:off x="4357800" y="2314440"/>
            <a:ext cx="2055600" cy="2678400"/>
          </a:xfrm>
          <a:prstGeom prst="rect">
            <a:avLst/>
          </a:prstGeom>
          <a:ln w="0">
            <a:noFill/>
          </a:ln>
        </p:spPr>
      </p:pic>
      <p:pic>
        <p:nvPicPr>
          <p:cNvPr id="74" name="Рисунок 13" descr="qw.jpg"/>
          <p:cNvPicPr/>
          <p:nvPr/>
        </p:nvPicPr>
        <p:blipFill>
          <a:blip r:embed="rId3"/>
          <a:stretch/>
        </p:blipFill>
        <p:spPr>
          <a:xfrm>
            <a:off x="6400800" y="814320"/>
            <a:ext cx="2743200" cy="245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2024-10-31T17:50:18Z</dcterms:modified>
  <cp:revision>243</cp:revision>
  <dc:subject/>
  <dc:title>Презентация PowerPoint</dc:title>
</cp:coreProperties>
</file>