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png" ContentType="image/png"/>
  <Override PartName="/ppt/media/image13.jpeg" ContentType="image/jpeg"/>
  <Override PartName="/ppt/media/image3.png" ContentType="image/png"/>
  <Override PartName="/ppt/media/image5.jpeg" ContentType="image/jpeg"/>
  <Override PartName="/ppt/media/image6.jpeg" ContentType="image/jpeg"/>
  <Override PartName="/ppt/media/image10.jpeg" ContentType="image/jpeg"/>
  <Override PartName="/ppt/media/image7.jpeg" ContentType="image/jpeg"/>
  <Override PartName="/ppt/media/image11.jpeg" ContentType="image/jpeg"/>
  <Override PartName="/ppt/media/image8.png" ContentType="image/png"/>
  <Override PartName="/ppt/media/image9.jpeg" ContentType="image/jpeg"/>
  <Override PartName="/ppt/media/image17.png" ContentType="image/png"/>
  <Override PartName="/ppt/media/image12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8.xml.rels" ContentType="application/vnd.openxmlformats-package.relationships+xml"/>
  <Override PartName="/ppt/notesSlides/notesSlide8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3588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1520" cy="400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move the slide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755280" y="5078160"/>
            <a:ext cx="6046920" cy="480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Times New Roman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796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4"/>
          <p:cNvSpPr>
            <a:spLocks noGrp="1"/>
          </p:cNvSpPr>
          <p:nvPr>
            <p:ph type="dt" idx="4"/>
          </p:nvPr>
        </p:nvSpPr>
        <p:spPr>
          <a:xfrm>
            <a:off x="4277880" y="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5"/>
          <p:cNvSpPr>
            <a:spLocks noGrp="1"/>
          </p:cNvSpPr>
          <p:nvPr>
            <p:ph type="ftr" idx="5"/>
          </p:nvPr>
        </p:nvSpPr>
        <p:spPr>
          <a:xfrm>
            <a:off x="0" y="10156680"/>
            <a:ext cx="327960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" name="PlaceHolder 6"/>
          <p:cNvSpPr>
            <a:spLocks noGrp="1"/>
          </p:cNvSpPr>
          <p:nvPr>
            <p:ph type="sldNum" idx="6"/>
          </p:nvPr>
        </p:nvSpPr>
        <p:spPr>
          <a:xfrm>
            <a:off x="4277880" y="10156680"/>
            <a:ext cx="3279960" cy="53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95000"/>
              </a:lnSpc>
              <a:buNone/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  <a:defRPr b="0" lang="ru-RU" sz="1400" strike="noStrike" u="none">
                <a:solidFill>
                  <a:srgbClr val="000000"/>
                </a:solidFill>
                <a:uFillTx/>
                <a:latin typeface="Times New Roman"/>
                <a:ea typeface="Arial Unicode MS"/>
              </a:defRPr>
            </a:lvl1pPr>
          </a:lstStyle>
          <a:p>
            <a:pPr indent="0" algn="r">
              <a:lnSpc>
                <a:spcPct val="95000"/>
              </a:lnSpc>
              <a:buNone/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297A0707-CE84-4AA6-9045-AD45B8B5AD4F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  <a:ea typeface="Arial Unicode MS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6"/>
          <p:cNvSpPr/>
          <p:nvPr/>
        </p:nvSpPr>
        <p:spPr>
          <a:xfrm>
            <a:off x="4278240" y="10156680"/>
            <a:ext cx="3279960" cy="533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95000"/>
              </a:lnSpc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fld id="{675F2A49-1B0E-4669-8347-9B0C578E9075}" type="slidenum">
              <a:rPr b="0" lang="ru-RU" sz="1400" strike="noStrike" u="none">
                <a:solidFill>
                  <a:srgbClr val="000000"/>
                </a:solidFill>
                <a:uFillTx/>
                <a:latin typeface="Times New Roman"/>
                <a:ea typeface="Microsoft YaHei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3320" cy="4008240"/>
          </a:xfrm>
          <a:prstGeom prst="rect">
            <a:avLst/>
          </a:prstGeom>
          <a:ln w="0">
            <a:noFill/>
          </a:ln>
        </p:spPr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755280" y="5078520"/>
            <a:ext cx="6048360" cy="481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DCFA6B-56A4-43DE-968B-C09BAB66636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400" strike="noStrike" u="none">
                <a:solidFill>
                  <a:srgbClr val="000000"/>
                </a:solidFill>
                <a:uFillTx/>
                <a:latin typeface="Calibri Light"/>
              </a:rPr>
              <a:t>Click to edit the title text format</a:t>
            </a:r>
            <a:endParaRPr b="0" lang="ru-RU" sz="4400" strike="noStrike" u="none">
              <a:solidFill>
                <a:srgbClr val="000000"/>
              </a:solidFill>
              <a:uFillTx/>
              <a:latin typeface="Calibri Light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838080" y="1825200"/>
            <a:ext cx="10515600" cy="4351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858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11430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6002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20574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1200" strike="noStrike" u="none">
                <a:solidFill>
                  <a:srgbClr val="898989"/>
                </a:solidFill>
                <a:uFillTx/>
                <a:latin typeface="Arial"/>
              </a:rPr>
              <a:t>9.4.17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8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32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 algn="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  <a:defRPr b="0" lang="ru-RU" sz="12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8F9FF5F5-7D24-47E7-9BF3-C17221303C38}" type="slidenum">
              <a:rPr b="0" lang="ru-RU" sz="12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0.jpe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9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76;p1"/>
          <p:cNvSpPr/>
          <p:nvPr/>
        </p:nvSpPr>
        <p:spPr>
          <a:xfrm>
            <a:off x="1127160" y="2708280"/>
            <a:ext cx="9648720" cy="2016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rm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 </a:t>
            </a:r>
            <a:r>
              <a:rPr b="1" lang="kk-KZ" sz="28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Тақырыбы:  </a:t>
            </a:r>
            <a:r>
              <a:rPr b="0" lang="kk-KZ" sz="28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Өсімдіктердің тыныс алуы. Тұқымның немесе өскіндердің тынысалуы мысалында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Зертханалық жұмыс «Өсімдіктердің тынысалуын зерттеу».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" name="Google Shape;77;p1"/>
          <p:cNvCxnSpPr/>
          <p:nvPr/>
        </p:nvCxnSpPr>
        <p:spPr>
          <a:xfrm>
            <a:off x="2711160" y="501300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14" name="Google Shape;78;p1"/>
          <p:cNvCxnSpPr/>
          <p:nvPr/>
        </p:nvCxnSpPr>
        <p:spPr>
          <a:xfrm>
            <a:off x="2782440" y="5084280"/>
            <a:ext cx="67143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20600" y="9828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72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EC66B2A6-634F-4BA3-8B36-A53FF71466C4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3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4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75" name="Picture 2" descr="Как работают устьица растений - 25 Ноября 2011 - Новости криптозоологии"/>
          <p:cNvPicPr/>
          <p:nvPr/>
        </p:nvPicPr>
        <p:blipFill>
          <a:blip r:embed="rId2"/>
          <a:srcRect l="14290" t="0" r="0" b="0"/>
          <a:stretch/>
        </p:blipFill>
        <p:spPr>
          <a:xfrm>
            <a:off x="3571920" y="1727280"/>
            <a:ext cx="3095640" cy="2709720"/>
          </a:xfrm>
          <a:prstGeom prst="rect">
            <a:avLst/>
          </a:prstGeom>
          <a:ln w="0">
            <a:noFill/>
          </a:ln>
        </p:spPr>
      </p:pic>
      <p:pic>
        <p:nvPicPr>
          <p:cNvPr id="76" name="Picture 4" descr="рассмотрите ветку, что найдите на ней чечевичку (бугорки с отверстиями).  Какую роль в жизни - Школьные Знания.com"/>
          <p:cNvPicPr/>
          <p:nvPr/>
        </p:nvPicPr>
        <p:blipFill>
          <a:blip r:embed="rId3"/>
          <a:stretch/>
        </p:blipFill>
        <p:spPr>
          <a:xfrm>
            <a:off x="-120600" y="1668600"/>
            <a:ext cx="3692520" cy="2768400"/>
          </a:xfrm>
          <a:prstGeom prst="rect">
            <a:avLst/>
          </a:prstGeom>
          <a:ln w="0">
            <a:noFill/>
          </a:ln>
        </p:spPr>
      </p:pic>
      <p:pic>
        <p:nvPicPr>
          <p:cNvPr id="77" name="Picture 6" descr="Клетки предохранителя устьица Иллюстрация вектора - иллюстрации  насчитывающей устьица, предохранителя: 124942389"/>
          <p:cNvPicPr/>
          <p:nvPr/>
        </p:nvPicPr>
        <p:blipFill>
          <a:blip r:embed="rId4"/>
          <a:srcRect l="0" t="0" r="0" b="10913"/>
          <a:stretch/>
        </p:blipFill>
        <p:spPr>
          <a:xfrm>
            <a:off x="6667560" y="1569960"/>
            <a:ext cx="5048280" cy="2867040"/>
          </a:xfrm>
          <a:prstGeom prst="rect">
            <a:avLst/>
          </a:prstGeom>
          <a:ln w="0">
            <a:noFill/>
          </a:ln>
        </p:spPr>
      </p:pic>
      <p:sp>
        <p:nvSpPr>
          <p:cNvPr id="78" name="TextBox 1"/>
          <p:cNvSpPr/>
          <p:nvPr/>
        </p:nvSpPr>
        <p:spPr>
          <a:xfrm>
            <a:off x="2063880" y="1668600"/>
            <a:ext cx="1508040" cy="337680"/>
          </a:xfrm>
          <a:prstGeom prst="rect">
            <a:avLst/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600" strike="noStrike" u="none">
                <a:solidFill>
                  <a:srgbClr val="000000"/>
                </a:solidFill>
                <a:uFillTx/>
                <a:latin typeface="Calibri"/>
              </a:rPr>
              <a:t>жасымықша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TextBox 10"/>
          <p:cNvSpPr/>
          <p:nvPr/>
        </p:nvSpPr>
        <p:spPr>
          <a:xfrm>
            <a:off x="2495520" y="404640"/>
            <a:ext cx="597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Өсімдіктердегі тыныс алу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7776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81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5292F763-218E-4F8D-ADEA-55226C80F00C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2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3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4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6" name="Рисунок 3" descr=""/>
          <p:cNvPicPr/>
          <p:nvPr/>
        </p:nvPicPr>
        <p:blipFill>
          <a:blip r:embed="rId2"/>
          <a:srcRect l="10110" t="0" r="19103" b="14688"/>
          <a:stretch/>
        </p:blipFill>
        <p:spPr>
          <a:xfrm>
            <a:off x="1487520" y="1341360"/>
            <a:ext cx="4537080" cy="3672000"/>
          </a:xfrm>
          <a:prstGeom prst="rect">
            <a:avLst/>
          </a:prstGeom>
          <a:ln w="0">
            <a:noFill/>
          </a:ln>
        </p:spPr>
      </p:pic>
      <p:pic>
        <p:nvPicPr>
          <p:cNvPr id="87" name="Picture 8" descr="Лист — Викицитатник"/>
          <p:cNvPicPr/>
          <p:nvPr/>
        </p:nvPicPr>
        <p:blipFill>
          <a:blip r:embed="rId3"/>
          <a:stretch/>
        </p:blipFill>
        <p:spPr>
          <a:xfrm>
            <a:off x="6191280" y="1460520"/>
            <a:ext cx="4728960" cy="3554280"/>
          </a:xfrm>
          <a:prstGeom prst="rect">
            <a:avLst/>
          </a:prstGeom>
          <a:ln w="0">
            <a:noFill/>
          </a:ln>
        </p:spPr>
      </p:pic>
      <p:sp>
        <p:nvSpPr>
          <p:cNvPr id="88" name="TextBox 10"/>
          <p:cNvSpPr/>
          <p:nvPr/>
        </p:nvSpPr>
        <p:spPr>
          <a:xfrm>
            <a:off x="2495520" y="404640"/>
            <a:ext cx="597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Өсімдіктердегі тыныс алу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3492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90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459C7A2E-A35B-4387-8D64-C476E5B68A37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1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2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3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4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5" name="Picture 2" descr="Как помочь растениям после заморозка"/>
          <p:cNvPicPr/>
          <p:nvPr/>
        </p:nvPicPr>
        <p:blipFill>
          <a:blip r:embed="rId2"/>
          <a:stretch/>
        </p:blipFill>
        <p:spPr>
          <a:xfrm>
            <a:off x="6437160" y="1366920"/>
            <a:ext cx="3978360" cy="2428920"/>
          </a:xfrm>
          <a:prstGeom prst="rect">
            <a:avLst/>
          </a:prstGeom>
          <a:ln w="0">
            <a:noFill/>
          </a:ln>
        </p:spPr>
      </p:pic>
      <p:sp>
        <p:nvSpPr>
          <p:cNvPr id="96" name="TextBox 4"/>
          <p:cNvSpPr/>
          <p:nvPr/>
        </p:nvSpPr>
        <p:spPr>
          <a:xfrm>
            <a:off x="2279520" y="581040"/>
            <a:ext cx="75596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Өсімдіктердің тыныс алуына әртүрлі жағдайлардың әсері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TextBox 5"/>
          <p:cNvSpPr/>
          <p:nvPr/>
        </p:nvSpPr>
        <p:spPr>
          <a:xfrm>
            <a:off x="460440" y="1397160"/>
            <a:ext cx="5780160" cy="17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Arial"/>
              </a:rPr>
              <a:t>Судың әсері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. Тұқым құрғақ болса,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(10-12 % су) ба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яу тыныс алады. Егер тұқымда су мөлшері 33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% жетсе, </a:t>
            </a: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CO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2 бөлінеді. Сондықтан тұқым қоймада сақталғанда оның ылғалдылығы 12-14 </a:t>
            </a:r>
            <a:r>
              <a:rPr b="0" lang="ru-RU" sz="1800" strike="noStrike" u="none">
                <a:solidFill>
                  <a:srgbClr val="000000"/>
                </a:solidFill>
                <a:uFillTx/>
                <a:latin typeface="Arial"/>
              </a:rPr>
              <a:t>% аспауы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керек. Сонда олар ұзақ сақталып, шыдамдылығын жоймайды.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8" name="Picture 6" descr="Какая температура у растений"/>
          <p:cNvPicPr/>
          <p:nvPr/>
        </p:nvPicPr>
        <p:blipFill>
          <a:blip r:embed="rId3"/>
          <a:stretch/>
        </p:blipFill>
        <p:spPr>
          <a:xfrm>
            <a:off x="623880" y="3141720"/>
            <a:ext cx="4011480" cy="2519280"/>
          </a:xfrm>
          <a:prstGeom prst="rect">
            <a:avLst/>
          </a:prstGeom>
          <a:ln w="0">
            <a:noFill/>
          </a:ln>
        </p:spPr>
      </p:pic>
      <p:sp>
        <p:nvSpPr>
          <p:cNvPr id="99" name="TextBox 16"/>
          <p:cNvSpPr/>
          <p:nvPr/>
        </p:nvSpPr>
        <p:spPr>
          <a:xfrm>
            <a:off x="4943520" y="3889440"/>
            <a:ext cx="5976720" cy="177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Arial"/>
              </a:rPr>
              <a:t>Температураның әсері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. 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Температура неғұрлым жоғары болса, тыныс алу соғұрлым жиілейді. Қыстың – 20 – 25 градус аязында да өсімдіктердің тыныс алуы тоқтамайды, тек баяулайды. Тұқымдардың тыныс алуы +50 градуста тоқтайды 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Жасушаның цитоплазмасындағы ақуыз ұйып қалады.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680" y="792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01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68EBB8FB-2EFC-45B1-A80B-A99C2CEDA51D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2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3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4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6" name=""/>
          <p:cNvGraphicFramePr/>
          <p:nvPr/>
        </p:nvGraphicFramePr>
        <p:xfrm>
          <a:off x="985680" y="1528920"/>
          <a:ext cx="10079280" cy="3363840"/>
        </p:xfrm>
        <a:graphic>
          <a:graphicData uri="http://schemas.openxmlformats.org/drawingml/2006/table">
            <a:tbl>
              <a:tblPr/>
              <a:tblGrid>
                <a:gridCol w="7774200"/>
                <a:gridCol w="1081080"/>
                <a:gridCol w="1224000"/>
              </a:tblGrid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Тұжырым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Ақиқат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Жалған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Өсімдік көмірқышқыл газын сіңіріп, оттекті шығару арқылы тыныс алады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Өсімдік уланса, тыныс алуы да бәсендейді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Температура неғұрлым жоғары болса, тыныс алу соғұрлым баяулайды.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-20 -25 градуста өсімдіктердің тыныс алуы тоқтамай , тек баяулайды.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454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Лептесік саңылауы көбінесе жапырақтың үстінгі өңінде көп орналасады.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64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Әк ертітіндісі көмірқышқыл газбен әректеттескенде лайланып кетеді.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107" name="TextBox 5"/>
          <p:cNvSpPr/>
          <p:nvPr/>
        </p:nvSpPr>
        <p:spPr>
          <a:xfrm>
            <a:off x="949320" y="460440"/>
            <a:ext cx="84247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Тапсырма </a:t>
            </a:r>
            <a:r>
              <a:rPr b="1" lang="ru-RU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№ 2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Келесі тұжырымдардың жалған – ақиқат екендігін анықтаныз.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TextBox 7"/>
          <p:cNvSpPr/>
          <p:nvPr/>
        </p:nvSpPr>
        <p:spPr>
          <a:xfrm>
            <a:off x="1343160" y="4869000"/>
            <a:ext cx="8030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Дескриптор: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Зерттеу нәтежиесі тұжырымдарының ақиқат/жалғандығын ажыратады.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680" y="792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10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5A766E5D-4E09-4FDC-8329-79680599380C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1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2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3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5" name=""/>
          <p:cNvGraphicFramePr/>
          <p:nvPr/>
        </p:nvGraphicFramePr>
        <p:xfrm>
          <a:off x="985680" y="1528920"/>
          <a:ext cx="10079280" cy="3363840"/>
        </p:xfrm>
        <a:graphic>
          <a:graphicData uri="http://schemas.openxmlformats.org/drawingml/2006/table">
            <a:tbl>
              <a:tblPr/>
              <a:tblGrid>
                <a:gridCol w="7774200"/>
                <a:gridCol w="1081080"/>
                <a:gridCol w="1224000"/>
              </a:tblGrid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Тұжырым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Ақиқат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Tahoma"/>
                          <a:ea typeface="Tahoma"/>
                        </a:rPr>
                        <a:t>Жалған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Өсімдік көмірқышқыл газын сіңіріп, оттекті шығару арқылы тыныс алады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ahoma"/>
                          <a:ea typeface="Tahoma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Өсімдік уланса, тыныс алуы да бәсендейді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ahoma"/>
                          <a:ea typeface="Tahoma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Температура неғұрлым жоғары болса, тыныс алу соғұрлым баяулайды.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ahoma"/>
                          <a:ea typeface="Tahoma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453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-20 -25 градуста өсімдіктердің тыныс алуы тоқтамай , тек баяулайды.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ahoma"/>
                          <a:ea typeface="Tahoma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454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Лептесік саңылауы көбінесе жапырақтың үстінгі өңінде көп орналасады.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ahoma"/>
                          <a:ea typeface="Tahoma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64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Әк ертітіндісі көмірқышқыл газбен әректеттескенде лайланып кетеді.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Tahoma"/>
                          <a:ea typeface="Tahoma"/>
                        </a:rPr>
                        <a:t>+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116" name="TextBox 5"/>
          <p:cNvSpPr/>
          <p:nvPr/>
        </p:nvSpPr>
        <p:spPr>
          <a:xfrm>
            <a:off x="949320" y="460440"/>
            <a:ext cx="84247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Тапсырма </a:t>
            </a:r>
            <a:r>
              <a:rPr b="1" lang="ru-RU" sz="1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№ 2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Келесі тұжырымдардың жалған – ақиқат екендігін анықтаныз.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TextBox 7"/>
          <p:cNvSpPr/>
          <p:nvPr/>
        </p:nvSpPr>
        <p:spPr>
          <a:xfrm>
            <a:off x="1343160" y="4869000"/>
            <a:ext cx="803088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Дескриптор: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Зерттеу нәтежиесі тұжырымдарының ақиқат/жалғандығын ажыратады.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6192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19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082FF744-DC0A-4447-9E99-0A4C6D228626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0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1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2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Rectangle 1"/>
          <p:cNvSpPr/>
          <p:nvPr/>
        </p:nvSpPr>
        <p:spPr>
          <a:xfrm>
            <a:off x="442800" y="1101600"/>
            <a:ext cx="1047744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ru-RU" sz="24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Тыныс алу-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өсімдік ағзасының зат алмасуының маңызды процесстерінің бірі. Тыныс алудың жалпы теңдігін есіңізге түсіріп жазыныз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Rectangle 2"/>
          <p:cNvSpPr/>
          <p:nvPr/>
        </p:nvSpPr>
        <p:spPr>
          <a:xfrm>
            <a:off x="3071880" y="312840"/>
            <a:ext cx="462744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6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Тапсырма №3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6" name="Рисунок 1" descr=""/>
          <p:cNvPicPr/>
          <p:nvPr/>
        </p:nvPicPr>
        <p:blipFill>
          <a:blip r:embed="rId2"/>
          <a:srcRect l="26202" t="33268" r="25649" b="31299"/>
          <a:stretch/>
        </p:blipFill>
        <p:spPr>
          <a:xfrm>
            <a:off x="2063880" y="1900080"/>
            <a:ext cx="8496000" cy="351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58680" y="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128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A8D2248C-6D43-45CA-BA0F-ABB7DC077DB9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9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0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1" name="AutoShape 4"/>
          <p:cNvSpPr/>
          <p:nvPr/>
        </p:nvSpPr>
        <p:spPr>
          <a:xfrm>
            <a:off x="15552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AutoShape 6"/>
          <p:cNvSpPr/>
          <p:nvPr/>
        </p:nvSpPr>
        <p:spPr>
          <a:xfrm>
            <a:off x="307800" y="7920"/>
            <a:ext cx="30492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Rectangle 1"/>
          <p:cNvSpPr/>
          <p:nvPr/>
        </p:nvSpPr>
        <p:spPr>
          <a:xfrm>
            <a:off x="2171880" y="2246400"/>
            <a:ext cx="8243640" cy="94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kk-KZ" sz="2800" strike="noStrike" u="none">
                <a:solidFill>
                  <a:srgbClr val="002060"/>
                </a:solidFill>
                <a:uFillTx/>
                <a:latin typeface="Tahoma"/>
                <a:ea typeface="Tahoma"/>
              </a:rPr>
              <a:t>Тұқымның, өскіндердің тынысалуы мысалында өсімдіктердің тыныс алуын зерттеу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Rectangle 2"/>
          <p:cNvSpPr/>
          <p:nvPr/>
        </p:nvSpPr>
        <p:spPr>
          <a:xfrm>
            <a:off x="4224240" y="312840"/>
            <a:ext cx="34750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36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Қорытынды</a:t>
            </a:r>
            <a:endParaRPr b="0" lang="ru-RU" sz="3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81000"/>
            <a:ext cx="12192120" cy="6777000"/>
          </a:xfrm>
          <a:prstGeom prst="rect">
            <a:avLst/>
          </a:prstGeom>
          <a:ln w="0">
            <a:noFill/>
          </a:ln>
        </p:spPr>
      </p:pic>
      <p:sp>
        <p:nvSpPr>
          <p:cNvPr id="16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48E63EFD-0B4E-494C-9F15-B6529C935199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7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8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9" name="Прямоугольник 10"/>
          <p:cNvSpPr/>
          <p:nvPr/>
        </p:nvSpPr>
        <p:spPr>
          <a:xfrm>
            <a:off x="1703520" y="1635120"/>
            <a:ext cx="8569080" cy="299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Сабақ </a:t>
            </a:r>
            <a:r>
              <a:rPr b="1" lang="ru-RU" sz="32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мақсаты</a:t>
            </a:r>
            <a:r>
              <a:rPr b="0" lang="ru-RU" sz="32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: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ahoma"/>
                <a:ea typeface="Microsoft YaHei"/>
              </a:rPr>
              <a:t>7.1.4.3 - өсімдіктердегі тыныс алуды зерттеу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32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Бағалау критерийлері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000000"/>
                </a:solidFill>
                <a:uFillTx/>
                <a:latin typeface="Tahoma"/>
                <a:ea typeface="Microsoft YaHei"/>
              </a:rPr>
              <a:t>Өсімдіктердегі тыныс алуды зерттейді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3200" strike="noStrike" u="none">
                <a:solidFill>
                  <a:srgbClr val="002060"/>
                </a:solidFill>
                <a:uFillTx/>
                <a:latin typeface="Tahoma"/>
                <a:ea typeface="Microsoft YaHei"/>
              </a:rPr>
              <a:t> 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27000" y="0"/>
            <a:ext cx="12217320" cy="6759720"/>
          </a:xfrm>
          <a:prstGeom prst="rect">
            <a:avLst/>
          </a:prstGeom>
          <a:ln w="0">
            <a:noFill/>
          </a:ln>
        </p:spPr>
      </p:pic>
      <p:pic>
        <p:nvPicPr>
          <p:cNvPr id="21" name="Picture 2" descr="Plant Respiration : Introduction"/>
          <p:cNvPicPr/>
          <p:nvPr/>
        </p:nvPicPr>
        <p:blipFill>
          <a:blip r:embed="rId2"/>
          <a:srcRect l="0" t="0" r="0" b="8310"/>
          <a:stretch/>
        </p:blipFill>
        <p:spPr>
          <a:xfrm>
            <a:off x="4408560" y="961920"/>
            <a:ext cx="7826400" cy="4916520"/>
          </a:xfrm>
          <a:prstGeom prst="rect">
            <a:avLst/>
          </a:prstGeom>
          <a:ln w="0">
            <a:noFill/>
          </a:ln>
        </p:spPr>
      </p:pic>
      <p:sp>
        <p:nvSpPr>
          <p:cNvPr id="22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461ACFB5-B4F1-44D6-B08D-8B2D00DE010A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3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4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25" name="Picture 10" descr="Хлорелла, хлорелла полезные свойства, хлорелла противопоказания"/>
          <p:cNvPicPr/>
          <p:nvPr/>
        </p:nvPicPr>
        <p:blipFill>
          <a:blip r:embed="rId3"/>
          <a:stretch/>
        </p:blipFill>
        <p:spPr>
          <a:xfrm>
            <a:off x="1054080" y="3090960"/>
            <a:ext cx="2889360" cy="2597040"/>
          </a:xfrm>
          <a:prstGeom prst="rect">
            <a:avLst/>
          </a:prstGeom>
          <a:ln w="0">
            <a:noFill/>
          </a:ln>
        </p:spPr>
      </p:pic>
      <p:sp>
        <p:nvSpPr>
          <p:cNvPr id="26" name="TextBox 1"/>
          <p:cNvSpPr/>
          <p:nvPr/>
        </p:nvSpPr>
        <p:spPr>
          <a:xfrm>
            <a:off x="1022400" y="2236680"/>
            <a:ext cx="2863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Біржасушалы балдыр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хломидоманада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" name="TextBox 2"/>
          <p:cNvSpPr/>
          <p:nvPr/>
        </p:nvSpPr>
        <p:spPr>
          <a:xfrm>
            <a:off x="2495520" y="404640"/>
            <a:ext cx="597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Өсімдіктердегі тыныс алу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5560" y="52560"/>
            <a:ext cx="12217680" cy="675936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12" descr="15 больших комнатных растений: названия, уход, описание"/>
          <p:cNvPicPr/>
          <p:nvPr/>
        </p:nvPicPr>
        <p:blipFill>
          <a:blip r:embed="rId2"/>
          <a:srcRect l="0" t="0" r="0" b="9772"/>
          <a:stretch/>
        </p:blipFill>
        <p:spPr>
          <a:xfrm>
            <a:off x="243000" y="2911320"/>
            <a:ext cx="2670120" cy="2614680"/>
          </a:xfrm>
          <a:prstGeom prst="rect">
            <a:avLst/>
          </a:prstGeom>
          <a:ln w="0">
            <a:noFill/>
          </a:ln>
        </p:spPr>
      </p:pic>
      <p:sp>
        <p:nvSpPr>
          <p:cNvPr id="30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67604B6A-CBCE-452B-86ED-70E3BCBE9C6E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1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2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3" name="Text Box 2"/>
          <p:cNvSpPr/>
          <p:nvPr/>
        </p:nvSpPr>
        <p:spPr>
          <a:xfrm>
            <a:off x="1968480" y="460440"/>
            <a:ext cx="8497800" cy="535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Aft>
                <a:spcPts val="1426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Миға шабуыл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26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spcAft>
                <a:spcPts val="1426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Arial"/>
              </a:rPr>
              <a:t>Ғалымдар неге ұйықтайтын бөлмеге үлкен өсімдіктерді қоймауға кеңес береді?</a:t>
            </a:r>
            <a:r>
              <a:rPr b="1" lang="kk-KZ" sz="28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26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426"/>
              </a:spcAft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4" name="Picture 4" descr="Холодный нос: норма или повод для тревоги? — Новости Барановичей, Бреста,  Беларуси, Мира. Intex-press"/>
          <p:cNvPicPr/>
          <p:nvPr/>
        </p:nvPicPr>
        <p:blipFill>
          <a:blip r:embed="rId3"/>
          <a:srcRect l="0" t="0" r="14754" b="0"/>
          <a:stretch/>
        </p:blipFill>
        <p:spPr>
          <a:xfrm>
            <a:off x="7086600" y="2933640"/>
            <a:ext cx="4781520" cy="2619360"/>
          </a:xfrm>
          <a:prstGeom prst="rect">
            <a:avLst/>
          </a:prstGeom>
          <a:ln w="0">
            <a:noFill/>
          </a:ln>
        </p:spPr>
      </p:pic>
      <p:pic>
        <p:nvPicPr>
          <p:cNvPr id="35" name="Picture 14" descr="Подбираем цвета для спальни: 7 популярных вариантов"/>
          <p:cNvPicPr/>
          <p:nvPr/>
        </p:nvPicPr>
        <p:blipFill>
          <a:blip r:embed="rId4"/>
          <a:srcRect l="0" t="0" r="365" b="8874"/>
          <a:stretch/>
        </p:blipFill>
        <p:spPr>
          <a:xfrm>
            <a:off x="2913120" y="2924280"/>
            <a:ext cx="4275000" cy="2592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27000" y="0"/>
            <a:ext cx="12217320" cy="6759720"/>
          </a:xfrm>
          <a:prstGeom prst="rect">
            <a:avLst/>
          </a:prstGeom>
          <a:ln w="0">
            <a:noFill/>
          </a:ln>
        </p:spPr>
      </p:pic>
      <p:pic>
        <p:nvPicPr>
          <p:cNvPr id="37" name="Picture 3" descr=""/>
          <p:cNvPicPr/>
          <p:nvPr/>
        </p:nvPicPr>
        <p:blipFill>
          <a:blip r:embed="rId2"/>
          <a:stretch/>
        </p:blipFill>
        <p:spPr>
          <a:xfrm>
            <a:off x="2438280" y="1455840"/>
            <a:ext cx="7099560" cy="4313160"/>
          </a:xfrm>
          <a:prstGeom prst="rect">
            <a:avLst/>
          </a:prstGeom>
          <a:ln w="0">
            <a:noFill/>
          </a:ln>
        </p:spPr>
      </p:pic>
      <p:sp>
        <p:nvSpPr>
          <p:cNvPr id="38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BF57F54E-0E96-4FC0-8A45-CBCA401B649C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9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0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1" name="TextBox 1"/>
          <p:cNvSpPr/>
          <p:nvPr/>
        </p:nvSpPr>
        <p:spPr>
          <a:xfrm>
            <a:off x="2652840" y="2867040"/>
            <a:ext cx="1450800" cy="368280"/>
          </a:xfrm>
          <a:prstGeom prst="rect">
            <a:avLst/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ru-RU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Оттег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TextBox 9"/>
          <p:cNvSpPr/>
          <p:nvPr/>
        </p:nvSpPr>
        <p:spPr>
          <a:xfrm>
            <a:off x="2208240" y="3584520"/>
            <a:ext cx="1895400" cy="703800"/>
          </a:xfrm>
          <a:prstGeom prst="rect">
            <a:avLst/>
          </a:prstGeom>
          <a:solidFill>
            <a:srgbClr val="ffffff"/>
          </a:solidFill>
          <a:ln w="12600">
            <a:solidFill>
              <a:srgbClr val="5b9bd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Көмірқышқыл газы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TextBox 10"/>
          <p:cNvSpPr/>
          <p:nvPr/>
        </p:nvSpPr>
        <p:spPr>
          <a:xfrm>
            <a:off x="2495520" y="404640"/>
            <a:ext cx="59770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ahoma"/>
                <a:ea typeface="Tahoma"/>
              </a:rPr>
              <a:t>Өсімдіктердегі тыныс алу</a:t>
            </a: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88920"/>
            <a:ext cx="12217320" cy="6759720"/>
          </a:xfrm>
          <a:prstGeom prst="rect">
            <a:avLst/>
          </a:prstGeom>
          <a:ln w="0">
            <a:noFill/>
          </a:ln>
        </p:spPr>
      </p:pic>
      <p:sp>
        <p:nvSpPr>
          <p:cNvPr id="45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677611DA-2075-4DDF-AB8B-6BA037ECA994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6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7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8" name="TextBox 3"/>
          <p:cNvSpPr/>
          <p:nvPr/>
        </p:nvSpPr>
        <p:spPr>
          <a:xfrm>
            <a:off x="1055520" y="476280"/>
            <a:ext cx="878544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Arial"/>
              </a:rPr>
              <a:t>Тапсырма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Arial"/>
              </a:rPr>
              <a:t>№ 1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ru-RU" sz="2800" strike="noStrike" u="none">
                <a:solidFill>
                  <a:srgbClr val="000000"/>
                </a:solidFill>
                <a:uFillTx/>
                <a:latin typeface="Arial"/>
              </a:rPr>
              <a:t>Кестен</a:t>
            </a:r>
            <a:r>
              <a:rPr b="1" lang="kk-KZ" sz="2800" strike="noStrike" u="none">
                <a:solidFill>
                  <a:srgbClr val="000000"/>
                </a:solidFill>
                <a:uFillTx/>
                <a:latin typeface="Arial"/>
              </a:rPr>
              <a:t>і толтырыныз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49" name=""/>
          <p:cNvGraphicFramePr/>
          <p:nvPr/>
        </p:nvGraphicFramePr>
        <p:xfrm>
          <a:off x="982800" y="2117880"/>
          <a:ext cx="9432720" cy="2103120"/>
        </p:xfrm>
        <a:graphic>
          <a:graphicData uri="http://schemas.openxmlformats.org/drawingml/2006/table">
            <a:tbl>
              <a:tblPr/>
              <a:tblGrid>
                <a:gridCol w="3144600"/>
                <a:gridCol w="3143520"/>
                <a:gridCol w="3144600"/>
              </a:tblGrid>
              <a:tr h="64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Тыныс алу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Фотосинтез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Қандай ағзаларға тән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Оттекті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Көмірқышқыл газын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Не түзеді 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50" name="TextBox 8"/>
          <p:cNvSpPr/>
          <p:nvPr/>
        </p:nvSpPr>
        <p:spPr>
          <a:xfrm>
            <a:off x="1127160" y="4581360"/>
            <a:ext cx="900108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Arial"/>
              </a:rPr>
              <a:t>Дискриптор: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buClr>
                <a:srgbClr val="000000"/>
              </a:buClr>
              <a:buFont typeface="Wingdings" charset="2"/>
              <a:buChar char="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600" strike="noStrike" u="none">
                <a:solidFill>
                  <a:srgbClr val="000000"/>
                </a:solidFill>
                <a:uFillTx/>
                <a:latin typeface="Arial"/>
              </a:rPr>
              <a:t>Фотосинтез бен тыныс алу </a:t>
            </a:r>
            <a:r>
              <a:rPr b="0" lang="ru-RU" sz="1600" strike="noStrike" u="none">
                <a:solidFill>
                  <a:srgbClr val="000000"/>
                </a:solidFill>
                <a:uFillTx/>
                <a:latin typeface="Arial"/>
              </a:rPr>
              <a:t>үдерістерінің ерекшеліктерін айқындайды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1160" y="-12600"/>
            <a:ext cx="12217320" cy="6759360"/>
          </a:xfrm>
          <a:prstGeom prst="rect">
            <a:avLst/>
          </a:prstGeom>
          <a:ln w="0">
            <a:noFill/>
          </a:ln>
        </p:spPr>
      </p:pic>
      <p:sp>
        <p:nvSpPr>
          <p:cNvPr id="52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488D9919-C898-4A7A-BAAB-24CBD8B2F279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3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4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graphicFrame>
        <p:nvGraphicFramePr>
          <p:cNvPr id="55" name=""/>
          <p:cNvGraphicFramePr/>
          <p:nvPr/>
        </p:nvGraphicFramePr>
        <p:xfrm>
          <a:off x="1415880" y="2349360"/>
          <a:ext cx="9433080" cy="2103480"/>
        </p:xfrm>
        <a:graphic>
          <a:graphicData uri="http://schemas.openxmlformats.org/drawingml/2006/table">
            <a:tbl>
              <a:tblPr/>
              <a:tblGrid>
                <a:gridCol w="3144960"/>
                <a:gridCol w="3143160"/>
                <a:gridCol w="3144960"/>
              </a:tblGrid>
              <a:tr h="6404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Тыныс алу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18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Фотосинтез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5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Қандай ағзаларға тән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Барлық жасушаларға тән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Өсімдіктерге ғана тән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Оттек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Сіңіріледі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Шығарылады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Көмірқышқыл газы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Шығарылады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Сіңіріледі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f"/>
                    </a:solidFill>
                  </a:tcPr>
                </a:tc>
              </a:tr>
              <a:tr h="366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Не түзеді ?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Энергия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18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Күрделі химиялық заттар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56" name="TextBox 1"/>
          <p:cNvSpPr/>
          <p:nvPr/>
        </p:nvSpPr>
        <p:spPr>
          <a:xfrm>
            <a:off x="1415880" y="1484280"/>
            <a:ext cx="94330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Жауабынызды  тексерініз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" descr=""/>
          <p:cNvPicPr/>
          <p:nvPr/>
        </p:nvPicPr>
        <p:blipFill>
          <a:blip r:embed="rId1"/>
          <a:stretch/>
        </p:blipFill>
        <p:spPr>
          <a:xfrm>
            <a:off x="1782720" y="2093760"/>
            <a:ext cx="8207280" cy="3575160"/>
          </a:xfrm>
          <a:prstGeom prst="rect">
            <a:avLst/>
          </a:prstGeom>
          <a:ln w="0">
            <a:noFill/>
          </a:ln>
        </p:spPr>
      </p:pic>
      <p:sp>
        <p:nvSpPr>
          <p:cNvPr id="58" name="Text Box 2"/>
          <p:cNvSpPr/>
          <p:nvPr/>
        </p:nvSpPr>
        <p:spPr>
          <a:xfrm>
            <a:off x="2620800" y="1351080"/>
            <a:ext cx="82296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723960"/>
                <a:tab algn="l" pos="1447920"/>
                <a:tab algn="l" pos="2171880"/>
                <a:tab algn="l" pos="2895480"/>
                <a:tab algn="l" pos="3619440"/>
                <a:tab algn="l" pos="4343400"/>
                <a:tab algn="l" pos="5067360"/>
                <a:tab algn="l" pos="5791320"/>
                <a:tab algn="l" pos="6515280"/>
                <a:tab algn="l" pos="7238880"/>
                <a:tab algn="l" pos="796284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ru-RU" sz="3200" strike="noStrike" u="none">
                <a:solidFill>
                  <a:srgbClr val="000000"/>
                </a:solidFill>
                <a:uFillTx/>
                <a:latin typeface="Times New Roman"/>
              </a:rPr>
              <a:t>Тыныс алу процесіне қатысатын өсімдік мүшелері</a:t>
            </a:r>
            <a:br>
              <a:rPr sz="3200"/>
            </a:br>
            <a:endParaRPr b="0" lang="ru-RU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Прямоугольник 3"/>
          <p:cNvSpPr/>
          <p:nvPr/>
        </p:nvSpPr>
        <p:spPr>
          <a:xfrm>
            <a:off x="1774800" y="5137200"/>
            <a:ext cx="1695600" cy="50652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өркендер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Прямоугольник 4"/>
          <p:cNvSpPr/>
          <p:nvPr/>
        </p:nvSpPr>
        <p:spPr>
          <a:xfrm>
            <a:off x="4583160" y="5229360"/>
            <a:ext cx="1695240" cy="50616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тамыржеміс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Прямоугольник 5"/>
          <p:cNvSpPr/>
          <p:nvPr/>
        </p:nvSpPr>
        <p:spPr>
          <a:xfrm>
            <a:off x="7373880" y="5137200"/>
            <a:ext cx="1693800" cy="506520"/>
          </a:xfrm>
          <a:prstGeom prst="rect">
            <a:avLst/>
          </a:prstGeom>
          <a:solidFill>
            <a:srgbClr val="00b8ff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93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Arial"/>
              </a:rPr>
              <a:t>тұқым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TextBox 6"/>
          <p:cNvSpPr/>
          <p:nvPr/>
        </p:nvSpPr>
        <p:spPr>
          <a:xfrm>
            <a:off x="1558800" y="549360"/>
            <a:ext cx="100094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Зертханалық жұмыс «Өсімдіктердің тынысалуын зерттеу».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ransition spd="slow"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5560" y="125280"/>
            <a:ext cx="12217680" cy="67597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4" descr="Вырастить фасоль в домашних условиях для школы !"/>
          <p:cNvPicPr/>
          <p:nvPr/>
        </p:nvPicPr>
        <p:blipFill>
          <a:blip r:embed="rId2"/>
          <a:stretch/>
        </p:blipFill>
        <p:spPr>
          <a:xfrm>
            <a:off x="498600" y="1660680"/>
            <a:ext cx="10512360" cy="4778280"/>
          </a:xfrm>
          <a:prstGeom prst="rect">
            <a:avLst/>
          </a:prstGeom>
          <a:ln w="0">
            <a:noFill/>
          </a:ln>
        </p:spPr>
      </p:pic>
      <p:sp>
        <p:nvSpPr>
          <p:cNvPr id="65" name="Google Shape;123;p4"/>
          <p:cNvSpPr/>
          <p:nvPr/>
        </p:nvSpPr>
        <p:spPr>
          <a:xfrm>
            <a:off x="9982080" y="60832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rmAutofit fontScale="55000" lnSpcReduction="19999"/>
          </a:bodyPr>
          <a:p>
            <a:pPr algn="r">
              <a:lnSpc>
                <a:spcPct val="100000"/>
              </a:lnSpc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fld id="{2D7409CF-78DB-4A35-A38F-0CC8C9C2ADF6}" type="slidenum">
              <a:rPr b="1" lang="ru-RU" sz="2400" strike="noStrike" u="none">
                <a:solidFill>
                  <a:srgbClr val="002060"/>
                </a:solidFill>
                <a:uFillTx/>
                <a:latin typeface="Arial"/>
                <a:ea typeface="Microsoft YaHei"/>
              </a:rPr>
              <a:t>&lt;number&gt;</a:t>
            </a:fld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6" name="Google Shape;124;p4"/>
          <p:cNvCxnSpPr/>
          <p:nvPr/>
        </p:nvCxnSpPr>
        <p:spPr>
          <a:xfrm flipV="1">
            <a:off x="623520" y="5732280"/>
            <a:ext cx="10729080" cy="734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7" name="Google Shape;125;p4"/>
          <p:cNvCxnSpPr/>
          <p:nvPr/>
        </p:nvCxnSpPr>
        <p:spPr>
          <a:xfrm flipV="1">
            <a:off x="982800" y="5949360"/>
            <a:ext cx="101541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8" name="TextBox 1"/>
          <p:cNvSpPr/>
          <p:nvPr/>
        </p:nvSpPr>
        <p:spPr>
          <a:xfrm>
            <a:off x="2279520" y="549360"/>
            <a:ext cx="72010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Arial"/>
              </a:rPr>
              <a:t>Өсімдік үшін тыныс алудың маңызы неде?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Прямоугольник 2"/>
          <p:cNvSpPr/>
          <p:nvPr/>
        </p:nvSpPr>
        <p:spPr>
          <a:xfrm>
            <a:off x="1127160" y="1700280"/>
            <a:ext cx="390348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Күрделі органикалық заттардың қарапайым органикалық заттарға ыдырауы жүзеге асады.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Прямоугольник 3"/>
          <p:cNvSpPr/>
          <p:nvPr/>
        </p:nvSpPr>
        <p:spPr>
          <a:xfrm>
            <a:off x="6059520" y="1660680"/>
            <a:ext cx="363708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ahoma"/>
                <a:ea typeface="Tahoma"/>
              </a:rPr>
              <a:t>Көп мөлшерде энергияның бөлінуі. Ол энергия өсімдіктің өсіп өнуіне, дамуына жұмсалады.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Айгерим Кабиденова</dc:creator>
  <dc:description/>
  <dc:language>ru-RU</dc:language>
  <cp:lastModifiedBy>Huawei</cp:lastModifiedBy>
  <dcterms:modified xsi:type="dcterms:W3CDTF">2024-10-31T17:30:32Z</dcterms:modified>
  <cp:revision>41</cp:revision>
  <dc:subject/>
  <dc:title>Презентация PowerPoint</dc:title>
</cp:coreProperties>
</file>