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5" r:id="rId2"/>
    <p:sldId id="265" r:id="rId3"/>
    <p:sldId id="273" r:id="rId4"/>
    <p:sldId id="306" r:id="rId5"/>
    <p:sldId id="286" r:id="rId6"/>
    <p:sldId id="258" r:id="rId7"/>
    <p:sldId id="289" r:id="rId8"/>
    <p:sldId id="290" r:id="rId9"/>
    <p:sldId id="293" r:id="rId10"/>
    <p:sldId id="302" r:id="rId11"/>
    <p:sldId id="297" r:id="rId12"/>
    <p:sldId id="300" r:id="rId13"/>
    <p:sldId id="305" r:id="rId14"/>
    <p:sldId id="284" r:id="rId15"/>
    <p:sldId id="304"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E64"/>
    <a:srgbClr val="E4BCE2"/>
    <a:srgbClr val="93FB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13" autoAdjust="0"/>
  </p:normalViewPr>
  <p:slideViewPr>
    <p:cSldViewPr>
      <p:cViewPr varScale="1">
        <p:scale>
          <a:sx n="83" d="100"/>
          <a:sy n="83" d="100"/>
        </p:scale>
        <p:origin x="893" y="72"/>
      </p:cViewPr>
      <p:guideLst>
        <p:guide orient="horz" pos="2160"/>
        <p:guide pos="2880"/>
      </p:guideLst>
    </p:cSldViewPr>
  </p:slideViewPr>
  <p:outlineViewPr>
    <p:cViewPr>
      <p:scale>
        <a:sx n="33" d="100"/>
        <a:sy n="33" d="100"/>
      </p:scale>
      <p:origin x="0" y="559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1901AE-46F8-485D-BCD2-14134C2E906A}" type="datetimeFigureOut">
              <a:rPr lang="ru-RU" smtClean="0"/>
              <a:pPr/>
              <a:t>31.10.2024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4486F8-BABA-4D09-855F-45D4125CCA0A}" type="slidenum">
              <a:rPr lang="ru-RU" smtClean="0"/>
              <a:pPr/>
              <a:t>‹#›</a:t>
            </a:fld>
            <a:endParaRPr lang="ru-RU"/>
          </a:p>
        </p:txBody>
      </p:sp>
    </p:spTree>
    <p:extLst>
      <p:ext uri="{BB962C8B-B14F-4D97-AF65-F5344CB8AC3E}">
        <p14:creationId xmlns:p14="http://schemas.microsoft.com/office/powerpoint/2010/main" val="2405025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Google Shape;73;p1:notes"/>
          <p:cNvSpPr txBox="1">
            <a:spLocks noGrp="1"/>
          </p:cNvSpPr>
          <p:nvPr>
            <p:ph type="body" idx="1"/>
          </p:nvPr>
        </p:nvSpPr>
        <p:spPr/>
        <p:txBody>
          <a:bodyPr/>
          <a:lstStyle/>
          <a:p>
            <a:pPr marL="0" indent="0" eaLnBrk="1" hangingPunct="1">
              <a:buSzPts val="1400"/>
            </a:pPr>
            <a:endParaRPr lang="ru-RU" altLang="ru-RU" smtClean="0">
              <a:latin typeface="Calibri" pitchFamily="34" charset="0"/>
              <a:cs typeface="Calibri" pitchFamily="34" charset="0"/>
              <a:sym typeface="Calibri" pitchFamily="34" charset="0"/>
            </a:endParaRPr>
          </a:p>
        </p:txBody>
      </p:sp>
      <p:sp>
        <p:nvSpPr>
          <p:cNvPr id="4099" name="Google Shape;74;p1:notes"/>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463701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149D486-17AB-4796-BFDD-538B96D8E7F0}" type="datetimeFigureOut">
              <a:rPr lang="ru-RU" smtClean="0"/>
              <a:pPr/>
              <a:t>31.10.2024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3B0A63-B47B-44D8-A07D-4AF836273D0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149D486-17AB-4796-BFDD-538B96D8E7F0}" type="datetimeFigureOut">
              <a:rPr lang="ru-RU" smtClean="0"/>
              <a:pPr/>
              <a:t>31.10.2024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3B0A63-B47B-44D8-A07D-4AF836273D0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149D486-17AB-4796-BFDD-538B96D8E7F0}" type="datetimeFigureOut">
              <a:rPr lang="ru-RU" smtClean="0"/>
              <a:pPr/>
              <a:t>31.10.2024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3B0A63-B47B-44D8-A07D-4AF836273D0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149D486-17AB-4796-BFDD-538B96D8E7F0}" type="datetimeFigureOut">
              <a:rPr lang="ru-RU" smtClean="0"/>
              <a:pPr/>
              <a:t>31.10.2024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3B0A63-B47B-44D8-A07D-4AF836273D0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149D486-17AB-4796-BFDD-538B96D8E7F0}" type="datetimeFigureOut">
              <a:rPr lang="ru-RU" smtClean="0"/>
              <a:pPr/>
              <a:t>31.10.2024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3B0A63-B47B-44D8-A07D-4AF836273D0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149D486-17AB-4796-BFDD-538B96D8E7F0}" type="datetimeFigureOut">
              <a:rPr lang="ru-RU" smtClean="0"/>
              <a:pPr/>
              <a:t>31.10.2024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3B0A63-B47B-44D8-A07D-4AF836273D0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149D486-17AB-4796-BFDD-538B96D8E7F0}" type="datetimeFigureOut">
              <a:rPr lang="ru-RU" smtClean="0"/>
              <a:pPr/>
              <a:t>31.10.2024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03B0A63-B47B-44D8-A07D-4AF836273D0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149D486-17AB-4796-BFDD-538B96D8E7F0}" type="datetimeFigureOut">
              <a:rPr lang="ru-RU" smtClean="0"/>
              <a:pPr/>
              <a:t>31.10.2024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03B0A63-B47B-44D8-A07D-4AF836273D0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149D486-17AB-4796-BFDD-538B96D8E7F0}" type="datetimeFigureOut">
              <a:rPr lang="ru-RU" smtClean="0"/>
              <a:pPr/>
              <a:t>31.10.2024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03B0A63-B47B-44D8-A07D-4AF836273D0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149D486-17AB-4796-BFDD-538B96D8E7F0}" type="datetimeFigureOut">
              <a:rPr lang="ru-RU" smtClean="0"/>
              <a:pPr/>
              <a:t>31.10.2024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3B0A63-B47B-44D8-A07D-4AF836273D0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149D486-17AB-4796-BFDD-538B96D8E7F0}" type="datetimeFigureOut">
              <a:rPr lang="ru-RU" smtClean="0"/>
              <a:pPr/>
              <a:t>31.10.2024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3B0A63-B47B-44D8-A07D-4AF836273D0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9D486-17AB-4796-BFDD-538B96D8E7F0}" type="datetimeFigureOut">
              <a:rPr lang="ru-RU" smtClean="0"/>
              <a:pPr/>
              <a:t>31.10.2024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3B0A63-B47B-44D8-A07D-4AF836273D0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kaz.info/wp-content/uploads/2017/09/sagakty-zhane-sagaksiz.jpg"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Google Shape;76;p1"/>
          <p:cNvSpPr>
            <a:spLocks noChangeArrowheads="1"/>
          </p:cNvSpPr>
          <p:nvPr/>
        </p:nvSpPr>
        <p:spPr bwMode="auto">
          <a:xfrm>
            <a:off x="687389" y="3388784"/>
            <a:ext cx="7712075" cy="1674283"/>
          </a:xfrm>
          <a:prstGeom prst="rect">
            <a:avLst/>
          </a:prstGeom>
          <a:noFill/>
          <a:ln w="9525">
            <a:noFill/>
            <a:miter lim="800000"/>
            <a:headEnd/>
            <a:tailEnd/>
          </a:ln>
        </p:spPr>
        <p:txBody>
          <a:bodyPr lIns="44327" tIns="22153" rIns="44327" bIns="22153"/>
          <a:lstStyle/>
          <a:p>
            <a:pPr algn="ctr"/>
            <a:r>
              <a:rPr lang="kk-KZ" altLang="ru-RU" sz="2000" b="1" dirty="0">
                <a:effectLst>
                  <a:outerShdw blurRad="38100" dist="38100" dir="2700000" algn="tl">
                    <a:srgbClr val="000000">
                      <a:alpha val="43137"/>
                    </a:srgbClr>
                  </a:outerShdw>
                </a:effectLst>
                <a:latin typeface="Times New Roman" pitchFamily="18" charset="0"/>
                <a:cs typeface="Times New Roman" pitchFamily="18" charset="0"/>
              </a:rPr>
              <a:t>Тақырыбы: </a:t>
            </a:r>
            <a:r>
              <a:rPr lang="kk-KZ" sz="2000" dirty="0" smtClean="0">
                <a:latin typeface="Times New Roman" pitchFamily="18" charset="0"/>
                <a:cs typeface="Times New Roman" pitchFamily="18" charset="0"/>
              </a:rPr>
              <a:t>Жапырақтың құрылысы және қызметі. </a:t>
            </a:r>
          </a:p>
          <a:p>
            <a:pPr algn="ctr"/>
            <a:r>
              <a:rPr lang="kk-KZ" sz="2000" dirty="0" smtClean="0">
                <a:latin typeface="Times New Roman" pitchFamily="18" charset="0"/>
                <a:cs typeface="Times New Roman" pitchFamily="18" charset="0"/>
              </a:rPr>
              <a:t>        Жапырақтың ішкі құрылысы</a:t>
            </a:r>
            <a:endParaRPr lang="ru-RU" altLang="ru-RU" sz="2000" dirty="0" smtClean="0">
              <a:solidFill>
                <a:srgbClr val="008000"/>
              </a:solidFill>
              <a:latin typeface="Times New Roman" pitchFamily="18" charset="0"/>
              <a:cs typeface="Times New Roman" pitchFamily="18" charset="0"/>
            </a:endParaRPr>
          </a:p>
          <a:p>
            <a:pPr algn="just">
              <a:lnSpc>
                <a:spcPct val="115000"/>
              </a:lnSpc>
              <a:spcAft>
                <a:spcPts val="1000"/>
              </a:spcAft>
            </a:pPr>
            <a:endParaRPr lang="ru-RU" sz="2000" dirty="0">
              <a:effectLst>
                <a:outerShdw blurRad="38100" dist="38100" dir="2700000" algn="tl">
                  <a:srgbClr val="000000">
                    <a:alpha val="43137"/>
                  </a:srgbClr>
                </a:outerShdw>
              </a:effectLst>
              <a:latin typeface="Times New Roman" pitchFamily="18" charset="0"/>
              <a:ea typeface="SimSun" pitchFamily="2" charset="-122"/>
            </a:endParaRPr>
          </a:p>
          <a:p>
            <a:pPr algn="ctr" eaLnBrk="1" hangingPunct="1">
              <a:buClr>
                <a:srgbClr val="000000"/>
              </a:buClr>
            </a:pPr>
            <a:endParaRPr lang="ru-RU" altLang="ru-RU" sz="2200" b="1" dirty="0">
              <a:solidFill>
                <a:srgbClr val="204D84"/>
              </a:solidFill>
              <a:latin typeface="Times New Roman" pitchFamily="18" charset="0"/>
              <a:cs typeface="Times New Roman" pitchFamily="18" charset="0"/>
            </a:endParaRPr>
          </a:p>
          <a:p>
            <a:pPr algn="ctr" eaLnBrk="1" hangingPunct="1">
              <a:buClr>
                <a:srgbClr val="000000"/>
              </a:buClr>
              <a:buFont typeface="Arial" pitchFamily="34" charset="0"/>
              <a:buNone/>
            </a:pPr>
            <a:endParaRPr lang="ru-RU" altLang="ru-RU" sz="2200" b="1" dirty="0">
              <a:solidFill>
                <a:srgbClr val="204D84"/>
              </a:solidFill>
              <a:latin typeface="Century Gothic" pitchFamily="34" charset="0"/>
              <a:sym typeface="Century Gothic" pitchFamily="34" charset="0"/>
            </a:endParaRPr>
          </a:p>
        </p:txBody>
      </p:sp>
      <p:cxnSp>
        <p:nvCxnSpPr>
          <p:cNvPr id="3075" name="Google Shape;77;p1"/>
          <p:cNvCxnSpPr>
            <a:cxnSpLocks noChangeShapeType="1"/>
          </p:cNvCxnSpPr>
          <p:nvPr/>
        </p:nvCxnSpPr>
        <p:spPr bwMode="auto">
          <a:xfrm>
            <a:off x="1222375" y="5810251"/>
            <a:ext cx="6938963" cy="0"/>
          </a:xfrm>
          <a:prstGeom prst="straightConnector1">
            <a:avLst/>
          </a:prstGeom>
          <a:noFill/>
          <a:ln w="38100">
            <a:solidFill>
              <a:srgbClr val="090F78"/>
            </a:solidFill>
            <a:miter lim="800000"/>
            <a:headEnd type="none" w="sm" len="sm"/>
            <a:tailEnd type="none" w="sm" len="sm"/>
          </a:ln>
        </p:spPr>
      </p:cxnSp>
      <p:cxnSp>
        <p:nvCxnSpPr>
          <p:cNvPr id="3076" name="Google Shape;78;p1"/>
          <p:cNvCxnSpPr>
            <a:cxnSpLocks noChangeShapeType="1"/>
          </p:cNvCxnSpPr>
          <p:nvPr/>
        </p:nvCxnSpPr>
        <p:spPr bwMode="auto">
          <a:xfrm>
            <a:off x="1277938" y="6083300"/>
            <a:ext cx="6711950" cy="0"/>
          </a:xfrm>
          <a:prstGeom prst="straightConnector1">
            <a:avLst/>
          </a:prstGeom>
          <a:noFill/>
          <a:ln w="38100">
            <a:solidFill>
              <a:srgbClr val="00B050"/>
            </a:solidFill>
            <a:miter lim="800000"/>
            <a:headEnd type="none" w="sm" len="sm"/>
            <a:tailEnd type="none" w="sm" len="sm"/>
          </a:ln>
        </p:spPr>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857488" y="119698"/>
            <a:ext cx="3760966" cy="523220"/>
          </a:xfrm>
          <a:prstGeom prst="rect">
            <a:avLst/>
          </a:prstGeom>
        </p:spPr>
        <p:txBody>
          <a:bodyPr wrap="none">
            <a:spAutoFit/>
          </a:bodyPr>
          <a:lstStyle/>
          <a:p>
            <a:r>
              <a:rPr lang="kk-KZ" altLang="ru-RU" sz="2800" b="1" dirty="0" smtClean="0">
                <a:latin typeface="Times New Roman" pitchFamily="18" charset="0"/>
                <a:cs typeface="Times New Roman" pitchFamily="18" charset="0"/>
              </a:rPr>
              <a:t>Тапсырма жауаптары</a:t>
            </a:r>
            <a:endParaRPr lang="ru-RU" sz="2800" dirty="0"/>
          </a:p>
        </p:txBody>
      </p:sp>
      <p:sp>
        <p:nvSpPr>
          <p:cNvPr id="9" name="Прямоугольник 8"/>
          <p:cNvSpPr/>
          <p:nvPr/>
        </p:nvSpPr>
        <p:spPr>
          <a:xfrm>
            <a:off x="285720" y="571480"/>
            <a:ext cx="8643998" cy="584775"/>
          </a:xfrm>
          <a:prstGeom prst="rect">
            <a:avLst/>
          </a:prstGeom>
        </p:spPr>
        <p:txBody>
          <a:bodyPr wrap="square">
            <a:spAutoFit/>
          </a:bodyPr>
          <a:lstStyle/>
          <a:p>
            <a:pPr fontAlgn="base">
              <a:spcBef>
                <a:spcPct val="0"/>
              </a:spcBef>
              <a:spcAft>
                <a:spcPct val="0"/>
              </a:spcAft>
            </a:pPr>
            <a:r>
              <a:rPr lang="kk-KZ" sz="2400" dirty="0" smtClean="0">
                <a:latin typeface="Times New Roman" pitchFamily="18" charset="0"/>
                <a:cs typeface="Times New Roman" pitchFamily="18" charset="0"/>
              </a:rPr>
              <a:t>Тапсырма №</a:t>
            </a:r>
            <a:r>
              <a:rPr lang="ru-RU" sz="2400" dirty="0" smtClean="0">
                <a:latin typeface="Times New Roman" pitchFamily="18" charset="0"/>
                <a:cs typeface="Times New Roman" pitchFamily="18" charset="0"/>
              </a:rPr>
              <a:t>2. </a:t>
            </a:r>
            <a:endParaRPr lang="ru-RU" sz="2400" dirty="0">
              <a:latin typeface="Times New Roman" pitchFamily="18" charset="0"/>
              <a:cs typeface="Times New Roman" pitchFamily="18" charset="0"/>
            </a:endParaRPr>
          </a:p>
          <a:p>
            <a:pPr lvl="0" fontAlgn="base">
              <a:spcBef>
                <a:spcPct val="0"/>
              </a:spcBef>
              <a:spcAft>
                <a:spcPct val="0"/>
              </a:spcAft>
            </a:pPr>
            <a:endParaRPr kumimoji="0" lang="ru-RU" sz="800" b="0" i="0" u="none" strike="noStrike" cap="none" normalizeH="0" baseline="0" dirty="0" smtClean="0">
              <a:ln>
                <a:noFill/>
              </a:ln>
              <a:effectLst/>
              <a:latin typeface="Arial" pitchFamily="34" charset="0"/>
              <a:cs typeface="Arial" pitchFamily="34" charset="0"/>
            </a:endParaRPr>
          </a:p>
        </p:txBody>
      </p:sp>
      <p:graphicFrame>
        <p:nvGraphicFramePr>
          <p:cNvPr id="12" name="Таблица 11"/>
          <p:cNvGraphicFramePr>
            <a:graphicFrameLocks noGrp="1"/>
          </p:cNvGraphicFramePr>
          <p:nvPr/>
        </p:nvGraphicFramePr>
        <p:xfrm>
          <a:off x="428596" y="1785926"/>
          <a:ext cx="8215370" cy="2934970"/>
        </p:xfrm>
        <a:graphic>
          <a:graphicData uri="http://schemas.openxmlformats.org/drawingml/2006/table">
            <a:tbl>
              <a:tblPr/>
              <a:tblGrid>
                <a:gridCol w="4218704"/>
                <a:gridCol w="3996666"/>
              </a:tblGrid>
              <a:tr h="0">
                <a:tc>
                  <a:txBody>
                    <a:bodyPr/>
                    <a:lstStyle/>
                    <a:p>
                      <a:pPr algn="ctr">
                        <a:lnSpc>
                          <a:spcPct val="107000"/>
                        </a:lnSpc>
                        <a:spcAft>
                          <a:spcPts val="0"/>
                        </a:spcAft>
                      </a:pPr>
                      <a:r>
                        <a:rPr lang="kk-KZ" sz="1800" b="1" dirty="0" smtClean="0">
                          <a:latin typeface="Times New Roman" pitchFamily="18" charset="0"/>
                          <a:ea typeface="Calibri"/>
                          <a:cs typeface="Times New Roman" pitchFamily="18" charset="0"/>
                        </a:rPr>
                        <a:t>Құрылымдар </a:t>
                      </a:r>
                      <a:endParaRPr lang="ru-RU"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800" b="1" dirty="0" smtClean="0">
                          <a:latin typeface="Times New Roman" pitchFamily="18" charset="0"/>
                          <a:ea typeface="Calibri"/>
                          <a:cs typeface="Times New Roman" pitchFamily="18" charset="0"/>
                        </a:rPr>
                        <a:t>Қызметі </a:t>
                      </a:r>
                      <a:endParaRPr lang="ru-RU"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kk-KZ" sz="1800" dirty="0">
                          <a:latin typeface="Times New Roman"/>
                          <a:ea typeface="Calibri"/>
                          <a:cs typeface="Times New Roman"/>
                        </a:rPr>
                        <a:t>Өң </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1800" dirty="0" smtClean="0">
                          <a:latin typeface="Times New Roman"/>
                          <a:ea typeface="Calibri"/>
                          <a:cs typeface="Times New Roman"/>
                        </a:rPr>
                        <a:t>Қорғаныштық,</a:t>
                      </a:r>
                      <a:r>
                        <a:rPr lang="kk-KZ" sz="1800" baseline="0" dirty="0" smtClean="0">
                          <a:latin typeface="Times New Roman"/>
                          <a:ea typeface="Calibri"/>
                          <a:cs typeface="Times New Roman"/>
                        </a:rPr>
                        <a:t> </a:t>
                      </a:r>
                      <a:r>
                        <a:rPr lang="kk-KZ" sz="1800" dirty="0" smtClean="0">
                          <a:latin typeface="Times New Roman"/>
                          <a:ea typeface="Calibri"/>
                          <a:cs typeface="Times New Roman"/>
                        </a:rPr>
                        <a:t>тыныс </a:t>
                      </a:r>
                      <a:r>
                        <a:rPr lang="kk-KZ" sz="1800" dirty="0">
                          <a:latin typeface="Times New Roman"/>
                          <a:ea typeface="Calibri"/>
                          <a:cs typeface="Times New Roman"/>
                        </a:rPr>
                        <a:t>алу және булану қызметін атқарады</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kk-KZ" sz="1800" dirty="0">
                          <a:latin typeface="Times New Roman"/>
                          <a:ea typeface="Calibri"/>
                          <a:cs typeface="Times New Roman"/>
                        </a:rPr>
                        <a:t>Бағаналы жасушалар және борпылдақ жасушалар </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1800" dirty="0">
                          <a:latin typeface="Times New Roman"/>
                          <a:ea typeface="Calibri"/>
                          <a:cs typeface="Times New Roman"/>
                        </a:rPr>
                        <a:t>Фотосинтез, газалмасу </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kk-KZ" sz="1800">
                          <a:latin typeface="Times New Roman"/>
                          <a:ea typeface="Calibri"/>
                          <a:cs typeface="Times New Roman"/>
                        </a:rPr>
                        <a:t>Талшық шоқтар </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1800" dirty="0">
                          <a:latin typeface="Times New Roman"/>
                          <a:ea typeface="Calibri"/>
                          <a:cs typeface="Times New Roman"/>
                        </a:rPr>
                        <a:t>Беріктік, серпімділік </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kk-KZ" sz="1800">
                          <a:latin typeface="Times New Roman"/>
                          <a:ea typeface="Calibri"/>
                          <a:cs typeface="Times New Roman"/>
                        </a:rPr>
                        <a:t>Сүзгілі түтіктер</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1800" dirty="0">
                          <a:latin typeface="Times New Roman"/>
                          <a:ea typeface="Calibri"/>
                          <a:cs typeface="Times New Roman"/>
                        </a:rPr>
                        <a:t>Органикалық заттарды тамыр мен сабақтарға жеткізеді</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kk-KZ" sz="1800" dirty="0">
                          <a:latin typeface="Times New Roman"/>
                          <a:ea typeface="Calibri"/>
                          <a:cs typeface="Times New Roman"/>
                        </a:rPr>
                        <a:t>Өткізгіш шоқтар </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k-KZ" sz="1800" dirty="0">
                          <a:latin typeface="Times New Roman"/>
                          <a:ea typeface="Calibri"/>
                          <a:cs typeface="Times New Roman"/>
                        </a:rPr>
                        <a:t>Тамырдан минералды заттарды өткізеді</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457200" y="1428736"/>
            <a:ext cx="4038600" cy="4525963"/>
          </a:xfrm>
        </p:spPr>
        <p:txBody>
          <a:bodyPr>
            <a:normAutofit/>
          </a:bodyPr>
          <a:lstStyle/>
          <a:p>
            <a:pPr marL="0" lvl="0" indent="0" eaLnBrk="0" fontAlgn="base" hangingPunct="0">
              <a:spcBef>
                <a:spcPct val="0"/>
              </a:spcBef>
              <a:spcAft>
                <a:spcPct val="0"/>
              </a:spcAft>
              <a:buNone/>
            </a:pP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Жапырақ </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________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жабылған.</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lvl="0" indent="0" eaLnBrk="0" fontAlgn="ctr" hangingPunct="0">
              <a:spcBef>
                <a:spcPct val="0"/>
              </a:spcBef>
              <a:spcAft>
                <a:spcPct val="0"/>
              </a:spcAft>
              <a:buNone/>
            </a:pP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эпидермиспен</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lvl="0" indent="0" eaLnBrk="0" fontAlgn="ctr" hangingPunct="0">
              <a:spcBef>
                <a:spcPct val="0"/>
              </a:spcBef>
              <a:spcAft>
                <a:spcPct val="0"/>
              </a:spcAft>
              <a:buNone/>
            </a:pP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өткізгіш шоқпен</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lvl="0" indent="0" eaLnBrk="0" fontAlgn="ctr" hangingPunct="0">
              <a:spcBef>
                <a:spcPct val="0"/>
              </a:spcBef>
              <a:spcAft>
                <a:spcPct val="0"/>
              </a:spcAft>
              <a:buNone/>
            </a:pP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саңылаумен</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lvl="0" indent="0" eaLnBrk="0" fontAlgn="ctr" hangingPunct="0">
              <a:spcBef>
                <a:spcPct val="0"/>
              </a:spcBef>
              <a:spcAft>
                <a:spcPct val="0"/>
              </a:spcAft>
              <a:buNone/>
            </a:pP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бағаналы паренхимамен</a:t>
            </a:r>
            <a:endPar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lvl="0" indent="0" eaLnBrk="0" fontAlgn="base" hangingPunct="0">
              <a:spcBef>
                <a:spcPct val="0"/>
              </a:spcBef>
              <a:spcAft>
                <a:spcPct val="0"/>
              </a:spcAft>
              <a:buNone/>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________ суды,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минералдарды</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және қоректік заттарды</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жапыраққа тасымалдайды</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ctr" hangingPunct="0">
              <a:spcBef>
                <a:spcPct val="0"/>
              </a:spcBef>
              <a:spcAft>
                <a:spcPct val="0"/>
              </a:spcAft>
              <a:buNone/>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Эпидермис</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ctr" hangingPunct="0">
              <a:spcBef>
                <a:spcPct val="0"/>
              </a:spcBef>
              <a:spcAft>
                <a:spcPct val="0"/>
              </a:spcAft>
              <a:buNone/>
            </a:pP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Өткізгіш шоқ</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ctr" hangingPunct="0">
              <a:spcBef>
                <a:spcPct val="0"/>
              </a:spcBef>
              <a:spcAft>
                <a:spcPct val="0"/>
              </a:spcAft>
              <a:buNone/>
            </a:pP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Саңылау</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ctr" hangingPunct="0">
              <a:spcBef>
                <a:spcPct val="0"/>
              </a:spcBef>
              <a:spcAft>
                <a:spcPct val="0"/>
              </a:spcAft>
              <a:buNone/>
            </a:pP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Бағаналы </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паренхима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base" hangingPunct="0">
              <a:spcBef>
                <a:spcPct val="0"/>
              </a:spcBef>
              <a:spcAft>
                <a:spcPct val="0"/>
              </a:spcAft>
              <a:buNone/>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Қармауыш жапырақтардың ішкі</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қабырғалары </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________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жабылған.</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ctr" hangingPunct="0">
              <a:spcBef>
                <a:spcPct val="0"/>
              </a:spcBef>
              <a:spcAft>
                <a:spcPct val="0"/>
              </a:spcAft>
              <a:buNone/>
            </a:pP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Қалың қабықпен</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ctr" hangingPunct="0">
              <a:spcBef>
                <a:spcPct val="0"/>
              </a:spcBef>
              <a:spcAft>
                <a:spcPct val="0"/>
              </a:spcAft>
              <a:buNone/>
            </a:pP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Бездермен</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ctr" hangingPunct="0">
              <a:spcBef>
                <a:spcPct val="0"/>
              </a:spcBef>
              <a:spcAft>
                <a:spcPct val="0"/>
              </a:spcAft>
              <a:buNone/>
            </a:pP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Тікенектермен</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ctr" hangingPunct="0">
              <a:spcBef>
                <a:spcPct val="0"/>
              </a:spcBef>
              <a:spcAft>
                <a:spcPct val="0"/>
              </a:spcAft>
              <a:buNone/>
            </a:pP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Инелермен</a:t>
            </a:r>
            <a:endParaRPr lang="ru-RU" sz="1600" dirty="0">
              <a:latin typeface="Times New Roman" pitchFamily="18" charset="0"/>
              <a:cs typeface="Times New Roman" pitchFamily="18" charset="0"/>
            </a:endParaRPr>
          </a:p>
        </p:txBody>
      </p:sp>
      <p:sp>
        <p:nvSpPr>
          <p:cNvPr id="6" name="Содержимое 5"/>
          <p:cNvSpPr>
            <a:spLocks noGrp="1"/>
          </p:cNvSpPr>
          <p:nvPr>
            <p:ph sz="half" idx="2"/>
          </p:nvPr>
        </p:nvSpPr>
        <p:spPr>
          <a:xfrm>
            <a:off x="4648200" y="1500174"/>
            <a:ext cx="4038600" cy="4525963"/>
          </a:xfrm>
        </p:spPr>
        <p:txBody>
          <a:bodyPr>
            <a:normAutofit/>
          </a:bodyPr>
          <a:lstStyle/>
          <a:p>
            <a:pPr marL="0" lvl="0" indent="0" eaLnBrk="0" fontAlgn="base" hangingPunct="0">
              <a:spcBef>
                <a:spcPct val="0"/>
              </a:spcBef>
              <a:spcAft>
                <a:spcPct val="0"/>
              </a:spcAft>
              <a:buNone/>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________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желісі</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жапырақтың сабағынан бастау</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алып</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тақтасына дейін</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таралады</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ctr" hangingPunct="0">
              <a:spcBef>
                <a:spcPct val="0"/>
              </a:spcBef>
              <a:spcAft>
                <a:spcPct val="0"/>
              </a:spcAft>
              <a:buNone/>
            </a:pP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Эпидермистердің</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ctr" hangingPunct="0">
              <a:spcBef>
                <a:spcPct val="0"/>
              </a:spcBef>
              <a:spcAft>
                <a:spcPct val="0"/>
              </a:spcAft>
              <a:buNone/>
            </a:pP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Өткізгіш шоқтардың</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ctr" hangingPunct="0">
              <a:spcBef>
                <a:spcPct val="0"/>
              </a:spcBef>
              <a:spcAft>
                <a:spcPct val="0"/>
              </a:spcAft>
              <a:buNone/>
            </a:pP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Саңылаулардың</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ctr" hangingPunct="0">
              <a:spcBef>
                <a:spcPct val="0"/>
              </a:spcBef>
              <a:spcAft>
                <a:spcPct val="0"/>
              </a:spcAft>
              <a:buNone/>
            </a:pP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Бағаналы паренхималардың</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base" hangingPunct="0">
              <a:spcBef>
                <a:spcPct val="0"/>
              </a:spcBef>
              <a:spcAft>
                <a:spcPct val="0"/>
              </a:spcAft>
              <a:buNone/>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________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өсімдіктегі </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су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булануына</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жауапты</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ctr" hangingPunct="0">
              <a:spcBef>
                <a:spcPct val="0"/>
              </a:spcBef>
              <a:spcAft>
                <a:spcPct val="0"/>
              </a:spcAft>
              <a:buNone/>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Эпидермис</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ctr" hangingPunct="0">
              <a:spcBef>
                <a:spcPct val="0"/>
              </a:spcBef>
              <a:spcAft>
                <a:spcPct val="0"/>
              </a:spcAft>
              <a:buNone/>
            </a:pP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Өткізгіш шоқ</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ctr" hangingPunct="0">
              <a:spcBef>
                <a:spcPct val="0"/>
              </a:spcBef>
              <a:spcAft>
                <a:spcPct val="0"/>
              </a:spcAft>
              <a:buNone/>
            </a:pP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Саңылау</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ctr" hangingPunct="0">
              <a:spcBef>
                <a:spcPct val="0"/>
              </a:spcBef>
              <a:spcAft>
                <a:spcPct val="0"/>
              </a:spcAft>
              <a:buNone/>
            </a:pP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Бағаналы </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паренхима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a:buNone/>
            </a:pPr>
            <a:endParaRPr lang="ru-RU" dirty="0"/>
          </a:p>
        </p:txBody>
      </p:sp>
      <p:sp>
        <p:nvSpPr>
          <p:cNvPr id="7" name="Прямоугольник 6"/>
          <p:cNvSpPr/>
          <p:nvPr/>
        </p:nvSpPr>
        <p:spPr>
          <a:xfrm>
            <a:off x="2857488" y="119698"/>
            <a:ext cx="2727157" cy="523220"/>
          </a:xfrm>
          <a:prstGeom prst="rect">
            <a:avLst/>
          </a:prstGeom>
        </p:spPr>
        <p:txBody>
          <a:bodyPr wrap="none">
            <a:spAutoFit/>
          </a:bodyPr>
          <a:lstStyle/>
          <a:p>
            <a:r>
              <a:rPr lang="kk-KZ" altLang="ru-RU" sz="2800" b="1" dirty="0" smtClean="0">
                <a:latin typeface="Times New Roman" pitchFamily="18" charset="0"/>
                <a:cs typeface="Times New Roman" pitchFamily="18" charset="0"/>
              </a:rPr>
              <a:t>Сабақты бекіту</a:t>
            </a:r>
            <a:endParaRPr lang="ru-RU" sz="2800" dirty="0"/>
          </a:p>
        </p:txBody>
      </p:sp>
      <p:sp>
        <p:nvSpPr>
          <p:cNvPr id="9" name="Прямоугольник 8"/>
          <p:cNvSpPr/>
          <p:nvPr/>
        </p:nvSpPr>
        <p:spPr>
          <a:xfrm>
            <a:off x="285720" y="571480"/>
            <a:ext cx="8572560" cy="461665"/>
          </a:xfrm>
          <a:prstGeom prst="rect">
            <a:avLst/>
          </a:prstGeom>
        </p:spPr>
        <p:txBody>
          <a:bodyPr wrap="square">
            <a:spAutoFit/>
          </a:bodyPr>
          <a:lstStyle/>
          <a:p>
            <a:pPr lvl="0" fontAlgn="base">
              <a:spcBef>
                <a:spcPct val="0"/>
              </a:spcBef>
              <a:spcAft>
                <a:spcPct val="0"/>
              </a:spcAft>
            </a:pPr>
            <a:r>
              <a:rPr lang="kk-KZ" sz="2400" dirty="0" smtClean="0">
                <a:latin typeface="Times New Roman" pitchFamily="18" charset="0"/>
                <a:cs typeface="Times New Roman" pitchFamily="18" charset="0"/>
              </a:rPr>
              <a:t>Тапсырма №</a:t>
            </a:r>
            <a:r>
              <a:rPr lang="ru-RU" sz="2400" dirty="0" smtClean="0">
                <a:latin typeface="Times New Roman" pitchFamily="18" charset="0"/>
                <a:cs typeface="Times New Roman" pitchFamily="18" charset="0"/>
              </a:rPr>
              <a:t>3.</a:t>
            </a:r>
            <a:r>
              <a:rPr lang="ru-RU" dirty="0" smtClean="0">
                <a:latin typeface="Times New Roman" pitchFamily="18" charset="0"/>
                <a:cs typeface="Times New Roman" pitchFamily="18" charset="0"/>
              </a:rPr>
              <a:t> </a:t>
            </a:r>
            <a:r>
              <a:rPr kumimoji="0" lang="kk-KZ" i="0" u="none" strike="noStrike" cap="none" normalizeH="0" baseline="0" dirty="0" smtClean="0">
                <a:ln>
                  <a:noFill/>
                </a:ln>
                <a:effectLst/>
                <a:latin typeface="Times New Roman" pitchFamily="18" charset="0"/>
                <a:ea typeface="Times New Roman" pitchFamily="18" charset="0"/>
                <a:cs typeface="Times New Roman" pitchFamily="18" charset="0"/>
              </a:rPr>
              <a:t>Төменде көрсетілген сұрақтардың бір дұрыс жауабын</a:t>
            </a:r>
            <a:r>
              <a:rPr lang="kk-KZ" sz="800" dirty="0" smtClean="0">
                <a:latin typeface="Times New Roman" pitchFamily="18" charset="0"/>
                <a:ea typeface="Times New Roman" pitchFamily="18" charset="0"/>
                <a:cs typeface="Times New Roman" pitchFamily="18" charset="0"/>
              </a:rPr>
              <a:t>  </a:t>
            </a:r>
            <a:r>
              <a:rPr lang="kk-KZ" dirty="0" smtClean="0">
                <a:latin typeface="Times New Roman" pitchFamily="18" charset="0"/>
                <a:ea typeface="Times New Roman" pitchFamily="18" charset="0"/>
                <a:cs typeface="Times New Roman" pitchFamily="18" charset="0"/>
              </a:rPr>
              <a:t>таңдаңыз.</a:t>
            </a:r>
            <a:endParaRPr kumimoji="0" lang="ru-RU" i="0" u="none" strike="noStrike" cap="none" normalizeH="0" baseline="0" dirty="0" smtClean="0">
              <a:ln>
                <a:noFill/>
              </a:ln>
              <a:effectLst/>
              <a:latin typeface="Arial" pitchFamily="34" charset="0"/>
              <a:cs typeface="Arial" pitchFamily="34" charset="0"/>
            </a:endParaRPr>
          </a:p>
        </p:txBody>
      </p:sp>
      <p:graphicFrame>
        <p:nvGraphicFramePr>
          <p:cNvPr id="10" name="Таблица 9"/>
          <p:cNvGraphicFramePr>
            <a:graphicFrameLocks noGrp="1"/>
          </p:cNvGraphicFramePr>
          <p:nvPr/>
        </p:nvGraphicFramePr>
        <p:xfrm>
          <a:off x="2571736" y="5840534"/>
          <a:ext cx="5072098" cy="588862"/>
        </p:xfrm>
        <a:graphic>
          <a:graphicData uri="http://schemas.openxmlformats.org/drawingml/2006/table">
            <a:tbl>
              <a:tblPr/>
              <a:tblGrid>
                <a:gridCol w="5072098"/>
              </a:tblGrid>
              <a:tr h="308446">
                <a:tc>
                  <a:txBody>
                    <a:bodyPr/>
                    <a:lstStyle/>
                    <a:p>
                      <a:pPr algn="ctr">
                        <a:lnSpc>
                          <a:spcPct val="115000"/>
                        </a:lnSpc>
                        <a:spcAft>
                          <a:spcPts val="0"/>
                        </a:spcAft>
                      </a:pPr>
                      <a:r>
                        <a:rPr lang="ru-RU" sz="1600" b="1" dirty="0">
                          <a:latin typeface="Times New Roman" pitchFamily="18" charset="0"/>
                          <a:ea typeface="Calibri"/>
                          <a:cs typeface="Times New Roman" pitchFamily="18" charset="0"/>
                        </a:rPr>
                        <a:t> </a:t>
                      </a:r>
                      <a:r>
                        <a:rPr lang="ru-RU" sz="1600" b="1" dirty="0" smtClean="0">
                          <a:latin typeface="Times New Roman" pitchFamily="18" charset="0"/>
                          <a:ea typeface="Calibri"/>
                          <a:cs typeface="Times New Roman" pitchFamily="18" charset="0"/>
                        </a:rPr>
                        <a:t>Дескриптор</a:t>
                      </a:r>
                      <a:endParaRPr lang="ru-RU" sz="1600" b="1" dirty="0">
                        <a:latin typeface="Times New Roman" pitchFamily="18" charset="0"/>
                        <a:ea typeface="Times New Roman"/>
                        <a:cs typeface="Times New Roman" pitchFamily="18" charset="0"/>
                      </a:endParaRPr>
                    </a:p>
                  </a:txBody>
                  <a:tcPr marL="62499" marR="62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665">
                <a:tc>
                  <a:txBody>
                    <a:bodyPr/>
                    <a:lstStyle/>
                    <a:p>
                      <a:pPr algn="l">
                        <a:lnSpc>
                          <a:spcPct val="115000"/>
                        </a:lnSpc>
                        <a:spcAft>
                          <a:spcPts val="0"/>
                        </a:spcAft>
                      </a:pPr>
                      <a:r>
                        <a:rPr lang="kk-KZ" sz="1600" dirty="0">
                          <a:latin typeface="Times New Roman" pitchFamily="18" charset="0"/>
                          <a:ea typeface="Calibri"/>
                          <a:cs typeface="Times New Roman" pitchFamily="18" charset="0"/>
                        </a:rPr>
                        <a:t>Жапырақтың </a:t>
                      </a:r>
                      <a:r>
                        <a:rPr lang="kk-KZ" sz="1600" dirty="0" smtClean="0">
                          <a:latin typeface="Times New Roman" pitchFamily="18" charset="0"/>
                          <a:ea typeface="Calibri"/>
                          <a:cs typeface="Times New Roman" pitchFamily="18" charset="0"/>
                        </a:rPr>
                        <a:t>құрылымдарының маңызын атайды</a:t>
                      </a:r>
                      <a:endParaRPr lang="ru-RU" sz="1600" dirty="0">
                        <a:latin typeface="Times New Roman" pitchFamily="18" charset="0"/>
                        <a:ea typeface="Times New Roman"/>
                        <a:cs typeface="Times New Roman" pitchFamily="18" charset="0"/>
                      </a:endParaRPr>
                    </a:p>
                  </a:txBody>
                  <a:tcPr marL="62499" marR="62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457200" y="1428736"/>
            <a:ext cx="4038600" cy="4525963"/>
          </a:xfrm>
        </p:spPr>
        <p:txBody>
          <a:bodyPr>
            <a:normAutofit/>
          </a:bodyPr>
          <a:lstStyle/>
          <a:p>
            <a:pPr marL="0" lvl="0" indent="0" eaLnBrk="0" fontAlgn="base" hangingPunct="0">
              <a:spcBef>
                <a:spcPct val="0"/>
              </a:spcBef>
              <a:spcAft>
                <a:spcPct val="0"/>
              </a:spcAft>
              <a:buNone/>
            </a:pP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Жапырақ </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________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жабылған.</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lvl="0" indent="0" eaLnBrk="0" fontAlgn="ctr" hangingPunct="0">
              <a:spcBef>
                <a:spcPct val="0"/>
              </a:spcBef>
              <a:spcAft>
                <a:spcPct val="0"/>
              </a:spcAft>
              <a:buNone/>
            </a:pPr>
            <a:r>
              <a:rPr kumimoji="0" lang="ru-RU" sz="1600" b="0" i="0" u="none" strike="noStrike" cap="none" normalizeH="0" baseline="0" dirty="0" err="1" smtClean="0">
                <a:ln>
                  <a:noFill/>
                </a:ln>
                <a:solidFill>
                  <a:srgbClr val="C00000"/>
                </a:solidFill>
                <a:latin typeface="Times New Roman" pitchFamily="18" charset="0"/>
                <a:ea typeface="Times New Roman" pitchFamily="18" charset="0"/>
                <a:cs typeface="Times New Roman" pitchFamily="18" charset="0"/>
              </a:rPr>
              <a:t>эпидермиспен</a:t>
            </a:r>
            <a:endParaRPr kumimoji="0" lang="ru-RU" sz="1600" b="0" i="0" u="none" strike="noStrike" cap="none" normalizeH="0" baseline="0" dirty="0" smtClean="0">
              <a:ln>
                <a:noFill/>
              </a:ln>
              <a:solidFill>
                <a:srgbClr val="C00000"/>
              </a:solidFill>
              <a:latin typeface="Times New Roman" pitchFamily="18" charset="0"/>
              <a:cs typeface="Times New Roman" pitchFamily="18" charset="0"/>
            </a:endParaRPr>
          </a:p>
          <a:p>
            <a:pPr marL="0" lvl="0" indent="0" eaLnBrk="0" fontAlgn="ctr" hangingPunct="0">
              <a:spcBef>
                <a:spcPct val="0"/>
              </a:spcBef>
              <a:spcAft>
                <a:spcPct val="0"/>
              </a:spcAft>
              <a:buNone/>
            </a:pP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өткізгіш шоқпен</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lvl="0" indent="0" eaLnBrk="0" fontAlgn="ctr" hangingPunct="0">
              <a:spcBef>
                <a:spcPct val="0"/>
              </a:spcBef>
              <a:spcAft>
                <a:spcPct val="0"/>
              </a:spcAft>
              <a:buNone/>
            </a:pP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саңылаумен</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lvl="0" indent="0" eaLnBrk="0" fontAlgn="ctr" hangingPunct="0">
              <a:spcBef>
                <a:spcPct val="0"/>
              </a:spcBef>
              <a:spcAft>
                <a:spcPct val="0"/>
              </a:spcAft>
              <a:buNone/>
            </a:pP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бағаналы паренхимамен</a:t>
            </a:r>
            <a:endPar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lvl="0" indent="0" eaLnBrk="0" fontAlgn="base" hangingPunct="0">
              <a:spcBef>
                <a:spcPct val="0"/>
              </a:spcBef>
              <a:spcAft>
                <a:spcPct val="0"/>
              </a:spcAft>
              <a:buNone/>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________ суды,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минералдарды</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және қоректік заттарды</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жапыраққа тасымалдайды</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ctr" hangingPunct="0">
              <a:spcBef>
                <a:spcPct val="0"/>
              </a:spcBef>
              <a:spcAft>
                <a:spcPct val="0"/>
              </a:spcAft>
              <a:buNone/>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Эпидермис</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ctr" hangingPunct="0">
              <a:spcBef>
                <a:spcPct val="0"/>
              </a:spcBef>
              <a:spcAft>
                <a:spcPct val="0"/>
              </a:spcAft>
              <a:buNone/>
            </a:pPr>
            <a:r>
              <a:rPr kumimoji="0" lang="ru-RU" sz="16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Өткізгіш шоқ</a:t>
            </a:r>
            <a:endParaRPr kumimoji="0" lang="ru-RU" sz="1600" b="0" i="0" u="none" strike="noStrike" cap="none" normalizeH="0" baseline="0" dirty="0" smtClean="0">
              <a:ln>
                <a:noFill/>
              </a:ln>
              <a:solidFill>
                <a:srgbClr val="C00000"/>
              </a:solidFill>
              <a:effectLst/>
              <a:latin typeface="Arial" pitchFamily="34" charset="0"/>
              <a:cs typeface="Arial" pitchFamily="34" charset="0"/>
            </a:endParaRPr>
          </a:p>
          <a:p>
            <a:pPr marL="0" lvl="0" indent="0" eaLnBrk="0" fontAlgn="ctr" hangingPunct="0">
              <a:spcBef>
                <a:spcPct val="0"/>
              </a:spcBef>
              <a:spcAft>
                <a:spcPct val="0"/>
              </a:spcAft>
              <a:buNone/>
            </a:pP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Саңылау</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ctr" hangingPunct="0">
              <a:spcBef>
                <a:spcPct val="0"/>
              </a:spcBef>
              <a:spcAft>
                <a:spcPct val="0"/>
              </a:spcAft>
              <a:buNone/>
            </a:pP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Бағаналы </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паренхима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base" hangingPunct="0">
              <a:spcBef>
                <a:spcPct val="0"/>
              </a:spcBef>
              <a:spcAft>
                <a:spcPct val="0"/>
              </a:spcAft>
              <a:buNone/>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Қармауыш жапырақтардың ішкі</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қабырғалары </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________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жабылған.</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ctr" hangingPunct="0">
              <a:spcBef>
                <a:spcPct val="0"/>
              </a:spcBef>
              <a:spcAft>
                <a:spcPct val="0"/>
              </a:spcAft>
              <a:buNone/>
            </a:pP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Қалың қабықпен</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ctr" hangingPunct="0">
              <a:spcBef>
                <a:spcPct val="0"/>
              </a:spcBef>
              <a:spcAft>
                <a:spcPct val="0"/>
              </a:spcAft>
              <a:buNone/>
            </a:pPr>
            <a:r>
              <a:rPr kumimoji="0" lang="ru-RU" sz="16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Бездермен</a:t>
            </a:r>
            <a:endParaRPr kumimoji="0" lang="ru-RU" sz="1600" b="0" i="0" u="none" strike="noStrike" cap="none" normalizeH="0" baseline="0" dirty="0" smtClean="0">
              <a:ln>
                <a:noFill/>
              </a:ln>
              <a:solidFill>
                <a:srgbClr val="C00000"/>
              </a:solidFill>
              <a:effectLst/>
              <a:latin typeface="Arial" pitchFamily="34" charset="0"/>
              <a:cs typeface="Arial" pitchFamily="34" charset="0"/>
            </a:endParaRPr>
          </a:p>
          <a:p>
            <a:pPr marL="0" lvl="0" indent="0" eaLnBrk="0" fontAlgn="ctr" hangingPunct="0">
              <a:spcBef>
                <a:spcPct val="0"/>
              </a:spcBef>
              <a:spcAft>
                <a:spcPct val="0"/>
              </a:spcAft>
              <a:buNone/>
            </a:pP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Тікенектермен</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ctr" hangingPunct="0">
              <a:spcBef>
                <a:spcPct val="0"/>
              </a:spcBef>
              <a:spcAft>
                <a:spcPct val="0"/>
              </a:spcAft>
              <a:buNone/>
            </a:pP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Инелермен</a:t>
            </a:r>
            <a:endParaRPr lang="ru-RU" sz="1600" dirty="0">
              <a:latin typeface="Times New Roman" pitchFamily="18" charset="0"/>
              <a:cs typeface="Times New Roman" pitchFamily="18" charset="0"/>
            </a:endParaRPr>
          </a:p>
        </p:txBody>
      </p:sp>
      <p:sp>
        <p:nvSpPr>
          <p:cNvPr id="6" name="Содержимое 5"/>
          <p:cNvSpPr>
            <a:spLocks noGrp="1"/>
          </p:cNvSpPr>
          <p:nvPr>
            <p:ph sz="half" idx="2"/>
          </p:nvPr>
        </p:nvSpPr>
        <p:spPr>
          <a:xfrm>
            <a:off x="4648200" y="1500174"/>
            <a:ext cx="4038600" cy="4525963"/>
          </a:xfrm>
        </p:spPr>
        <p:txBody>
          <a:bodyPr>
            <a:normAutofit/>
          </a:bodyPr>
          <a:lstStyle/>
          <a:p>
            <a:pPr marL="0" lvl="0" indent="0" eaLnBrk="0" fontAlgn="base" hangingPunct="0">
              <a:spcBef>
                <a:spcPct val="0"/>
              </a:spcBef>
              <a:spcAft>
                <a:spcPct val="0"/>
              </a:spcAft>
              <a:buNone/>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________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желісі</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жапырақтың сабағынан бастау</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алып</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тақтасына дейін</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таралады</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ctr" hangingPunct="0">
              <a:spcBef>
                <a:spcPct val="0"/>
              </a:spcBef>
              <a:spcAft>
                <a:spcPct val="0"/>
              </a:spcAft>
              <a:buNone/>
            </a:pP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Эпидермистердің</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ctr" hangingPunct="0">
              <a:spcBef>
                <a:spcPct val="0"/>
              </a:spcBef>
              <a:spcAft>
                <a:spcPct val="0"/>
              </a:spcAft>
              <a:buNone/>
            </a:pPr>
            <a:r>
              <a:rPr kumimoji="0" lang="ru-RU" sz="16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Өткізгіш шоқтардың</a:t>
            </a:r>
            <a:endParaRPr kumimoji="0" lang="ru-RU" sz="1600" b="0" i="0" u="none" strike="noStrike" cap="none" normalizeH="0" baseline="0" dirty="0" smtClean="0">
              <a:ln>
                <a:noFill/>
              </a:ln>
              <a:solidFill>
                <a:srgbClr val="C00000"/>
              </a:solidFill>
              <a:effectLst/>
              <a:latin typeface="Arial" pitchFamily="34" charset="0"/>
              <a:cs typeface="Arial" pitchFamily="34" charset="0"/>
            </a:endParaRPr>
          </a:p>
          <a:p>
            <a:pPr marL="0" lvl="0" indent="0" eaLnBrk="0" fontAlgn="ctr" hangingPunct="0">
              <a:spcBef>
                <a:spcPct val="0"/>
              </a:spcBef>
              <a:spcAft>
                <a:spcPct val="0"/>
              </a:spcAft>
              <a:buNone/>
            </a:pP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Саңылаулардың</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ctr" hangingPunct="0">
              <a:spcBef>
                <a:spcPct val="0"/>
              </a:spcBef>
              <a:spcAft>
                <a:spcPct val="0"/>
              </a:spcAft>
              <a:buNone/>
            </a:pP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Бағаналы паренхималардың</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base" hangingPunct="0">
              <a:spcBef>
                <a:spcPct val="0"/>
              </a:spcBef>
              <a:spcAft>
                <a:spcPct val="0"/>
              </a:spcAft>
              <a:buNone/>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________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өсімдіктегі </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су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булануына</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жауапты</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ctr" hangingPunct="0">
              <a:spcBef>
                <a:spcPct val="0"/>
              </a:spcBef>
              <a:spcAft>
                <a:spcPct val="0"/>
              </a:spcAft>
              <a:buNone/>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Эпидермис</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ctr" hangingPunct="0">
              <a:spcBef>
                <a:spcPct val="0"/>
              </a:spcBef>
              <a:spcAft>
                <a:spcPct val="0"/>
              </a:spcAft>
              <a:buNone/>
            </a:pP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Өткізгіш шоқ</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ctr" hangingPunct="0">
              <a:spcBef>
                <a:spcPct val="0"/>
              </a:spcBef>
              <a:spcAft>
                <a:spcPct val="0"/>
              </a:spcAft>
              <a:buNone/>
            </a:pPr>
            <a:r>
              <a:rPr kumimoji="0" lang="ru-RU" sz="1600" b="0"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Саңылау</a:t>
            </a:r>
            <a:endParaRPr kumimoji="0" lang="ru-RU" sz="1600" b="0" i="0" u="none" strike="noStrike" cap="none" normalizeH="0" baseline="0" dirty="0" smtClean="0">
              <a:ln>
                <a:noFill/>
              </a:ln>
              <a:solidFill>
                <a:srgbClr val="C00000"/>
              </a:solidFill>
              <a:effectLst/>
              <a:latin typeface="Arial" pitchFamily="34" charset="0"/>
              <a:cs typeface="Arial" pitchFamily="34" charset="0"/>
            </a:endParaRPr>
          </a:p>
          <a:p>
            <a:pPr marL="0" lvl="0" indent="0" eaLnBrk="0" fontAlgn="ctr" hangingPunct="0">
              <a:spcBef>
                <a:spcPct val="0"/>
              </a:spcBef>
              <a:spcAft>
                <a:spcPct val="0"/>
              </a:spcAft>
              <a:buNone/>
            </a:pPr>
            <a:r>
              <a:rPr kumimoji="0" lang="ru-RU"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Бағаналы </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паренхима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a:buNone/>
            </a:pPr>
            <a:endParaRPr lang="ru-RU" dirty="0"/>
          </a:p>
        </p:txBody>
      </p:sp>
      <p:sp>
        <p:nvSpPr>
          <p:cNvPr id="7" name="Прямоугольник 6"/>
          <p:cNvSpPr/>
          <p:nvPr/>
        </p:nvSpPr>
        <p:spPr>
          <a:xfrm>
            <a:off x="1428728" y="119698"/>
            <a:ext cx="6894195" cy="523220"/>
          </a:xfrm>
          <a:prstGeom prst="rect">
            <a:avLst/>
          </a:prstGeom>
        </p:spPr>
        <p:txBody>
          <a:bodyPr wrap="none">
            <a:spAutoFit/>
          </a:bodyPr>
          <a:lstStyle/>
          <a:p>
            <a:r>
              <a:rPr lang="kk-KZ" altLang="ru-RU" sz="2800" b="1" dirty="0" smtClean="0">
                <a:latin typeface="Times New Roman" pitchFamily="18" charset="0"/>
                <a:cs typeface="Times New Roman" pitchFamily="18" charset="0"/>
              </a:rPr>
              <a:t>Сабақты бекіту тапсырмасының жауабы</a:t>
            </a:r>
            <a:endParaRPr lang="ru-RU" altLang="ru-RU" sz="2800" b="1" dirty="0">
              <a:latin typeface="Times New Roman" pitchFamily="18" charset="0"/>
              <a:cs typeface="Times New Roman" pitchFamily="18" charset="0"/>
            </a:endParaRPr>
          </a:p>
        </p:txBody>
      </p:sp>
      <p:sp>
        <p:nvSpPr>
          <p:cNvPr id="9" name="Прямоугольник 8"/>
          <p:cNvSpPr/>
          <p:nvPr/>
        </p:nvSpPr>
        <p:spPr>
          <a:xfrm>
            <a:off x="285720" y="691202"/>
            <a:ext cx="8643998" cy="461665"/>
          </a:xfrm>
          <a:prstGeom prst="rect">
            <a:avLst/>
          </a:prstGeom>
        </p:spPr>
        <p:txBody>
          <a:bodyPr wrap="square">
            <a:spAutoFit/>
          </a:bodyPr>
          <a:lstStyle/>
          <a:p>
            <a:pPr lvl="0" fontAlgn="base">
              <a:spcBef>
                <a:spcPct val="0"/>
              </a:spcBef>
              <a:spcAft>
                <a:spcPct val="0"/>
              </a:spcAft>
            </a:pPr>
            <a:r>
              <a:rPr lang="kk-KZ" sz="2400" dirty="0" smtClean="0">
                <a:latin typeface="Times New Roman" pitchFamily="18" charset="0"/>
                <a:cs typeface="Times New Roman" pitchFamily="18" charset="0"/>
              </a:rPr>
              <a:t>Тапсырма №</a:t>
            </a:r>
            <a:r>
              <a:rPr lang="ru-RU" sz="2400" dirty="0" smtClean="0">
                <a:latin typeface="Times New Roman" pitchFamily="18" charset="0"/>
                <a:cs typeface="Times New Roman" pitchFamily="18" charset="0"/>
              </a:rPr>
              <a:t>3. </a:t>
            </a:r>
            <a:r>
              <a:rPr lang="kk-KZ" sz="2400" dirty="0" smtClean="0">
                <a:latin typeface="Times New Roman" pitchFamily="18" charset="0"/>
                <a:cs typeface="Times New Roman" pitchFamily="18" charset="0"/>
              </a:rPr>
              <a:t> </a:t>
            </a:r>
            <a:endParaRPr kumimoji="0" lang="ru-RU" sz="240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1285860"/>
            <a:ext cx="7429552" cy="566738"/>
          </a:xfrm>
        </p:spPr>
        <p:txBody>
          <a:bodyPr>
            <a:noAutofit/>
          </a:bodyPr>
          <a:lstStyle/>
          <a:p>
            <a:r>
              <a:rPr lang="kk-KZ" sz="2400" dirty="0" smtClean="0">
                <a:latin typeface="Times New Roman" pitchFamily="18" charset="0"/>
                <a:cs typeface="Times New Roman" pitchFamily="18" charset="0"/>
              </a:rPr>
              <a:t>“Плюс-минус- қызықты” әдісі</a:t>
            </a:r>
            <a:endParaRPr lang="ru-RU" sz="2400" dirty="0">
              <a:latin typeface="Times New Roman" pitchFamily="18" charset="0"/>
              <a:cs typeface="Times New Roman" pitchFamily="18" charset="0"/>
            </a:endParaRPr>
          </a:p>
        </p:txBody>
      </p:sp>
      <p:sp>
        <p:nvSpPr>
          <p:cNvPr id="6" name="Текст 5"/>
          <p:cNvSpPr>
            <a:spLocks noGrp="1"/>
          </p:cNvSpPr>
          <p:nvPr>
            <p:ph type="body" sz="half" idx="2"/>
          </p:nvPr>
        </p:nvSpPr>
        <p:spPr>
          <a:xfrm>
            <a:off x="428596" y="1500174"/>
            <a:ext cx="8429684" cy="804862"/>
          </a:xfrm>
        </p:spPr>
        <p:txBody>
          <a:bodyPr>
            <a:normAutofit fontScale="85000" lnSpcReduction="10000"/>
          </a:bodyPr>
          <a:lstStyle/>
          <a:p>
            <a:endParaRPr lang="kk-KZ" sz="1800" dirty="0" smtClean="0">
              <a:latin typeface="Times New Roman" pitchFamily="18" charset="0"/>
              <a:cs typeface="Times New Roman" pitchFamily="18" charset="0"/>
            </a:endParaRPr>
          </a:p>
          <a:p>
            <a:endParaRPr lang="kk-KZ" sz="1800" dirty="0" smtClean="0">
              <a:latin typeface="Times New Roman" pitchFamily="18" charset="0"/>
              <a:cs typeface="Times New Roman" pitchFamily="18" charset="0"/>
            </a:endParaRPr>
          </a:p>
          <a:p>
            <a:r>
              <a:rPr lang="kk-KZ" sz="1800" dirty="0" smtClean="0">
                <a:latin typeface="Times New Roman" pitchFamily="18" charset="0"/>
                <a:cs typeface="Times New Roman" pitchFamily="18" charset="0"/>
              </a:rPr>
              <a:t>Оқушыларға сабақ соңында кестені толтыру ұсынылады: П (+), М (-), Қ-(қызықты).</a:t>
            </a:r>
            <a:endParaRPr lang="ru-RU" sz="1800" dirty="0">
              <a:latin typeface="Times New Roman" pitchFamily="18" charset="0"/>
              <a:cs typeface="Times New Roman" pitchFamily="18" charset="0"/>
            </a:endParaRPr>
          </a:p>
        </p:txBody>
      </p:sp>
      <p:sp>
        <p:nvSpPr>
          <p:cNvPr id="7" name="Прямоугольник 6"/>
          <p:cNvSpPr/>
          <p:nvPr/>
        </p:nvSpPr>
        <p:spPr>
          <a:xfrm>
            <a:off x="285720" y="2514600"/>
            <a:ext cx="8501122" cy="914400"/>
          </a:xfrm>
          <a:prstGeom prst="rect">
            <a:avLst/>
          </a:prstGeom>
          <a:solidFill>
            <a:schemeClr val="tx2">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smtClean="0">
                <a:latin typeface="Times New Roman" pitchFamily="18" charset="0"/>
                <a:cs typeface="Times New Roman" pitchFamily="18" charset="0"/>
              </a:rPr>
              <a:t>“П”- “плюс” бағанына сабақта ұнаған нәрсе жазылады: ақпарат, жұмыс түрлері т.с.с.</a:t>
            </a:r>
            <a:endParaRPr lang="ru-RU" dirty="0">
              <a:latin typeface="Times New Roman" pitchFamily="18" charset="0"/>
              <a:cs typeface="Times New Roman" pitchFamily="18" charset="0"/>
            </a:endParaRPr>
          </a:p>
        </p:txBody>
      </p:sp>
      <p:sp>
        <p:nvSpPr>
          <p:cNvPr id="8" name="Прямоугольник 7"/>
          <p:cNvSpPr/>
          <p:nvPr/>
        </p:nvSpPr>
        <p:spPr>
          <a:xfrm>
            <a:off x="285720" y="3714752"/>
            <a:ext cx="8501122" cy="914400"/>
          </a:xfrm>
          <a:prstGeom prst="rect">
            <a:avLst/>
          </a:prstGeom>
          <a:solidFill>
            <a:schemeClr val="tx2">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smtClean="0">
                <a:latin typeface="Times New Roman" pitchFamily="18" charset="0"/>
                <a:cs typeface="Times New Roman" pitchFamily="18" charset="0"/>
              </a:rPr>
              <a:t>“М”- “минус” бағанына сабақтың ұнамаған немес түсініксіз сәттері, оқушы пікірі бойынша оған ешқандай қажеттілігі жоқ ақпарат жазылады. </a:t>
            </a:r>
            <a:endParaRPr lang="ru-RU" dirty="0">
              <a:latin typeface="Times New Roman" pitchFamily="18" charset="0"/>
              <a:cs typeface="Times New Roman" pitchFamily="18" charset="0"/>
            </a:endParaRPr>
          </a:p>
        </p:txBody>
      </p:sp>
      <p:sp>
        <p:nvSpPr>
          <p:cNvPr id="9" name="Прямоугольник 8"/>
          <p:cNvSpPr/>
          <p:nvPr/>
        </p:nvSpPr>
        <p:spPr>
          <a:xfrm>
            <a:off x="285720" y="4872054"/>
            <a:ext cx="8501122" cy="914400"/>
          </a:xfrm>
          <a:prstGeom prst="rect">
            <a:avLst/>
          </a:prstGeom>
          <a:solidFill>
            <a:schemeClr val="tx2">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smtClean="0">
                <a:latin typeface="Times New Roman" pitchFamily="18" charset="0"/>
                <a:cs typeface="Times New Roman" pitchFamily="18" charset="0"/>
              </a:rPr>
              <a:t>“Қ”- “қызықты” бағанына оқушылар сабақта естіген қызықты мәліметтерді жазады, оған қоса тақырып бойынша білгісі келетін мәселелер бойынша мұғалімге сұрақтар жазуға болады.</a:t>
            </a:r>
            <a:endParaRPr lang="ru-RU" dirty="0">
              <a:latin typeface="Times New Roman" pitchFamily="18" charset="0"/>
              <a:cs typeface="Times New Roman" pitchFamily="18" charset="0"/>
            </a:endParaRPr>
          </a:p>
        </p:txBody>
      </p:sp>
      <p:sp>
        <p:nvSpPr>
          <p:cNvPr id="11" name="Заголовок 1"/>
          <p:cNvSpPr txBox="1">
            <a:spLocks/>
          </p:cNvSpPr>
          <p:nvPr/>
        </p:nvSpPr>
        <p:spPr>
          <a:xfrm>
            <a:off x="1009624" y="790560"/>
            <a:ext cx="7429552" cy="566738"/>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36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Қорытынды</a:t>
            </a:r>
          </a:p>
          <a:p>
            <a:pPr marL="0" marR="0" lvl="0" indent="0" algn="l" defTabSz="914400" rtl="0" eaLnBrk="1" fontAlgn="auto" latinLnBrk="0" hangingPunct="1">
              <a:lnSpc>
                <a:spcPct val="100000"/>
              </a:lnSpc>
              <a:spcBef>
                <a:spcPct val="0"/>
              </a:spcBef>
              <a:spcAft>
                <a:spcPts val="0"/>
              </a:spcAft>
              <a:buClrTx/>
              <a:buSzTx/>
              <a:buFontTx/>
              <a:buNone/>
              <a:tabLst/>
              <a:defRPr/>
            </a:pPr>
            <a:r>
              <a:rPr lang="kk-KZ" sz="2800" b="1" dirty="0" smtClean="0">
                <a:latin typeface="Times New Roman" pitchFamily="18" charset="0"/>
                <a:ea typeface="+mj-ea"/>
                <a:cs typeface="Times New Roman" pitchFamily="18" charset="0"/>
              </a:rPr>
              <a:t>Рефлекция</a:t>
            </a:r>
            <a:r>
              <a:rPr lang="kk-KZ" sz="3600" b="1" dirty="0" smtClean="0">
                <a:latin typeface="Times New Roman" pitchFamily="18" charset="0"/>
                <a:ea typeface="+mj-ea"/>
                <a:cs typeface="Times New Roman" pitchFamily="18" charset="0"/>
              </a:rPr>
              <a:t> </a:t>
            </a:r>
            <a:endParaRPr kumimoji="0" lang="ru-RU" sz="36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Google Shape;77;p1"/>
          <p:cNvCxnSpPr>
            <a:cxnSpLocks noChangeShapeType="1"/>
          </p:cNvCxnSpPr>
          <p:nvPr/>
        </p:nvCxnSpPr>
        <p:spPr bwMode="auto">
          <a:xfrm>
            <a:off x="1222375" y="5810251"/>
            <a:ext cx="6938963" cy="0"/>
          </a:xfrm>
          <a:prstGeom prst="straightConnector1">
            <a:avLst/>
          </a:prstGeom>
          <a:noFill/>
          <a:ln w="38100">
            <a:solidFill>
              <a:srgbClr val="090F78"/>
            </a:solidFill>
            <a:miter lim="800000"/>
            <a:headEnd type="none" w="sm" len="sm"/>
            <a:tailEnd type="none" w="sm" len="sm"/>
          </a:ln>
        </p:spPr>
      </p:cxnSp>
      <p:cxnSp>
        <p:nvCxnSpPr>
          <p:cNvPr id="8" name="Google Shape;78;p1"/>
          <p:cNvCxnSpPr>
            <a:cxnSpLocks noChangeShapeType="1"/>
          </p:cNvCxnSpPr>
          <p:nvPr/>
        </p:nvCxnSpPr>
        <p:spPr bwMode="auto">
          <a:xfrm>
            <a:off x="1277938" y="6083300"/>
            <a:ext cx="6711950" cy="0"/>
          </a:xfrm>
          <a:prstGeom prst="straightConnector1">
            <a:avLst/>
          </a:prstGeom>
          <a:noFill/>
          <a:ln w="38100">
            <a:solidFill>
              <a:srgbClr val="00B050"/>
            </a:solidFill>
            <a:miter lim="800000"/>
            <a:headEnd type="none" w="sm" len="sm"/>
            <a:tailEnd type="none" w="sm" len="sm"/>
          </a:ln>
        </p:spPr>
      </p:cxnSp>
      <p:sp>
        <p:nvSpPr>
          <p:cNvPr id="9" name="Прямоугольник 8"/>
          <p:cNvSpPr/>
          <p:nvPr/>
        </p:nvSpPr>
        <p:spPr>
          <a:xfrm>
            <a:off x="2857488" y="119698"/>
            <a:ext cx="2145139" cy="523220"/>
          </a:xfrm>
          <a:prstGeom prst="rect">
            <a:avLst/>
          </a:prstGeom>
        </p:spPr>
        <p:txBody>
          <a:bodyPr wrap="none">
            <a:spAutoFit/>
          </a:bodyPr>
          <a:lstStyle/>
          <a:p>
            <a:r>
              <a:rPr lang="kk-KZ" altLang="ru-RU" sz="2800" b="1" dirty="0" smtClean="0">
                <a:latin typeface="Times New Roman" pitchFamily="18" charset="0"/>
                <a:cs typeface="Times New Roman" pitchFamily="18" charset="0"/>
              </a:rPr>
              <a:t>Үй жұмысы</a:t>
            </a:r>
            <a:endParaRPr lang="ru-RU" sz="2800" dirty="0"/>
          </a:p>
        </p:txBody>
      </p:sp>
      <p:sp>
        <p:nvSpPr>
          <p:cNvPr id="10" name="Прямоугольник 11"/>
          <p:cNvSpPr>
            <a:spLocks noChangeArrowheads="1"/>
          </p:cNvSpPr>
          <p:nvPr/>
        </p:nvSpPr>
        <p:spPr bwMode="auto">
          <a:xfrm>
            <a:off x="361950" y="1127125"/>
            <a:ext cx="8353454" cy="2677628"/>
          </a:xfrm>
          <a:prstGeom prst="rect">
            <a:avLst/>
          </a:prstGeom>
          <a:noFill/>
          <a:ln w="9525">
            <a:noFill/>
            <a:miter lim="800000"/>
            <a:headEnd/>
            <a:tailEnd/>
          </a:ln>
        </p:spPr>
        <p:txBody>
          <a:bodyPr wrap="square" lIns="91412" tIns="45706" rIns="91412" bIns="45706">
            <a:spAutoFit/>
          </a:bodyPr>
          <a:lstStyle/>
          <a:p>
            <a:r>
              <a:rPr lang="kk-KZ" altLang="ru-RU" sz="2400" dirty="0" smtClean="0">
                <a:solidFill>
                  <a:srgbClr val="204D84"/>
                </a:solidFill>
                <a:latin typeface="Times New Roman" pitchFamily="18" charset="0"/>
                <a:cs typeface="Times New Roman" pitchFamily="18" charset="0"/>
              </a:rPr>
              <a:t>§22. Жапырақтың құрылысы мен қызметін оқып, мазмұндау</a:t>
            </a:r>
          </a:p>
          <a:p>
            <a:pPr lvl="1"/>
            <a:r>
              <a:rPr lang="kk-KZ" altLang="ru-RU" sz="2400" dirty="0">
                <a:solidFill>
                  <a:srgbClr val="204D84"/>
                </a:solidFill>
                <a:latin typeface="Times New Roman" pitchFamily="18" charset="0"/>
                <a:cs typeface="Times New Roman" pitchFamily="18" charset="0"/>
              </a:rPr>
              <a:t> </a:t>
            </a:r>
            <a:r>
              <a:rPr lang="kk-KZ" altLang="ru-RU" sz="2400" dirty="0" smtClean="0">
                <a:solidFill>
                  <a:srgbClr val="204D84"/>
                </a:solidFill>
                <a:latin typeface="Times New Roman" pitchFamily="18" charset="0"/>
                <a:cs typeface="Times New Roman" pitchFamily="18" charset="0"/>
              </a:rPr>
              <a:t>                                    (83-85 беттер).</a:t>
            </a:r>
          </a:p>
          <a:p>
            <a:endParaRPr lang="kk-KZ" altLang="ru-RU" sz="2400" dirty="0">
              <a:solidFill>
                <a:srgbClr val="204D84"/>
              </a:solidFill>
              <a:latin typeface="Times New Roman" pitchFamily="18" charset="0"/>
              <a:cs typeface="Times New Roman" pitchFamily="18" charset="0"/>
            </a:endParaRPr>
          </a:p>
          <a:p>
            <a:endParaRPr lang="kk-KZ" altLang="ru-RU" sz="2400" dirty="0" smtClean="0">
              <a:solidFill>
                <a:srgbClr val="204D84"/>
              </a:solidFill>
              <a:latin typeface="Times New Roman" pitchFamily="18" charset="0"/>
              <a:cs typeface="Times New Roman" pitchFamily="18" charset="0"/>
            </a:endParaRPr>
          </a:p>
          <a:p>
            <a:endParaRPr lang="kk-KZ" altLang="ru-RU" sz="2400" dirty="0">
              <a:solidFill>
                <a:srgbClr val="204D84"/>
              </a:solidFill>
              <a:latin typeface="Times New Roman" pitchFamily="18" charset="0"/>
              <a:cs typeface="Times New Roman" pitchFamily="18" charset="0"/>
            </a:endParaRPr>
          </a:p>
          <a:p>
            <a:r>
              <a:rPr lang="kk-KZ" altLang="ru-RU" sz="2400" dirty="0" smtClean="0">
                <a:solidFill>
                  <a:srgbClr val="204D84"/>
                </a:solidFill>
                <a:latin typeface="Times New Roman" pitchFamily="18" charset="0"/>
                <a:cs typeface="Times New Roman" pitchFamily="18" charset="0"/>
              </a:rPr>
              <a:t>Жапырақтың құрылысы мен қызметіне 3 сұрақ құрастыру.</a:t>
            </a:r>
            <a:endParaRPr lang="ru-RU" altLang="ru-RU" sz="2400" dirty="0">
              <a:solidFill>
                <a:srgbClr val="204D84"/>
              </a:solidFill>
              <a:latin typeface="Times New Roman" pitchFamily="18" charset="0"/>
              <a:cs typeface="Times New Roman" pitchFamily="18" charset="0"/>
            </a:endParaRPr>
          </a:p>
          <a:p>
            <a:endParaRPr lang="ru-RU" altLang="ru-RU" sz="2400" dirty="0">
              <a:solidFill>
                <a:srgbClr val="204D84"/>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7"/>
          <p:cNvSpPr>
            <a:spLocks noChangeArrowheads="1"/>
          </p:cNvSpPr>
          <p:nvPr/>
        </p:nvSpPr>
        <p:spPr bwMode="auto">
          <a:xfrm>
            <a:off x="719138" y="269875"/>
            <a:ext cx="3684587" cy="461963"/>
          </a:xfrm>
          <a:prstGeom prst="rect">
            <a:avLst/>
          </a:prstGeom>
          <a:noFill/>
          <a:ln w="9525">
            <a:noFill/>
            <a:miter lim="800000"/>
            <a:headEnd/>
            <a:tailEnd/>
          </a:ln>
        </p:spPr>
        <p:txBody>
          <a:bodyPr wrap="none" lIns="91412" tIns="45706" rIns="91412" bIns="45706">
            <a:spAutoFit/>
          </a:bodyPr>
          <a:lstStyle/>
          <a:p>
            <a:r>
              <a:rPr lang="kk-KZ" altLang="ru-RU" sz="2400" b="1" dirty="0">
                <a:latin typeface="Times New Roman" pitchFamily="18" charset="0"/>
                <a:cs typeface="Times New Roman" pitchFamily="18" charset="0"/>
              </a:rPr>
              <a:t>Қолданылған әдебиеттер</a:t>
            </a:r>
            <a:endParaRPr lang="ru-RU" altLang="ru-RU" sz="2400" b="1" dirty="0">
              <a:latin typeface="Times New Roman" pitchFamily="18" charset="0"/>
              <a:cs typeface="Times New Roman" pitchFamily="18" charset="0"/>
            </a:endParaRPr>
          </a:p>
        </p:txBody>
      </p:sp>
      <p:sp>
        <p:nvSpPr>
          <p:cNvPr id="5" name="Прямоугольник 4"/>
          <p:cNvSpPr/>
          <p:nvPr/>
        </p:nvSpPr>
        <p:spPr>
          <a:xfrm>
            <a:off x="928662" y="1683427"/>
            <a:ext cx="7215238" cy="1283428"/>
          </a:xfrm>
          <a:prstGeom prst="rect">
            <a:avLst/>
          </a:prstGeom>
        </p:spPr>
        <p:txBody>
          <a:bodyPr wrap="square">
            <a:spAutoFit/>
          </a:bodyPr>
          <a:lstStyle/>
          <a:p>
            <a:pPr>
              <a:defRPr/>
            </a:pPr>
            <a:r>
              <a:rPr lang="kk-KZ" dirty="0">
                <a:latin typeface="Times New Roman" pitchFamily="18" charset="0"/>
                <a:cs typeface="Times New Roman" pitchFamily="18" charset="0"/>
              </a:rPr>
              <a:t>Сабақ төмендегі оқулық негізінде құрастырылды.</a:t>
            </a:r>
          </a:p>
          <a:p>
            <a:pPr>
              <a:defRPr/>
            </a:pPr>
            <a:endParaRPr lang="kk-KZ" dirty="0">
              <a:solidFill>
                <a:srgbClr val="204D84"/>
              </a:solidFill>
              <a:latin typeface="Times New Roman" pitchFamily="18" charset="0"/>
              <a:cs typeface="Times New Roman" pitchFamily="18" charset="0"/>
            </a:endParaRPr>
          </a:p>
          <a:p>
            <a:pPr marL="342900" indent="-342900">
              <a:lnSpc>
                <a:spcPct val="115000"/>
              </a:lnSpc>
              <a:spcAft>
                <a:spcPts val="0"/>
              </a:spcAft>
              <a:buAutoNum type="arabicPeriod"/>
            </a:pPr>
            <a:r>
              <a:rPr lang="kk-KZ" dirty="0" smtClean="0">
                <a:latin typeface="Times New Roman"/>
                <a:ea typeface="SimSun"/>
                <a:cs typeface="Times New Roman"/>
              </a:rPr>
              <a:t>Биология  7 сынып,  оқулық авторлары:  А.Р.Соловьева,</a:t>
            </a:r>
          </a:p>
          <a:p>
            <a:pPr marL="342900" indent="-342900">
              <a:lnSpc>
                <a:spcPct val="115000"/>
              </a:lnSpc>
              <a:spcAft>
                <a:spcPts val="0"/>
              </a:spcAft>
            </a:pPr>
            <a:r>
              <a:rPr lang="kk-KZ" dirty="0">
                <a:latin typeface="Times New Roman"/>
                <a:ea typeface="SimSun"/>
                <a:cs typeface="Times New Roman"/>
              </a:rPr>
              <a:t> </a:t>
            </a:r>
            <a:r>
              <a:rPr lang="kk-KZ" dirty="0" smtClean="0">
                <a:latin typeface="Times New Roman"/>
                <a:ea typeface="SimSun"/>
                <a:cs typeface="Times New Roman"/>
              </a:rPr>
              <a:t>     Б.Т.Ибраимова, Ж.Ә.Алина</a:t>
            </a:r>
            <a:endParaRPr lang="ru-RU" sz="800" dirty="0">
              <a:latin typeface="Times New Roman"/>
              <a:ea typeface="SimSun"/>
              <a:cs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571473" y="444981"/>
            <a:ext cx="8001056" cy="769441"/>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a:spAutoFit/>
          </a:bodyPr>
          <a:lstStyle/>
          <a:p>
            <a:r>
              <a:rPr lang="kk-KZ" altLang="ru-RU" sz="4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kk-KZ" altLang="ru-RU" sz="2400" dirty="0" smtClean="0">
                <a:effectLst>
                  <a:outerShdw blurRad="38100" dist="38100" dir="2700000" algn="tl">
                    <a:srgbClr val="000000">
                      <a:alpha val="43137"/>
                    </a:srgbClr>
                  </a:outerShdw>
                </a:effectLst>
                <a:latin typeface="Times New Roman" pitchFamily="18" charset="0"/>
                <a:cs typeface="Times New Roman" pitchFamily="18" charset="0"/>
              </a:rPr>
              <a:t>Оқу  мақсаты</a:t>
            </a:r>
            <a:endParaRPr lang="ru-RU" sz="2400" dirty="0">
              <a:effectLst>
                <a:outerShdw blurRad="38100" dist="38100" dir="2700000" algn="tl">
                  <a:srgbClr val="000000">
                    <a:alpha val="43137"/>
                  </a:srgbClr>
                </a:outerShdw>
              </a:effectLst>
            </a:endParaRPr>
          </a:p>
        </p:txBody>
      </p:sp>
      <p:sp>
        <p:nvSpPr>
          <p:cNvPr id="6" name="Прямоугольник 5"/>
          <p:cNvSpPr/>
          <p:nvPr/>
        </p:nvSpPr>
        <p:spPr>
          <a:xfrm>
            <a:off x="785786" y="1435230"/>
            <a:ext cx="7643866" cy="707886"/>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kk-KZ" altLang="ru-RU" sz="2000" i="1" dirty="0" smtClean="0">
                <a:latin typeface="Times New Roman" pitchFamily="18" charset="0"/>
                <a:cs typeface="Times New Roman" pitchFamily="18" charset="0"/>
              </a:rPr>
              <a:t>Жапырақтың ішкі құрылысын сипаттау және оның құрылысы мен қызметі арасындағы өзара байланысты түсіндіру</a:t>
            </a:r>
            <a:endParaRPr lang="ru-RU" altLang="ru-RU" sz="2000" i="1" dirty="0" smtClean="0">
              <a:latin typeface="Times New Roman" pitchFamily="18" charset="0"/>
              <a:cs typeface="Times New Roman" pitchFamily="18" charset="0"/>
            </a:endParaRPr>
          </a:p>
        </p:txBody>
      </p:sp>
      <p:sp>
        <p:nvSpPr>
          <p:cNvPr id="7" name="Прямоугольник 6"/>
          <p:cNvSpPr/>
          <p:nvPr/>
        </p:nvSpPr>
        <p:spPr>
          <a:xfrm>
            <a:off x="571472" y="2945311"/>
            <a:ext cx="8001056" cy="769441"/>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a:spAutoFit/>
          </a:bodyPr>
          <a:lstStyle/>
          <a:p>
            <a:r>
              <a:rPr lang="kk-KZ" altLang="ru-RU" sz="4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kk-KZ" altLang="ru-RU" sz="2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Бағалау критерийлері</a:t>
            </a:r>
            <a:endParaRPr lang="ru-RU" sz="2400" dirty="0">
              <a:effectLst>
                <a:outerShdw blurRad="38100" dist="38100" dir="2700000" algn="tl">
                  <a:srgbClr val="000000">
                    <a:alpha val="43137"/>
                  </a:srgbClr>
                </a:outerShdw>
              </a:effectLst>
            </a:endParaRPr>
          </a:p>
        </p:txBody>
      </p:sp>
      <p:sp>
        <p:nvSpPr>
          <p:cNvPr id="8" name="Прямоугольник 7"/>
          <p:cNvSpPr/>
          <p:nvPr/>
        </p:nvSpPr>
        <p:spPr>
          <a:xfrm>
            <a:off x="571472" y="4233170"/>
            <a:ext cx="8001056" cy="2339102"/>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10000"/>
              </a:lnSpc>
              <a:buFont typeface="Wingdings" pitchFamily="2" charset="2"/>
              <a:buChar char="v"/>
            </a:pPr>
            <a:r>
              <a:rPr lang="kk-KZ" sz="2000" i="1" dirty="0" smtClean="0">
                <a:latin typeface="Times New Roman" pitchFamily="18" charset="0"/>
                <a:cs typeface="Times New Roman" pitchFamily="18" charset="0"/>
              </a:rPr>
              <a:t>  Жапырақтың ішкі құрылымдарын анықтайды  және </a:t>
            </a:r>
          </a:p>
          <a:p>
            <a:pPr>
              <a:lnSpc>
                <a:spcPct val="110000"/>
              </a:lnSpc>
            </a:pPr>
            <a:r>
              <a:rPr lang="kk-KZ" sz="2000" i="1" dirty="0">
                <a:latin typeface="Times New Roman" pitchFamily="18" charset="0"/>
                <a:cs typeface="Times New Roman" pitchFamily="18" charset="0"/>
              </a:rPr>
              <a:t> </a:t>
            </a:r>
            <a:r>
              <a:rPr lang="kk-KZ" sz="2000" i="1" dirty="0" smtClean="0">
                <a:latin typeface="Times New Roman" pitchFamily="18" charset="0"/>
                <a:cs typeface="Times New Roman" pitchFamily="18" charset="0"/>
              </a:rPr>
              <a:t>    сипаттайды; </a:t>
            </a:r>
          </a:p>
          <a:p>
            <a:pPr>
              <a:lnSpc>
                <a:spcPct val="110000"/>
              </a:lnSpc>
            </a:pPr>
            <a:endParaRPr lang="ru-RU" sz="2000" i="1" dirty="0" smtClean="0">
              <a:latin typeface="Times New Roman" pitchFamily="18" charset="0"/>
              <a:cs typeface="Times New Roman" pitchFamily="18" charset="0"/>
            </a:endParaRPr>
          </a:p>
          <a:p>
            <a:pPr marL="357188" indent="-357188">
              <a:buFont typeface="Wingdings" pitchFamily="2" charset="2"/>
              <a:buChar char="v"/>
            </a:pPr>
            <a:r>
              <a:rPr lang="kk-KZ" sz="2000" i="1" dirty="0" smtClean="0">
                <a:latin typeface="Times New Roman" pitchFamily="18" charset="0"/>
                <a:cs typeface="Times New Roman" pitchFamily="18" charset="0"/>
              </a:rPr>
              <a:t>Жапырақтың ішкі құрылымдарының қызметтерін талдай алады;</a:t>
            </a:r>
          </a:p>
          <a:p>
            <a:pPr marL="357188" indent="-357188"/>
            <a:r>
              <a:rPr lang="kk-KZ" sz="2000" i="1" dirty="0" smtClean="0">
                <a:latin typeface="Times New Roman" pitchFamily="18" charset="0"/>
                <a:cs typeface="Times New Roman" pitchFamily="18" charset="0"/>
              </a:rPr>
              <a:t> </a:t>
            </a:r>
            <a:endParaRPr lang="ru-RU" sz="2000" i="1" dirty="0" smtClean="0">
              <a:latin typeface="Times New Roman" pitchFamily="18" charset="0"/>
              <a:cs typeface="Times New Roman" pitchFamily="18" charset="0"/>
            </a:endParaRPr>
          </a:p>
          <a:p>
            <a:pPr>
              <a:buFont typeface="Wingdings" pitchFamily="2" charset="2"/>
              <a:buChar char="v"/>
            </a:pPr>
            <a:r>
              <a:rPr lang="kk-KZ" sz="2000" i="1" dirty="0" smtClean="0">
                <a:latin typeface="Times New Roman" pitchFamily="18" charset="0"/>
                <a:cs typeface="Times New Roman" pitchFamily="18" charset="0"/>
              </a:rPr>
              <a:t> Жапырақтың құрылысы мен қызметі  арасындағы өзара   </a:t>
            </a:r>
          </a:p>
          <a:p>
            <a:r>
              <a:rPr lang="kk-KZ" sz="2000" i="1" dirty="0" smtClean="0">
                <a:latin typeface="Times New Roman" pitchFamily="18" charset="0"/>
                <a:cs typeface="Times New Roman" pitchFamily="18" charset="0"/>
              </a:rPr>
              <a:t>    байланысты түсіндіреді, қорытынды жасайды.</a:t>
            </a:r>
            <a:endParaRPr lang="ru-RU" altLang="ru-RU" sz="2000" i="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Прямая со стрелкой 18"/>
          <p:cNvCxnSpPr/>
          <p:nvPr/>
        </p:nvCxnSpPr>
        <p:spPr>
          <a:xfrm rot="5400000">
            <a:off x="4357686" y="4857760"/>
            <a:ext cx="286546" cy="7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 name="Заголовок 1"/>
          <p:cNvSpPr>
            <a:spLocks noGrp="1"/>
          </p:cNvSpPr>
          <p:nvPr>
            <p:ph type="title"/>
          </p:nvPr>
        </p:nvSpPr>
        <p:spPr>
          <a:xfrm>
            <a:off x="3071802" y="642918"/>
            <a:ext cx="2643206" cy="642942"/>
          </a:xfrm>
          <a:solidFill>
            <a:schemeClr val="accent1"/>
          </a:solidFill>
        </p:spPr>
        <p:style>
          <a:lnRef idx="2">
            <a:schemeClr val="accent1"/>
          </a:lnRef>
          <a:fillRef idx="1">
            <a:schemeClr val="lt1"/>
          </a:fillRef>
          <a:effectRef idx="0">
            <a:schemeClr val="accent1"/>
          </a:effectRef>
          <a:fontRef idx="minor">
            <a:schemeClr val="dk1"/>
          </a:fontRef>
        </p:style>
        <p:txBody>
          <a:bodyPr>
            <a:normAutofit fontScale="90000"/>
          </a:bodyPr>
          <a:lstStyle/>
          <a:p>
            <a:r>
              <a:rPr lang="kk-KZ" sz="4000" dirty="0" smtClean="0">
                <a:effectLst>
                  <a:outerShdw blurRad="38100" dist="38100" dir="2700000" algn="tl">
                    <a:srgbClr val="000000">
                      <a:alpha val="43137"/>
                    </a:srgbClr>
                  </a:outerShdw>
                </a:effectLst>
                <a:latin typeface="Times New Roman" pitchFamily="18" charset="0"/>
                <a:cs typeface="Times New Roman" pitchFamily="18" charset="0"/>
              </a:rPr>
              <a:t>Қоректену </a:t>
            </a:r>
            <a:endParaRPr lang="ru-RU" sz="40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71406" y="1643050"/>
            <a:ext cx="4286280" cy="2214578"/>
          </a:xfrm>
          <a:solidFill>
            <a:schemeClr val="accent1"/>
          </a:solidFill>
        </p:spPr>
        <p:style>
          <a:lnRef idx="2">
            <a:schemeClr val="accent1"/>
          </a:lnRef>
          <a:fillRef idx="1">
            <a:schemeClr val="lt1"/>
          </a:fillRef>
          <a:effectRef idx="0">
            <a:schemeClr val="accent1"/>
          </a:effectRef>
          <a:fontRef idx="minor">
            <a:schemeClr val="dk1"/>
          </a:fontRef>
        </p:style>
        <p:txBody>
          <a:bodyPr/>
          <a:lstStyle/>
          <a:p>
            <a:pPr marL="93663" indent="-93663" algn="just">
              <a:buNone/>
            </a:pPr>
            <a:r>
              <a:rPr lang="kk-KZ" sz="28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kk-KZ" sz="2800" b="1" dirty="0" smtClean="0">
                <a:effectLst>
                  <a:outerShdw blurRad="38100" dist="38100" dir="2700000" algn="tl">
                    <a:srgbClr val="000000">
                      <a:alpha val="43137"/>
                    </a:srgbClr>
                  </a:outerShdw>
                </a:effectLst>
                <a:latin typeface="Times New Roman" pitchFamily="18" charset="0"/>
                <a:cs typeface="Times New Roman" pitchFamily="18" charset="0"/>
              </a:rPr>
              <a:t>Минералды қоректену</a:t>
            </a:r>
            <a:r>
              <a:rPr lang="kk-KZ" sz="28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kk-KZ" sz="2800" i="1" dirty="0" smtClean="0">
                <a:effectLst>
                  <a:outerShdw blurRad="38100" dist="38100" dir="2700000" algn="tl">
                    <a:srgbClr val="000000">
                      <a:alpha val="43137"/>
                    </a:srgbClr>
                  </a:outerShdw>
                </a:effectLst>
                <a:latin typeface="Times New Roman" pitchFamily="18" charset="0"/>
                <a:cs typeface="Times New Roman" pitchFamily="18" charset="0"/>
              </a:rPr>
              <a:t>топырақтан заттарды сіңіру. Ол тамыр арқылы жүзеге асырылады</a:t>
            </a:r>
            <a:r>
              <a:rPr lang="kk-KZ" sz="2800" i="1" dirty="0" smtClean="0">
                <a:latin typeface="Times New Roman" pitchFamily="18" charset="0"/>
                <a:cs typeface="Times New Roman" pitchFamily="18" charset="0"/>
              </a:rPr>
              <a:t>.</a:t>
            </a:r>
            <a:endParaRPr lang="ru-RU" sz="2800" i="1" dirty="0">
              <a:latin typeface="Times New Roman" pitchFamily="18" charset="0"/>
              <a:cs typeface="Times New Roman" pitchFamily="18" charset="0"/>
            </a:endParaRPr>
          </a:p>
        </p:txBody>
      </p:sp>
      <p:sp>
        <p:nvSpPr>
          <p:cNvPr id="4" name="Содержимое 2"/>
          <p:cNvSpPr txBox="1">
            <a:spLocks/>
          </p:cNvSpPr>
          <p:nvPr/>
        </p:nvSpPr>
        <p:spPr bwMode="auto">
          <a:xfrm>
            <a:off x="4429156" y="1643050"/>
            <a:ext cx="4643438" cy="2214578"/>
          </a:xfrm>
          <a:prstGeom prst="rect">
            <a:avLst/>
          </a:prstGeom>
          <a:solidFill>
            <a:schemeClr val="accent1"/>
          </a:soli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93663" marR="0" lvl="0" indent="-93663" algn="just" defTabSz="914400" rtl="0" eaLnBrk="0" fontAlgn="base" latinLnBrk="0" hangingPunct="0">
              <a:lnSpc>
                <a:spcPct val="100000"/>
              </a:lnSpc>
              <a:spcBef>
                <a:spcPct val="20000"/>
              </a:spcBef>
              <a:spcAft>
                <a:spcPct val="0"/>
              </a:spcAft>
              <a:buClrTx/>
              <a:buSzTx/>
              <a:buFont typeface="Arial" pitchFamily="34" charset="0"/>
              <a:buNone/>
              <a:tabLst/>
              <a:defRPr/>
            </a:pPr>
            <a:r>
              <a:rPr kumimoji="0" lang="kk-K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kk-KZ" sz="2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Ауа арқылы қоректену- </a:t>
            </a:r>
            <a:r>
              <a:rPr kumimoji="0" lang="kk-KZ" sz="2800" b="0"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ауадан жарық және заттарды сіңіру. Бұл үдеріс негізінен жапырақтарда жүреді.</a:t>
            </a:r>
            <a:endParaRPr kumimoji="0" lang="ru-RU" sz="2800" b="0"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cxnSp>
        <p:nvCxnSpPr>
          <p:cNvPr id="6" name="Прямая со стрелкой 5"/>
          <p:cNvCxnSpPr>
            <a:stCxn id="2" idx="2"/>
          </p:cNvCxnSpPr>
          <p:nvPr/>
        </p:nvCxnSpPr>
        <p:spPr>
          <a:xfrm rot="5400000">
            <a:off x="3018223" y="267870"/>
            <a:ext cx="357192" cy="239317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Прямая со стрелкой 9"/>
          <p:cNvCxnSpPr/>
          <p:nvPr/>
        </p:nvCxnSpPr>
        <p:spPr>
          <a:xfrm>
            <a:off x="4500564" y="1285862"/>
            <a:ext cx="2000262" cy="3571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Прямоугольник 16"/>
          <p:cNvSpPr/>
          <p:nvPr/>
        </p:nvSpPr>
        <p:spPr>
          <a:xfrm>
            <a:off x="357158" y="4143380"/>
            <a:ext cx="8286808" cy="646331"/>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altLang="ru-RU" sz="3600" dirty="0" err="1" smtClean="0">
                <a:effectLst>
                  <a:outerShdw blurRad="38100" dist="38100" dir="2700000" algn="tl">
                    <a:srgbClr val="000000">
                      <a:alpha val="43137"/>
                    </a:srgbClr>
                  </a:outerShdw>
                </a:effectLst>
                <a:latin typeface="Times New Roman" pitchFamily="18" charset="0"/>
                <a:cs typeface="Times New Roman" pitchFamily="18" charset="0"/>
              </a:rPr>
              <a:t>Жапырақ</a:t>
            </a:r>
            <a:r>
              <a:rPr lang="kk-KZ" altLang="ru-RU" sz="3600" dirty="0" smtClean="0">
                <a:effectLst>
                  <a:outerShdw blurRad="38100" dist="38100" dir="2700000" algn="tl">
                    <a:srgbClr val="000000">
                      <a:alpha val="43137"/>
                    </a:srgbClr>
                  </a:outerShdw>
                </a:effectLst>
                <a:latin typeface="Times New Roman" pitchFamily="18" charset="0"/>
                <a:cs typeface="Times New Roman" pitchFamily="18" charset="0"/>
              </a:rPr>
              <a:t>тар басты үш қ</a:t>
            </a:r>
            <a:r>
              <a:rPr lang="ru-RU" altLang="ru-RU" sz="3600" dirty="0" err="1" smtClean="0">
                <a:effectLst>
                  <a:outerShdw blurRad="38100" dist="38100" dir="2700000" algn="tl">
                    <a:srgbClr val="000000">
                      <a:alpha val="43137"/>
                    </a:srgbClr>
                  </a:outerShdw>
                </a:effectLst>
                <a:latin typeface="Times New Roman" pitchFamily="18" charset="0"/>
                <a:cs typeface="Times New Roman" pitchFamily="18" charset="0"/>
              </a:rPr>
              <a:t>ызмет</a:t>
            </a:r>
            <a:r>
              <a:rPr lang="ru-RU" altLang="ru-RU" sz="36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altLang="ru-RU" sz="3600" dirty="0" err="1" smtClean="0">
                <a:effectLst>
                  <a:outerShdw blurRad="38100" dist="38100" dir="2700000" algn="tl">
                    <a:srgbClr val="000000">
                      <a:alpha val="43137"/>
                    </a:srgbClr>
                  </a:outerShdw>
                </a:effectLst>
                <a:latin typeface="Times New Roman" pitchFamily="18" charset="0"/>
                <a:cs typeface="Times New Roman" pitchFamily="18" charset="0"/>
              </a:rPr>
              <a:t>атқарады:</a:t>
            </a:r>
            <a:endParaRPr lang="ru-RU" altLang="ru-RU" sz="36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8" name="Прямоугольник 17"/>
          <p:cNvSpPr/>
          <p:nvPr/>
        </p:nvSpPr>
        <p:spPr>
          <a:xfrm>
            <a:off x="142844" y="4972963"/>
            <a:ext cx="8858280" cy="1384995"/>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a:spAutoFit/>
          </a:bodyPr>
          <a:lstStyle/>
          <a:p>
            <a:pPr>
              <a:buFont typeface="Wingdings" pitchFamily="2" charset="2"/>
              <a:buChar char="ü"/>
            </a:pPr>
            <a:r>
              <a:rPr lang="kk-KZ" altLang="ru-RU" sz="2800" i="1" dirty="0" smtClean="0">
                <a:effectLst>
                  <a:outerShdw blurRad="38100" dist="38100" dir="2700000" algn="tl">
                    <a:srgbClr val="000000">
                      <a:alpha val="43137"/>
                    </a:srgbClr>
                  </a:outerShdw>
                </a:effectLst>
                <a:latin typeface="Times New Roman" pitchFamily="18" charset="0"/>
                <a:cs typeface="Times New Roman" pitchFamily="18" charset="0"/>
              </a:rPr>
              <a:t>Фотосинтез;</a:t>
            </a:r>
          </a:p>
          <a:p>
            <a:pPr>
              <a:buFont typeface="Wingdings" pitchFamily="2" charset="2"/>
              <a:buChar char="ü"/>
            </a:pPr>
            <a:r>
              <a:rPr lang="kk-KZ" altLang="ru-RU" sz="2800" i="1" dirty="0" smtClean="0">
                <a:effectLst>
                  <a:outerShdw blurRad="38100" dist="38100" dir="2700000" algn="tl">
                    <a:srgbClr val="000000">
                      <a:alpha val="43137"/>
                    </a:srgbClr>
                  </a:outerShdw>
                </a:effectLst>
                <a:latin typeface="Times New Roman" pitchFamily="18" charset="0"/>
                <a:cs typeface="Times New Roman" pitchFamily="18" charset="0"/>
              </a:rPr>
              <a:t>Судың булануы;</a:t>
            </a:r>
          </a:p>
          <a:p>
            <a:pPr>
              <a:buFont typeface="Wingdings" pitchFamily="2" charset="2"/>
              <a:buChar char="ü"/>
            </a:pPr>
            <a:r>
              <a:rPr lang="kk-KZ" altLang="ru-RU" sz="2800" i="1" dirty="0" smtClean="0">
                <a:effectLst>
                  <a:outerShdw blurRad="38100" dist="38100" dir="2700000" algn="tl">
                    <a:srgbClr val="000000">
                      <a:alpha val="43137"/>
                    </a:srgbClr>
                  </a:outerShdw>
                </a:effectLst>
                <a:latin typeface="Times New Roman" pitchFamily="18" charset="0"/>
                <a:cs typeface="Times New Roman" pitchFamily="18" charset="0"/>
              </a:rPr>
              <a:t>Фотосинтезге де, тыныс алуға да қажет газ алмасу.</a:t>
            </a:r>
            <a:endParaRPr lang="ru-RU" altLang="ru-RU" sz="2800" i="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3553" name="Rectangle 1"/>
          <p:cNvSpPr>
            <a:spLocks noChangeArrowheads="1"/>
          </p:cNvSpPr>
          <p:nvPr/>
        </p:nvSpPr>
        <p:spPr bwMode="auto">
          <a:xfrm>
            <a:off x="71406" y="0"/>
            <a:ext cx="9001156" cy="523220"/>
          </a:xfrm>
          <a:prstGeom prst="rect">
            <a:avLst/>
          </a:prstGeom>
          <a:solidFill>
            <a:schemeClr val="accent1"/>
          </a:soli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800" b="1"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Жапырақ деп </a:t>
            </a:r>
            <a:r>
              <a:rPr kumimoji="0" lang="kk-KZ"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kk-KZ" sz="2800" b="0" i="1" u="none" strike="noStrike" cap="none" normalizeH="0" baseline="0" dirty="0" smtClean="0">
                <a:ln>
                  <a:noFill/>
                </a:ln>
                <a:solidFill>
                  <a:srgbClr val="00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өсімдіктің қоректенетін басты мүшесі</a:t>
            </a:r>
            <a:endParaRPr kumimoji="0" lang="kk-KZ" sz="2800" b="0"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Заголовок 8"/>
          <p:cNvSpPr>
            <a:spLocks noGrp="1"/>
          </p:cNvSpPr>
          <p:nvPr>
            <p:ph type="title"/>
          </p:nvPr>
        </p:nvSpPr>
        <p:spPr>
          <a:xfrm>
            <a:off x="457200" y="500042"/>
            <a:ext cx="7972452" cy="649306"/>
          </a:xfrm>
        </p:spPr>
        <p:txBody>
          <a:bodyPr>
            <a:noAutofit/>
          </a:bodyPr>
          <a:lstStyle/>
          <a:p>
            <a:r>
              <a:rPr lang="kk-KZ" sz="2400" b="1" dirty="0" smtClean="0">
                <a:latin typeface="Times New Roman" pitchFamily="18" charset="0"/>
                <a:cs typeface="Times New Roman" pitchFamily="18" charset="0"/>
              </a:rPr>
              <a:t>Жапырақтың құрылысы мен қызметі, жүйкелену типтері</a:t>
            </a:r>
            <a:endParaRPr lang="ru-RU" sz="2400" b="1" dirty="0">
              <a:latin typeface="Times New Roman" pitchFamily="18" charset="0"/>
              <a:cs typeface="Times New Roman" pitchFamily="18" charset="0"/>
            </a:endParaRPr>
          </a:p>
        </p:txBody>
      </p:sp>
      <p:sp>
        <p:nvSpPr>
          <p:cNvPr id="26" name="Содержимое 2"/>
          <p:cNvSpPr>
            <a:spLocks noGrp="1"/>
          </p:cNvSpPr>
          <p:nvPr>
            <p:ph idx="1"/>
          </p:nvPr>
        </p:nvSpPr>
        <p:spPr>
          <a:xfrm>
            <a:off x="457200" y="1142985"/>
            <a:ext cx="8229600" cy="1714512"/>
          </a:xfrm>
        </p:spPr>
        <p:txBody>
          <a:bodyPr>
            <a:normAutofit/>
          </a:bodyPr>
          <a:lstStyle/>
          <a:p>
            <a:pPr algn="just">
              <a:buNone/>
            </a:pPr>
            <a:r>
              <a:rPr lang="kk-KZ" sz="1800" dirty="0" smtClean="0">
                <a:latin typeface="Times New Roman" pitchFamily="18" charset="0"/>
                <a:cs typeface="Times New Roman" pitchFamily="18" charset="0"/>
              </a:rPr>
              <a:t>Сабақта жапырақтар бүйір жағында орналасады. Жапырақтың құрылысы күрделі</a:t>
            </a:r>
          </a:p>
          <a:p>
            <a:pPr algn="just">
              <a:buNone/>
            </a:pPr>
            <a:r>
              <a:rPr lang="kk-KZ" sz="1800" dirty="0" smtClean="0">
                <a:latin typeface="Times New Roman" pitchFamily="18" charset="0"/>
                <a:cs typeface="Times New Roman" pitchFamily="18" charset="0"/>
              </a:rPr>
              <a:t>және ол жапырақ тақтасынан, сағағынан, негізінен және бөбешік жапырақтан</a:t>
            </a:r>
          </a:p>
          <a:p>
            <a:pPr algn="just">
              <a:buNone/>
            </a:pPr>
            <a:r>
              <a:rPr lang="kk-KZ" sz="1800" dirty="0" smtClean="0">
                <a:latin typeface="Times New Roman" pitchFamily="18" charset="0"/>
                <a:cs typeface="Times New Roman" pitchFamily="18" charset="0"/>
              </a:rPr>
              <a:t>тұрады. Жапырақ тақтасы -жапырақтың кеңейген бөлігі. Оның төменгі қысқа</a:t>
            </a:r>
          </a:p>
          <a:p>
            <a:pPr algn="just">
              <a:buNone/>
            </a:pPr>
            <a:r>
              <a:rPr lang="kk-KZ" sz="1800" dirty="0" smtClean="0">
                <a:latin typeface="Times New Roman" pitchFamily="18" charset="0"/>
                <a:cs typeface="Times New Roman" pitchFamily="18" charset="0"/>
              </a:rPr>
              <a:t>сабақ тәрізді бөлігі сағаққа жалғасады. Сағақ кеңістікте өзінің орнын өзгерте</a:t>
            </a:r>
          </a:p>
          <a:p>
            <a:pPr algn="just">
              <a:buNone/>
            </a:pPr>
            <a:r>
              <a:rPr lang="kk-KZ" sz="1800" dirty="0" smtClean="0">
                <a:latin typeface="Times New Roman" pitchFamily="18" charset="0"/>
                <a:cs typeface="Times New Roman" pitchFamily="18" charset="0"/>
              </a:rPr>
              <a:t>алады. Соған байланысты жапырақ тақтасы жарыққа қарай орнын өзгертеді.</a:t>
            </a:r>
            <a:endParaRPr lang="ru-RU" sz="1800" dirty="0" smtClean="0">
              <a:latin typeface="Times New Roman" pitchFamily="18" charset="0"/>
              <a:cs typeface="Times New Roman" pitchFamily="18" charset="0"/>
            </a:endParaRPr>
          </a:p>
          <a:p>
            <a:endParaRPr lang="ru-RU" dirty="0"/>
          </a:p>
        </p:txBody>
      </p:sp>
      <p:pic>
        <p:nvPicPr>
          <p:cNvPr id="27" name="Рисунок 26" descr="Сағақты және сағақсыз жапырақтар">
            <a:hlinkClick r:id="rId2"/>
          </p:cNvPr>
          <p:cNvPicPr/>
          <p:nvPr/>
        </p:nvPicPr>
        <p:blipFill>
          <a:blip r:embed="rId3"/>
          <a:srcRect/>
          <a:stretch>
            <a:fillRect/>
          </a:stretch>
        </p:blipFill>
        <p:spPr bwMode="auto">
          <a:xfrm>
            <a:off x="3357554" y="2857496"/>
            <a:ext cx="5214974" cy="1834625"/>
          </a:xfrm>
          <a:prstGeom prst="rect">
            <a:avLst/>
          </a:prstGeom>
          <a:noFill/>
          <a:ln w="9525">
            <a:solidFill>
              <a:srgbClr val="00B050"/>
            </a:solidFill>
            <a:miter lim="800000"/>
            <a:headEnd/>
            <a:tailEnd/>
          </a:ln>
        </p:spPr>
      </p:pic>
      <p:pic>
        <p:nvPicPr>
          <p:cNvPr id="13315" name="Picture 3" descr="Жапырақтың ішкі құрылысы мен қызметі — Ұлағат порталы"/>
          <p:cNvPicPr>
            <a:picLocks noChangeAspect="1" noChangeArrowheads="1"/>
          </p:cNvPicPr>
          <p:nvPr/>
        </p:nvPicPr>
        <p:blipFill>
          <a:blip r:embed="rId4"/>
          <a:srcRect/>
          <a:stretch>
            <a:fillRect/>
          </a:stretch>
        </p:blipFill>
        <p:spPr bwMode="auto">
          <a:xfrm>
            <a:off x="571472" y="3000372"/>
            <a:ext cx="2571768" cy="3429024"/>
          </a:xfrm>
          <a:prstGeom prst="rect">
            <a:avLst/>
          </a:prstGeom>
          <a:noFill/>
          <a:ln>
            <a:solidFill>
              <a:srgbClr val="00B050"/>
            </a:solidFill>
          </a:ln>
        </p:spPr>
      </p:pic>
      <p:pic>
        <p:nvPicPr>
          <p:cNvPr id="13317" name="Picture 5" descr="Сабақтың тақырыбы: Жапырақ Сабақтың мақсаты - бет 4"/>
          <p:cNvPicPr>
            <a:picLocks noChangeAspect="1" noChangeArrowheads="1"/>
          </p:cNvPicPr>
          <p:nvPr/>
        </p:nvPicPr>
        <p:blipFill>
          <a:blip r:embed="rId5"/>
          <a:srcRect/>
          <a:stretch>
            <a:fillRect/>
          </a:stretch>
        </p:blipFill>
        <p:spPr bwMode="auto">
          <a:xfrm>
            <a:off x="6143636" y="4786322"/>
            <a:ext cx="2466975" cy="1785950"/>
          </a:xfrm>
          <a:prstGeom prst="rect">
            <a:avLst/>
          </a:prstGeom>
          <a:noFill/>
          <a:ln>
            <a:solidFill>
              <a:srgbClr val="00B050"/>
            </a:solidFill>
          </a:ln>
        </p:spPr>
      </p:pic>
      <p:pic>
        <p:nvPicPr>
          <p:cNvPr id="13321" name="Picture 9" descr="Қылқан жапырақты аурулар мен зиянкестер - алдын алу және бақылау шаралары *  Өсімдіктер туралы"/>
          <p:cNvPicPr>
            <a:picLocks noChangeAspect="1" noChangeArrowheads="1"/>
          </p:cNvPicPr>
          <p:nvPr/>
        </p:nvPicPr>
        <p:blipFill>
          <a:blip r:embed="rId6"/>
          <a:srcRect/>
          <a:stretch>
            <a:fillRect/>
          </a:stretch>
        </p:blipFill>
        <p:spPr bwMode="auto">
          <a:xfrm>
            <a:off x="3357554" y="4786322"/>
            <a:ext cx="2661610" cy="1771634"/>
          </a:xfrm>
          <a:prstGeom prst="rect">
            <a:avLst/>
          </a:prstGeom>
          <a:noFill/>
          <a:ln>
            <a:solidFill>
              <a:srgbClr val="00B050"/>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descr="https://itest.kz/upload/images/1349422016.71.jpeg.png"/>
          <p:cNvPicPr>
            <a:picLocks noChangeAspect="1" noChangeArrowheads="1"/>
          </p:cNvPicPr>
          <p:nvPr/>
        </p:nvPicPr>
        <p:blipFill>
          <a:blip r:embed="rId2"/>
          <a:srcRect/>
          <a:stretch>
            <a:fillRect/>
          </a:stretch>
        </p:blipFill>
        <p:spPr bwMode="auto">
          <a:xfrm>
            <a:off x="357159" y="857232"/>
            <a:ext cx="3571900" cy="2286016"/>
          </a:xfrm>
          <a:prstGeom prst="rect">
            <a:avLst/>
          </a:prstGeom>
          <a:noFill/>
          <a:ln>
            <a:solidFill>
              <a:srgbClr val="00B050"/>
            </a:solidFill>
          </a:ln>
        </p:spPr>
      </p:pic>
      <p:sp>
        <p:nvSpPr>
          <p:cNvPr id="10" name="Заголовок 9"/>
          <p:cNvSpPr>
            <a:spLocks noGrp="1"/>
          </p:cNvSpPr>
          <p:nvPr>
            <p:ph type="title"/>
          </p:nvPr>
        </p:nvSpPr>
        <p:spPr>
          <a:xfrm>
            <a:off x="457200" y="214290"/>
            <a:ext cx="8229600" cy="428628"/>
          </a:xfrm>
        </p:spPr>
        <p:txBody>
          <a:bodyPr>
            <a:noAutofit/>
          </a:bodyPr>
          <a:lstStyle/>
          <a:p>
            <a:r>
              <a:rPr lang="kk-KZ" sz="2400" b="1" dirty="0" smtClean="0">
                <a:effectLst>
                  <a:outerShdw blurRad="38100" dist="38100" dir="2700000" algn="tl">
                    <a:srgbClr val="000000">
                      <a:alpha val="43137"/>
                    </a:srgbClr>
                  </a:outerShdw>
                </a:effectLst>
                <a:latin typeface="Times New Roman" pitchFamily="18" charset="0"/>
                <a:cs typeface="Times New Roman" pitchFamily="18" charset="0"/>
              </a:rPr>
              <a:t>Жапырақтың ішкі құрылысы</a:t>
            </a:r>
            <a:endParaRPr lang="ru-RU"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Прямоугольник 13"/>
          <p:cNvSpPr/>
          <p:nvPr/>
        </p:nvSpPr>
        <p:spPr>
          <a:xfrm>
            <a:off x="571472" y="3357562"/>
            <a:ext cx="8215370" cy="3416320"/>
          </a:xfrm>
          <a:prstGeom prst="rect">
            <a:avLst/>
          </a:prstGeom>
        </p:spPr>
        <p:txBody>
          <a:bodyPr wrap="square">
            <a:spAutoFit/>
          </a:bodyPr>
          <a:lstStyle/>
          <a:p>
            <a:pPr algn="just"/>
            <a:r>
              <a:rPr lang="kk-KZ" b="1" dirty="0" smtClean="0">
                <a:latin typeface="Times New Roman" pitchFamily="18" charset="0"/>
                <a:cs typeface="Times New Roman" pitchFamily="18" charset="0"/>
              </a:rPr>
              <a:t>Өң жасушалары </a:t>
            </a:r>
            <a:r>
              <a:rPr lang="kk-KZ" dirty="0" smtClean="0">
                <a:latin typeface="Times New Roman" pitchFamily="18" charset="0"/>
                <a:cs typeface="Times New Roman" pitchFamily="18" charset="0"/>
              </a:rPr>
              <a:t>– тірі, бір-бірімен тығыз жанасып жатады. Астыңғы өңінде жанаспалы жасушалар орналасады Өң жасушаларында хлорофилл болмайды, сондықтан түссіз. Күн сәулесін өткізеді, қорғаныштық қызметін атқарады.</a:t>
            </a:r>
            <a:endParaRPr lang="ru-RU" dirty="0" smtClean="0">
              <a:latin typeface="Times New Roman" pitchFamily="18" charset="0"/>
              <a:cs typeface="Times New Roman" pitchFamily="18" charset="0"/>
            </a:endParaRPr>
          </a:p>
          <a:p>
            <a:pPr algn="just"/>
            <a:r>
              <a:rPr lang="kk-KZ" b="1" i="1" dirty="0" smtClean="0">
                <a:latin typeface="Times New Roman" pitchFamily="18" charset="0"/>
                <a:cs typeface="Times New Roman" pitchFamily="18" charset="0"/>
              </a:rPr>
              <a:t>Жанаспалы жасушалар</a:t>
            </a:r>
            <a:r>
              <a:rPr lang="kk-KZ" b="1"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 жарты ай немесе бүйрек пішінді бір-бірімен жанасқан 2 жасуша. Жанасқан жерінде саңылауы бар. Бұл саңылау бірде ашылып, бірде жабылады. Саңылау арқылы жапыраққа ауа енеді. Атмосфераға су буы, оттегі және көмірқышқыл газы шығарылады. Жанаспалы жасушада болатын хлорофилл дәндерінде күн сәулесінен қант (органикалық зат) түзіледі. Сол кезде қысым артып, күндіз саңылау ашылады. Түнде қант мөлшерінің азаюы қысымды төмендетіп, саңылау жабылады. Егер күндіз күн өте ыстық, желді болса, ылғалды сақтау үшін саңылау жабылып тұрады. Саңылау күзде күндіз де, түнде де жабық болады. </a:t>
            </a:r>
            <a:endParaRPr lang="ru-RU" dirty="0">
              <a:latin typeface="Times New Roman" pitchFamily="18" charset="0"/>
              <a:cs typeface="Times New Roman" pitchFamily="18" charset="0"/>
            </a:endParaRPr>
          </a:p>
        </p:txBody>
      </p:sp>
      <p:sp>
        <p:nvSpPr>
          <p:cNvPr id="18" name="Прямоугольник 17"/>
          <p:cNvSpPr/>
          <p:nvPr/>
        </p:nvSpPr>
        <p:spPr>
          <a:xfrm>
            <a:off x="1852101" y="2857496"/>
            <a:ext cx="1148263" cy="369332"/>
          </a:xfrm>
          <a:prstGeom prst="rect">
            <a:avLst/>
          </a:prstGeom>
        </p:spPr>
        <p:txBody>
          <a:bodyPr wrap="none">
            <a:spAutoFit/>
          </a:bodyPr>
          <a:lstStyle/>
          <a:p>
            <a:r>
              <a:rPr lang="kk-KZ" b="1" dirty="0" smtClean="0">
                <a:effectLst>
                  <a:outerShdw blurRad="38100" dist="38100" dir="2700000" algn="tl">
                    <a:srgbClr val="000000">
                      <a:alpha val="43137"/>
                    </a:srgbClr>
                  </a:outerShdw>
                </a:effectLst>
                <a:latin typeface="Times New Roman" pitchFamily="18" charset="0"/>
                <a:cs typeface="Times New Roman" pitchFamily="18" charset="0"/>
              </a:rPr>
              <a:t>(1-сурет).</a:t>
            </a:r>
            <a:endParaRPr lang="ru-RU" b="1" dirty="0">
              <a:effectLst>
                <a:outerShdw blurRad="38100" dist="38100" dir="2700000" algn="tl">
                  <a:srgbClr val="000000">
                    <a:alpha val="43137"/>
                  </a:srgbClr>
                </a:outerShdw>
              </a:effectLst>
            </a:endParaRPr>
          </a:p>
        </p:txBody>
      </p:sp>
      <p:grpSp>
        <p:nvGrpSpPr>
          <p:cNvPr id="7" name="Группа 6"/>
          <p:cNvGrpSpPr/>
          <p:nvPr/>
        </p:nvGrpSpPr>
        <p:grpSpPr>
          <a:xfrm>
            <a:off x="4714876" y="900109"/>
            <a:ext cx="3857652" cy="2243139"/>
            <a:chOff x="2500298" y="642918"/>
            <a:chExt cx="3857652" cy="1957387"/>
          </a:xfrm>
        </p:grpSpPr>
        <p:pic>
          <p:nvPicPr>
            <p:cNvPr id="8" name="Picture 7" descr="https://itest.kz/upload/images/1349422053.88.jpeg.png"/>
            <p:cNvPicPr>
              <a:picLocks noChangeAspect="1" noChangeArrowheads="1"/>
            </p:cNvPicPr>
            <p:nvPr/>
          </p:nvPicPr>
          <p:blipFill>
            <a:blip r:embed="rId3"/>
            <a:srcRect l="6860" t="9868" r="3963"/>
            <a:stretch>
              <a:fillRect/>
            </a:stretch>
          </p:blipFill>
          <p:spPr bwMode="auto">
            <a:xfrm>
              <a:off x="2500298" y="642918"/>
              <a:ext cx="3857652" cy="1957387"/>
            </a:xfrm>
            <a:prstGeom prst="rect">
              <a:avLst/>
            </a:prstGeom>
            <a:noFill/>
            <a:ln>
              <a:solidFill>
                <a:srgbClr val="00B050"/>
              </a:solidFill>
            </a:ln>
          </p:spPr>
        </p:pic>
        <p:sp>
          <p:nvSpPr>
            <p:cNvPr id="9" name="Прямоугольник 8"/>
            <p:cNvSpPr/>
            <p:nvPr/>
          </p:nvSpPr>
          <p:spPr>
            <a:xfrm>
              <a:off x="4857752" y="642918"/>
              <a:ext cx="1143008" cy="214314"/>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sz="1600" b="1" dirty="0" smtClean="0">
                  <a:effectLst>
                    <a:outerShdw blurRad="38100" dist="38100" dir="2700000" algn="tl">
                      <a:srgbClr val="000000">
                        <a:alpha val="43137"/>
                      </a:srgbClr>
                    </a:outerShdw>
                  </a:effectLst>
                  <a:latin typeface="Times New Roman" pitchFamily="18" charset="0"/>
                  <a:cs typeface="Times New Roman" pitchFamily="18" charset="0"/>
                </a:rPr>
                <a:t>Лептестік</a:t>
              </a:r>
              <a:endParaRPr lang="ru-RU"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Прямоугольник 10"/>
            <p:cNvSpPr/>
            <p:nvPr/>
          </p:nvSpPr>
          <p:spPr>
            <a:xfrm>
              <a:off x="2786050" y="2357430"/>
              <a:ext cx="3143272" cy="214314"/>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sz="1600" b="1" dirty="0" smtClean="0">
                  <a:effectLst>
                    <a:outerShdw blurRad="38100" dist="38100" dir="2700000" algn="tl">
                      <a:srgbClr val="000000">
                        <a:alpha val="43137"/>
                      </a:srgbClr>
                    </a:outerShdw>
                  </a:effectLst>
                  <a:latin typeface="Times New Roman" pitchFamily="18" charset="0"/>
                  <a:cs typeface="Times New Roman" pitchFamily="18" charset="0"/>
                </a:rPr>
                <a:t>Жасушааралық қуыс</a:t>
              </a:r>
              <a:endParaRPr lang="ru-RU"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457200" y="0"/>
            <a:ext cx="8229600" cy="857232"/>
          </a:xfrm>
        </p:spPr>
        <p:txBody>
          <a:bodyPr>
            <a:normAutofit/>
          </a:bodyPr>
          <a:lstStyle/>
          <a:p>
            <a:r>
              <a:rPr lang="kk-KZ" sz="2400" b="1" dirty="0" smtClean="0">
                <a:latin typeface="Times New Roman" pitchFamily="18" charset="0"/>
                <a:cs typeface="Times New Roman" pitchFamily="18" charset="0"/>
              </a:rPr>
              <a:t>Жапырақтың ішкі құрылысы</a:t>
            </a:r>
            <a:endParaRPr lang="ru-RU" sz="2400" b="1" dirty="0">
              <a:latin typeface="Times New Roman" pitchFamily="18" charset="0"/>
              <a:cs typeface="Times New Roman" pitchFamily="18" charset="0"/>
            </a:endParaRPr>
          </a:p>
        </p:txBody>
      </p:sp>
      <p:sp>
        <p:nvSpPr>
          <p:cNvPr id="15" name="Содержимое 14"/>
          <p:cNvSpPr>
            <a:spLocks noGrp="1"/>
          </p:cNvSpPr>
          <p:nvPr>
            <p:ph sz="half" idx="2"/>
          </p:nvPr>
        </p:nvSpPr>
        <p:spPr>
          <a:xfrm>
            <a:off x="4357686" y="857232"/>
            <a:ext cx="4572032" cy="4525963"/>
          </a:xfrm>
        </p:spPr>
        <p:txBody>
          <a:bodyPr>
            <a:noAutofit/>
          </a:bodyPr>
          <a:lstStyle/>
          <a:p>
            <a:pPr>
              <a:buNone/>
            </a:pPr>
            <a:r>
              <a:rPr lang="kk-KZ" sz="1800" dirty="0" smtClean="0">
                <a:latin typeface="Times New Roman" pitchFamily="18" charset="0"/>
                <a:cs typeface="Times New Roman" pitchFamily="18" charset="0"/>
              </a:rPr>
              <a:t> Жапырақтар -өсімдіктің тіршілік етуінде</a:t>
            </a:r>
          </a:p>
          <a:p>
            <a:pPr>
              <a:buNone/>
            </a:pPr>
            <a:r>
              <a:rPr lang="kk-KZ" sz="1800" dirty="0" smtClean="0">
                <a:latin typeface="Times New Roman" pitchFamily="18" charset="0"/>
                <a:cs typeface="Times New Roman" pitchFamily="18" charset="0"/>
              </a:rPr>
              <a:t>өте маңызды. Ассимиляциядан басқа,</a:t>
            </a:r>
          </a:p>
          <a:p>
            <a:pPr>
              <a:buNone/>
            </a:pPr>
            <a:r>
              <a:rPr lang="kk-KZ" sz="1800" dirty="0" smtClean="0">
                <a:latin typeface="Times New Roman" pitchFamily="18" charset="0"/>
                <a:cs typeface="Times New Roman" pitchFamily="18" charset="0"/>
              </a:rPr>
              <a:t>жапырақтар өсімдіктің су тепе-теңдігін</a:t>
            </a:r>
          </a:p>
          <a:p>
            <a:pPr>
              <a:buNone/>
            </a:pPr>
            <a:r>
              <a:rPr lang="kk-KZ" sz="1800" dirty="0" smtClean="0">
                <a:latin typeface="Times New Roman" pitchFamily="18" charset="0"/>
                <a:cs typeface="Times New Roman" pitchFamily="18" charset="0"/>
              </a:rPr>
              <a:t>сақтауда маңызды рөл атқарады. Әрбір</a:t>
            </a:r>
          </a:p>
          <a:p>
            <a:pPr>
              <a:buNone/>
            </a:pPr>
            <a:r>
              <a:rPr lang="kk-KZ" sz="1800" dirty="0" smtClean="0">
                <a:latin typeface="Times New Roman" pitchFamily="18" charset="0"/>
                <a:cs typeface="Times New Roman" pitchFamily="18" charset="0"/>
              </a:rPr>
              <a:t>жапырақ эпидерма мен немесе үстіңгі </a:t>
            </a:r>
          </a:p>
          <a:p>
            <a:pPr>
              <a:buNone/>
            </a:pPr>
            <a:r>
              <a:rPr lang="kk-KZ" sz="1800" dirty="0" smtClean="0">
                <a:latin typeface="Times New Roman" pitchFamily="18" charset="0"/>
                <a:cs typeface="Times New Roman" pitchFamily="18" charset="0"/>
              </a:rPr>
              <a:t>қабықпен жабылған. Олар тығыз орналасқан</a:t>
            </a:r>
          </a:p>
          <a:p>
            <a:pPr>
              <a:buNone/>
            </a:pPr>
            <a:r>
              <a:rPr lang="kk-KZ" sz="1800" dirty="0" smtClean="0">
                <a:latin typeface="Times New Roman" pitchFamily="18" charset="0"/>
                <a:cs typeface="Times New Roman" pitchFamily="18" charset="0"/>
              </a:rPr>
              <a:t>жасушалардан тұрады. Үстіңгі эпидерма</a:t>
            </a:r>
          </a:p>
          <a:p>
            <a:pPr>
              <a:buNone/>
            </a:pPr>
            <a:r>
              <a:rPr lang="kk-KZ" sz="1800" dirty="0" smtClean="0">
                <a:latin typeface="Times New Roman" pitchFamily="18" charset="0"/>
                <a:cs typeface="Times New Roman" pitchFamily="18" charset="0"/>
              </a:rPr>
              <a:t>өсімдіктерді судың жоғалуынан қорғайтын</a:t>
            </a:r>
          </a:p>
          <a:p>
            <a:pPr>
              <a:buNone/>
            </a:pPr>
            <a:r>
              <a:rPr lang="kk-KZ" sz="1800" dirty="0" smtClean="0">
                <a:latin typeface="Times New Roman" pitchFamily="18" charset="0"/>
                <a:cs typeface="Times New Roman" pitchFamily="18" charset="0"/>
              </a:rPr>
              <a:t>кутикуламен жабылған. Үстіңгі</a:t>
            </a:r>
          </a:p>
          <a:p>
            <a:pPr>
              <a:buNone/>
            </a:pPr>
            <a:r>
              <a:rPr lang="kk-KZ" sz="1800" dirty="0" smtClean="0">
                <a:latin typeface="Times New Roman" pitchFamily="18" charset="0"/>
                <a:cs typeface="Times New Roman" pitchFamily="18" charset="0"/>
              </a:rPr>
              <a:t>эпидерманың астында бағаналы мезофилл</a:t>
            </a:r>
          </a:p>
          <a:p>
            <a:pPr>
              <a:buNone/>
            </a:pPr>
            <a:r>
              <a:rPr lang="kk-KZ" sz="1800" dirty="0" smtClean="0">
                <a:latin typeface="Times New Roman" pitchFamily="18" charset="0"/>
                <a:cs typeface="Times New Roman" pitchFamily="18" charset="0"/>
              </a:rPr>
              <a:t>болады. Ол хлоропластарға бай, ұзартылған</a:t>
            </a:r>
          </a:p>
          <a:p>
            <a:pPr>
              <a:buNone/>
            </a:pPr>
            <a:r>
              <a:rPr lang="kk-KZ" sz="1800" dirty="0" smtClean="0">
                <a:latin typeface="Times New Roman" pitchFamily="18" charset="0"/>
                <a:cs typeface="Times New Roman" pitchFamily="18" charset="0"/>
              </a:rPr>
              <a:t>жасушалардан тұрады. Бағаналы</a:t>
            </a:r>
          </a:p>
          <a:p>
            <a:pPr>
              <a:buNone/>
            </a:pPr>
            <a:r>
              <a:rPr lang="kk-KZ" sz="1800" dirty="0" smtClean="0">
                <a:latin typeface="Times New Roman" pitchFamily="18" charset="0"/>
                <a:cs typeface="Times New Roman" pitchFamily="18" charset="0"/>
              </a:rPr>
              <a:t>мезофиллдің астында борпылдақ мезофилл</a:t>
            </a:r>
          </a:p>
          <a:p>
            <a:pPr>
              <a:buNone/>
            </a:pPr>
            <a:r>
              <a:rPr lang="kk-KZ" sz="1800" dirty="0" smtClean="0">
                <a:latin typeface="Times New Roman" pitchFamily="18" charset="0"/>
                <a:cs typeface="Times New Roman" pitchFamily="18" charset="0"/>
              </a:rPr>
              <a:t>бар. Оның құрамында хлоропластар аз</a:t>
            </a:r>
          </a:p>
          <a:p>
            <a:pPr>
              <a:buNone/>
            </a:pPr>
            <a:r>
              <a:rPr lang="kk-KZ" sz="1800" dirty="0" smtClean="0">
                <a:latin typeface="Times New Roman" pitchFamily="18" charset="0"/>
                <a:cs typeface="Times New Roman" pitchFamily="18" charset="0"/>
              </a:rPr>
              <a:t>болғанымен олардағы жасуша аралық бос</a:t>
            </a:r>
          </a:p>
          <a:p>
            <a:pPr>
              <a:buNone/>
            </a:pPr>
            <a:r>
              <a:rPr lang="kk-KZ" sz="1800" dirty="0" smtClean="0">
                <a:latin typeface="Times New Roman" pitchFamily="18" charset="0"/>
                <a:cs typeface="Times New Roman" pitchFamily="18" charset="0"/>
              </a:rPr>
              <a:t>орындар көлемі үлкен болады. </a:t>
            </a:r>
            <a:endParaRPr lang="ru-RU" sz="1800" dirty="0"/>
          </a:p>
        </p:txBody>
      </p:sp>
      <p:pic>
        <p:nvPicPr>
          <p:cNvPr id="16" name="Picture 4" descr="https://bilimland.kz/upload/content/lesson/12629/media/c5516dd14b697a2571b5b7891f63b772/content/script_00007/media/mcc_bl_ls_04_07_02i.jpg"/>
          <p:cNvPicPr>
            <a:picLocks noGrp="1" noChangeAspect="1" noChangeArrowheads="1"/>
          </p:cNvPicPr>
          <p:nvPr>
            <p:ph sz="half" idx="1"/>
          </p:nvPr>
        </p:nvPicPr>
        <p:blipFill>
          <a:blip r:embed="rId2"/>
          <a:srcRect/>
          <a:stretch>
            <a:fillRect/>
          </a:stretch>
        </p:blipFill>
        <p:spPr bwMode="auto">
          <a:xfrm>
            <a:off x="571472" y="1000108"/>
            <a:ext cx="3643338" cy="507209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9"/>
          <p:cNvSpPr>
            <a:spLocks noGrp="1" noChangeArrowheads="1"/>
          </p:cNvSpPr>
          <p:nvPr>
            <p:ph type="title"/>
          </p:nvPr>
        </p:nvSpPr>
        <p:spPr bwMode="auto">
          <a:xfrm>
            <a:off x="457200" y="274638"/>
            <a:ext cx="8229600" cy="441571"/>
          </a:xfrm>
          <a:prstGeom prst="rect">
            <a:avLst/>
          </a:prstGeom>
          <a:noFill/>
          <a:ln w="9525">
            <a:noFill/>
            <a:miter lim="800000"/>
            <a:headEnd/>
            <a:tailEnd/>
          </a:ln>
        </p:spPr>
        <p:txBody>
          <a:bodyPr lIns="71539" tIns="35770" rIns="71539" bIns="35770">
            <a:spAutoFit/>
          </a:bodyPr>
          <a:lstStyle/>
          <a:p>
            <a:r>
              <a:rPr lang="kk-KZ" altLang="ru-RU" sz="2400" b="1" dirty="0">
                <a:latin typeface="Times New Roman" pitchFamily="18" charset="0"/>
                <a:cs typeface="Times New Roman" pitchFamily="18" charset="0"/>
              </a:rPr>
              <a:t>Тәжірибелік тапсырма</a:t>
            </a:r>
            <a:endParaRPr lang="ru-RU" altLang="ru-RU" sz="2400" b="1" dirty="0">
              <a:latin typeface="Times New Roman" pitchFamily="18" charset="0"/>
              <a:cs typeface="Times New Roman" pitchFamily="18" charset="0"/>
            </a:endParaRPr>
          </a:p>
        </p:txBody>
      </p:sp>
      <p:sp>
        <p:nvSpPr>
          <p:cNvPr id="5" name="Прямоугольник 1"/>
          <p:cNvSpPr>
            <a:spLocks noGrp="1" noChangeArrowheads="1"/>
          </p:cNvSpPr>
          <p:nvPr>
            <p:ph idx="1"/>
          </p:nvPr>
        </p:nvSpPr>
        <p:spPr bwMode="auto">
          <a:xfrm>
            <a:off x="285720" y="785795"/>
            <a:ext cx="8643998" cy="1138745"/>
          </a:xfrm>
          <a:prstGeom prst="rect">
            <a:avLst/>
          </a:prstGeom>
          <a:noFill/>
          <a:ln w="9525">
            <a:noFill/>
            <a:miter lim="800000"/>
            <a:headEnd/>
            <a:tailEnd/>
          </a:ln>
        </p:spPr>
        <p:txBody>
          <a:bodyPr wrap="square" lIns="91412" tIns="45706" rIns="91412" bIns="45706">
            <a:spAutoFit/>
          </a:bodyPr>
          <a:lstStyle/>
          <a:p>
            <a:pPr>
              <a:buNone/>
            </a:pPr>
            <a:r>
              <a:rPr lang="kk-KZ" sz="2000" b="1" dirty="0" smtClean="0">
                <a:latin typeface="Times New Roman" pitchFamily="18" charset="0"/>
                <a:cs typeface="Times New Roman" pitchFamily="18" charset="0"/>
              </a:rPr>
              <a:t>Тапсырма №</a:t>
            </a:r>
            <a:r>
              <a:rPr lang="ru-RU" sz="2000" b="1" dirty="0" smtClean="0">
                <a:latin typeface="Times New Roman" pitchFamily="18" charset="0"/>
                <a:cs typeface="Times New Roman" pitchFamily="18" charset="0"/>
              </a:rPr>
              <a:t>1</a:t>
            </a:r>
            <a:r>
              <a:rPr lang="kk-KZ" sz="2000" b="1" dirty="0">
                <a:latin typeface="Times New Roman" pitchFamily="18" charset="0"/>
                <a:cs typeface="Times New Roman" pitchFamily="18" charset="0"/>
              </a:rPr>
              <a:t>.</a:t>
            </a:r>
            <a:r>
              <a:rPr lang="kk-KZ" sz="2000" dirty="0">
                <a:latin typeface="Times New Roman" pitchFamily="18" charset="0"/>
                <a:cs typeface="Times New Roman" pitchFamily="18" charset="0"/>
              </a:rPr>
              <a:t> Төменде жапырақтың ішкі құрылысы берілген. </a:t>
            </a:r>
            <a:endParaRPr lang="ru-RU" sz="2000" dirty="0">
              <a:latin typeface="Times New Roman" pitchFamily="18" charset="0"/>
              <a:cs typeface="Times New Roman" pitchFamily="18" charset="0"/>
            </a:endParaRPr>
          </a:p>
          <a:p>
            <a:pPr>
              <a:buNone/>
            </a:pPr>
            <a:r>
              <a:rPr lang="kk-KZ" sz="2000" dirty="0">
                <a:latin typeface="Times New Roman" pitchFamily="18" charset="0"/>
                <a:cs typeface="Times New Roman" pitchFamily="18" charset="0"/>
              </a:rPr>
              <a:t> </a:t>
            </a:r>
            <a:r>
              <a:rPr lang="kk-KZ" sz="2000" dirty="0" smtClean="0">
                <a:latin typeface="Times New Roman" pitchFamily="18" charset="0"/>
                <a:cs typeface="Times New Roman" pitchFamily="18" charset="0"/>
              </a:rPr>
              <a:t>Жапырақтың </a:t>
            </a:r>
            <a:r>
              <a:rPr lang="kk-KZ" sz="2000" dirty="0">
                <a:latin typeface="Times New Roman" pitchFamily="18" charset="0"/>
                <a:cs typeface="Times New Roman" pitchFamily="18" charset="0"/>
              </a:rPr>
              <a:t>1, 2, 3</a:t>
            </a:r>
            <a:r>
              <a:rPr lang="kk-KZ" sz="2000" dirty="0" smtClean="0">
                <a:latin typeface="Times New Roman" pitchFamily="18" charset="0"/>
                <a:cs typeface="Times New Roman" pitchFamily="18" charset="0"/>
              </a:rPr>
              <a:t>, 4</a:t>
            </a:r>
            <a:r>
              <a:rPr lang="kk-KZ" sz="2000" dirty="0">
                <a:latin typeface="Times New Roman" pitchFamily="18" charset="0"/>
                <a:cs typeface="Times New Roman" pitchFamily="18" charset="0"/>
              </a:rPr>
              <a:t>, </a:t>
            </a:r>
            <a:r>
              <a:rPr lang="kk-KZ" sz="2000" dirty="0" smtClean="0">
                <a:latin typeface="Times New Roman" pitchFamily="18" charset="0"/>
                <a:cs typeface="Times New Roman" pitchFamily="18" charset="0"/>
              </a:rPr>
              <a:t>5, 6, 7  </a:t>
            </a:r>
            <a:r>
              <a:rPr lang="kk-KZ" sz="2000" dirty="0">
                <a:latin typeface="Times New Roman" pitchFamily="18" charset="0"/>
                <a:cs typeface="Times New Roman" pitchFamily="18" charset="0"/>
              </a:rPr>
              <a:t>сандарымен берілген </a:t>
            </a:r>
            <a:r>
              <a:rPr lang="kk-KZ" sz="2000" dirty="0" smtClean="0">
                <a:latin typeface="Times New Roman" pitchFamily="18" charset="0"/>
                <a:cs typeface="Times New Roman" pitchFamily="18" charset="0"/>
              </a:rPr>
              <a:t>құрылымдарын атаңыз.</a:t>
            </a:r>
            <a:endParaRPr lang="ru-RU" sz="2000" dirty="0"/>
          </a:p>
          <a:p>
            <a:endParaRPr lang="ru-RU" altLang="ru-RU" sz="2000" dirty="0">
              <a:solidFill>
                <a:srgbClr val="204D84"/>
              </a:solidFill>
              <a:latin typeface="Times New Roman" pitchFamily="18" charset="0"/>
              <a:cs typeface="Times New Roman" pitchFamily="18" charset="0"/>
            </a:endParaRPr>
          </a:p>
        </p:txBody>
      </p:sp>
      <p:graphicFrame>
        <p:nvGraphicFramePr>
          <p:cNvPr id="7" name="Таблица 6"/>
          <p:cNvGraphicFramePr>
            <a:graphicFrameLocks noGrp="1"/>
          </p:cNvGraphicFramePr>
          <p:nvPr/>
        </p:nvGraphicFramePr>
        <p:xfrm>
          <a:off x="4572000" y="2330584"/>
          <a:ext cx="3786214" cy="2098548"/>
        </p:xfrm>
        <a:graphic>
          <a:graphicData uri="http://schemas.openxmlformats.org/drawingml/2006/table">
            <a:tbl>
              <a:tblPr/>
              <a:tblGrid>
                <a:gridCol w="3786214"/>
              </a:tblGrid>
              <a:tr h="0">
                <a:tc>
                  <a:txBody>
                    <a:bodyPr/>
                    <a:lstStyle/>
                    <a:p>
                      <a:pPr algn="l">
                        <a:lnSpc>
                          <a:spcPct val="115000"/>
                        </a:lnSpc>
                        <a:spcAft>
                          <a:spcPts val="1000"/>
                        </a:spcAft>
                      </a:pPr>
                      <a:r>
                        <a:rPr lang="kk-KZ" sz="1400" b="1" dirty="0">
                          <a:latin typeface="Times New Roman"/>
                          <a:ea typeface="Times New Roman"/>
                          <a:cs typeface="Times New Roman"/>
                        </a:rPr>
                        <a:t>1_______________________________ </a:t>
                      </a:r>
                      <a:r>
                        <a:rPr lang="kk-KZ" sz="1400" b="1" dirty="0" smtClean="0">
                          <a:latin typeface="Times New Roman"/>
                          <a:ea typeface="Times New Roman"/>
                          <a:cs typeface="Times New Roman"/>
                        </a:rPr>
                        <a:t>                    </a:t>
                      </a:r>
                      <a:r>
                        <a:rPr lang="kk-KZ" sz="1400" b="1" dirty="0">
                          <a:latin typeface="Times New Roman"/>
                          <a:ea typeface="Times New Roman"/>
                          <a:cs typeface="Times New Roman"/>
                        </a:rPr>
                        <a:t>2</a:t>
                      </a:r>
                      <a:r>
                        <a:rPr lang="kk-KZ" sz="1400" b="1" dirty="0" smtClean="0">
                          <a:latin typeface="Times New Roman"/>
                          <a:ea typeface="Times New Roman"/>
                          <a:cs typeface="Times New Roman"/>
                        </a:rPr>
                        <a:t>_____________________________</a:t>
                      </a:r>
                      <a:r>
                        <a:rPr lang="en-US" sz="1400" b="1" dirty="0" smtClean="0">
                          <a:latin typeface="Times New Roman"/>
                          <a:ea typeface="Times New Roman"/>
                          <a:cs typeface="Times New Roman"/>
                        </a:rPr>
                        <a:t>_</a:t>
                      </a:r>
                      <a:r>
                        <a:rPr lang="kk-KZ" sz="1400" b="1" dirty="0" smtClean="0">
                          <a:latin typeface="Times New Roman"/>
                          <a:ea typeface="Times New Roman"/>
                          <a:cs typeface="Times New Roman"/>
                        </a:rPr>
                        <a:t>_</a:t>
                      </a:r>
                      <a:endParaRPr lang="ru-RU" sz="1400" dirty="0">
                        <a:latin typeface="Calibri"/>
                        <a:ea typeface="Times New Roman"/>
                        <a:cs typeface="Times New Roman"/>
                      </a:endParaRPr>
                    </a:p>
                    <a:p>
                      <a:pPr algn="l">
                        <a:lnSpc>
                          <a:spcPct val="115000"/>
                        </a:lnSpc>
                        <a:spcAft>
                          <a:spcPts val="1000"/>
                        </a:spcAft>
                      </a:pPr>
                      <a:r>
                        <a:rPr lang="kk-KZ" sz="1400" b="1" dirty="0">
                          <a:latin typeface="Times New Roman"/>
                          <a:ea typeface="Times New Roman"/>
                          <a:cs typeface="Times New Roman"/>
                        </a:rPr>
                        <a:t>3_______________________________                     4</a:t>
                      </a:r>
                      <a:r>
                        <a:rPr lang="kk-KZ" sz="1400" b="1" dirty="0" smtClean="0">
                          <a:latin typeface="Times New Roman"/>
                          <a:ea typeface="Times New Roman"/>
                          <a:cs typeface="Times New Roman"/>
                        </a:rPr>
                        <a:t>______________________________</a:t>
                      </a:r>
                      <a:r>
                        <a:rPr lang="en-US" sz="1400" b="1" dirty="0" smtClean="0">
                          <a:latin typeface="Times New Roman"/>
                          <a:ea typeface="Times New Roman"/>
                          <a:cs typeface="Times New Roman"/>
                        </a:rPr>
                        <a:t>_ </a:t>
                      </a:r>
                    </a:p>
                    <a:p>
                      <a:pPr algn="l">
                        <a:lnSpc>
                          <a:spcPct val="115000"/>
                        </a:lnSpc>
                        <a:spcAft>
                          <a:spcPts val="1000"/>
                        </a:spcAft>
                      </a:pPr>
                      <a:r>
                        <a:rPr lang="kk-KZ" sz="1400" b="1" dirty="0" smtClean="0">
                          <a:latin typeface="Times New Roman"/>
                          <a:ea typeface="Times New Roman"/>
                          <a:cs typeface="Times New Roman"/>
                        </a:rPr>
                        <a:t>5_____________________________</a:t>
                      </a:r>
                      <a:r>
                        <a:rPr lang="en-US" sz="1400" b="1" dirty="0" smtClean="0">
                          <a:latin typeface="Times New Roman"/>
                          <a:ea typeface="Times New Roman"/>
                          <a:cs typeface="Times New Roman"/>
                        </a:rPr>
                        <a:t>_</a:t>
                      </a:r>
                      <a:r>
                        <a:rPr lang="kk-KZ" sz="1400" b="1" dirty="0" smtClean="0">
                          <a:latin typeface="Times New Roman"/>
                          <a:ea typeface="Times New Roman"/>
                          <a:cs typeface="Times New Roman"/>
                        </a:rPr>
                        <a:t>_                     6___________________________</a:t>
                      </a:r>
                      <a:r>
                        <a:rPr lang="en-US" sz="1400" b="1" dirty="0" smtClean="0">
                          <a:latin typeface="Times New Roman"/>
                          <a:ea typeface="Times New Roman"/>
                          <a:cs typeface="Times New Roman"/>
                        </a:rPr>
                        <a:t>_</a:t>
                      </a:r>
                      <a:r>
                        <a:rPr lang="kk-KZ" sz="1400" b="1" dirty="0" smtClean="0">
                          <a:latin typeface="Times New Roman"/>
                          <a:ea typeface="Times New Roman"/>
                          <a:cs typeface="Times New Roman"/>
                        </a:rPr>
                        <a:t>___ </a:t>
                      </a:r>
                    </a:p>
                    <a:p>
                      <a:pPr algn="l">
                        <a:lnSpc>
                          <a:spcPct val="115000"/>
                        </a:lnSpc>
                        <a:spcAft>
                          <a:spcPts val="1000"/>
                        </a:spcAft>
                      </a:pPr>
                      <a:r>
                        <a:rPr lang="kk-KZ" sz="1400" b="1" dirty="0" smtClean="0">
                          <a:latin typeface="Times New Roman"/>
                          <a:ea typeface="Times New Roman"/>
                          <a:cs typeface="Times New Roman"/>
                        </a:rPr>
                        <a:t>7</a:t>
                      </a:r>
                      <a:r>
                        <a:rPr lang="en-US" sz="1400" b="1" dirty="0" smtClean="0">
                          <a:latin typeface="Times New Roman"/>
                          <a:ea typeface="Times New Roman"/>
                          <a:cs typeface="Times New Roman"/>
                        </a:rPr>
                        <a:t>_______________________________</a:t>
                      </a:r>
                      <a:endParaRPr lang="ru-RU" sz="1400" dirty="0">
                        <a:latin typeface="Calibri"/>
                        <a:ea typeface="Times New Roman"/>
                        <a:cs typeface="Times New Roman"/>
                      </a:endParaRPr>
                    </a:p>
                  </a:txBody>
                  <a:tcPr marL="114300" marR="114300" marT="0" marB="0">
                    <a:lnL>
                      <a:noFill/>
                    </a:lnL>
                    <a:lnR>
                      <a:noFill/>
                    </a:lnR>
                    <a:lnT>
                      <a:noFill/>
                    </a:lnT>
                    <a:lnB>
                      <a:noFill/>
                    </a:lnB>
                  </a:tcPr>
                </a:tc>
              </a:tr>
            </a:tbl>
          </a:graphicData>
        </a:graphic>
      </p:graphicFrame>
      <p:graphicFrame>
        <p:nvGraphicFramePr>
          <p:cNvPr id="17" name="Таблица 16"/>
          <p:cNvGraphicFramePr>
            <a:graphicFrameLocks noGrp="1"/>
          </p:cNvGraphicFramePr>
          <p:nvPr/>
        </p:nvGraphicFramePr>
        <p:xfrm>
          <a:off x="1500166" y="5934451"/>
          <a:ext cx="6215106" cy="588862"/>
        </p:xfrm>
        <a:graphic>
          <a:graphicData uri="http://schemas.openxmlformats.org/drawingml/2006/table">
            <a:tbl>
              <a:tblPr/>
              <a:tblGrid>
                <a:gridCol w="6215106"/>
              </a:tblGrid>
              <a:tr h="308446">
                <a:tc>
                  <a:txBody>
                    <a:bodyPr/>
                    <a:lstStyle/>
                    <a:p>
                      <a:pPr algn="ctr">
                        <a:lnSpc>
                          <a:spcPct val="115000"/>
                        </a:lnSpc>
                        <a:spcAft>
                          <a:spcPts val="0"/>
                        </a:spcAft>
                      </a:pPr>
                      <a:r>
                        <a:rPr lang="ru-RU" sz="1600" b="1" dirty="0">
                          <a:latin typeface="Times New Roman" pitchFamily="18" charset="0"/>
                          <a:ea typeface="Calibri"/>
                          <a:cs typeface="Times New Roman" pitchFamily="18" charset="0"/>
                        </a:rPr>
                        <a:t> </a:t>
                      </a:r>
                      <a:r>
                        <a:rPr lang="ru-RU" sz="1600" b="1" dirty="0" smtClean="0">
                          <a:latin typeface="Times New Roman" pitchFamily="18" charset="0"/>
                          <a:ea typeface="Calibri"/>
                          <a:cs typeface="Times New Roman" pitchFamily="18" charset="0"/>
                        </a:rPr>
                        <a:t>Дескриптор</a:t>
                      </a:r>
                      <a:endParaRPr lang="ru-RU" sz="1600" b="1" dirty="0">
                        <a:latin typeface="Times New Roman" pitchFamily="18" charset="0"/>
                        <a:ea typeface="Times New Roman"/>
                        <a:cs typeface="Times New Roman" pitchFamily="18" charset="0"/>
                      </a:endParaRPr>
                    </a:p>
                  </a:txBody>
                  <a:tcPr marL="62499" marR="62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665">
                <a:tc>
                  <a:txBody>
                    <a:bodyPr/>
                    <a:lstStyle/>
                    <a:p>
                      <a:pPr algn="ctr">
                        <a:lnSpc>
                          <a:spcPct val="115000"/>
                        </a:lnSpc>
                        <a:spcAft>
                          <a:spcPts val="0"/>
                        </a:spcAft>
                      </a:pPr>
                      <a:r>
                        <a:rPr lang="kk-KZ" sz="1600" dirty="0">
                          <a:latin typeface="Times New Roman" pitchFamily="18" charset="0"/>
                          <a:ea typeface="Calibri"/>
                          <a:cs typeface="Times New Roman" pitchFamily="18" charset="0"/>
                        </a:rPr>
                        <a:t>Жапырақтың құрылымдарын атайды</a:t>
                      </a:r>
                      <a:endParaRPr lang="ru-RU" sz="1600" dirty="0">
                        <a:latin typeface="Times New Roman" pitchFamily="18" charset="0"/>
                        <a:ea typeface="Times New Roman"/>
                        <a:cs typeface="Times New Roman" pitchFamily="18" charset="0"/>
                      </a:endParaRPr>
                    </a:p>
                  </a:txBody>
                  <a:tcPr marL="62499" marR="62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8" name="Picture 2" descr="https://bilimland.kz/upload/content/lesson/12629/media/c5516dd14b697a2571b5b7891f63b772/content/script_00007/media/uc_b4_l061_08_05i.jpg"/>
          <p:cNvPicPr>
            <a:picLocks noChangeAspect="1" noChangeArrowheads="1"/>
          </p:cNvPicPr>
          <p:nvPr/>
        </p:nvPicPr>
        <p:blipFill>
          <a:blip r:embed="rId2"/>
          <a:srcRect/>
          <a:stretch>
            <a:fillRect/>
          </a:stretch>
        </p:blipFill>
        <p:spPr bwMode="auto">
          <a:xfrm>
            <a:off x="428596" y="1928802"/>
            <a:ext cx="3724275" cy="371477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68422" y="428604"/>
            <a:ext cx="3760966" cy="523220"/>
          </a:xfrm>
          <a:prstGeom prst="rect">
            <a:avLst/>
          </a:prstGeom>
        </p:spPr>
        <p:txBody>
          <a:bodyPr wrap="none">
            <a:spAutoFit/>
          </a:bodyPr>
          <a:lstStyle/>
          <a:p>
            <a:r>
              <a:rPr lang="kk-KZ" sz="2800" b="1" dirty="0" smtClean="0">
                <a:latin typeface="Times New Roman" pitchFamily="18" charset="0"/>
                <a:cs typeface="Times New Roman" pitchFamily="18" charset="0"/>
              </a:rPr>
              <a:t>Тапсырма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жауаптары</a:t>
            </a:r>
            <a:endParaRPr lang="ru-RU" sz="2800" dirty="0"/>
          </a:p>
        </p:txBody>
      </p:sp>
      <p:sp>
        <p:nvSpPr>
          <p:cNvPr id="5" name="Прямоугольник 4"/>
          <p:cNvSpPr/>
          <p:nvPr/>
        </p:nvSpPr>
        <p:spPr>
          <a:xfrm>
            <a:off x="928662" y="1285860"/>
            <a:ext cx="1719317" cy="369332"/>
          </a:xfrm>
          <a:prstGeom prst="rect">
            <a:avLst/>
          </a:prstGeom>
        </p:spPr>
        <p:txBody>
          <a:bodyPr wrap="none">
            <a:spAutoFit/>
          </a:bodyPr>
          <a:lstStyle/>
          <a:p>
            <a:r>
              <a:rPr lang="kk-KZ" b="1" dirty="0" smtClean="0">
                <a:latin typeface="Times New Roman" pitchFamily="18" charset="0"/>
                <a:cs typeface="Times New Roman" pitchFamily="18" charset="0"/>
              </a:rPr>
              <a:t>Тапсырма №</a:t>
            </a:r>
            <a:r>
              <a:rPr lang="ru-RU" b="1" dirty="0" smtClean="0">
                <a:latin typeface="Times New Roman" pitchFamily="18" charset="0"/>
                <a:cs typeface="Times New Roman" pitchFamily="18" charset="0"/>
              </a:rPr>
              <a:t>1</a:t>
            </a:r>
            <a:r>
              <a:rPr lang="kk-KZ" b="1" dirty="0" smtClean="0">
                <a:latin typeface="Times New Roman" pitchFamily="18" charset="0"/>
                <a:cs typeface="Times New Roman" pitchFamily="18" charset="0"/>
              </a:rPr>
              <a:t>.</a:t>
            </a:r>
            <a:endParaRPr lang="ru-RU" dirty="0"/>
          </a:p>
        </p:txBody>
      </p:sp>
      <p:sp>
        <p:nvSpPr>
          <p:cNvPr id="7" name="Прямоугольник 6"/>
          <p:cNvSpPr/>
          <p:nvPr/>
        </p:nvSpPr>
        <p:spPr>
          <a:xfrm>
            <a:off x="4572000" y="2357430"/>
            <a:ext cx="3786214" cy="571504"/>
          </a:xfrm>
          <a:prstGeom prst="rect">
            <a:avLst/>
          </a:prstGeom>
          <a:solidFill>
            <a:schemeClr val="accent1"/>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kk-KZ" b="1" dirty="0">
                <a:latin typeface="Times New Roman" pitchFamily="18" charset="0"/>
                <a:cs typeface="Times New Roman" pitchFamily="18" charset="0"/>
              </a:rPr>
              <a:t>2</a:t>
            </a:r>
            <a:r>
              <a:rPr lang="kk-KZ" b="1" dirty="0" smtClean="0">
                <a:latin typeface="Times New Roman" pitchFamily="18" charset="0"/>
                <a:cs typeface="Times New Roman" pitchFamily="18" charset="0"/>
              </a:rPr>
              <a:t>.</a:t>
            </a:r>
            <a:r>
              <a:rPr lang="kk-KZ" dirty="0" smtClean="0">
                <a:latin typeface="Times New Roman" pitchFamily="18" charset="0"/>
                <a:cs typeface="Times New Roman" pitchFamily="18" charset="0"/>
              </a:rPr>
              <a:t> Бағаналы мезофилл</a:t>
            </a:r>
            <a:endParaRPr lang="ru-RU" dirty="0">
              <a:latin typeface="Times New Roman" pitchFamily="18" charset="0"/>
              <a:cs typeface="Times New Roman" pitchFamily="18" charset="0"/>
            </a:endParaRPr>
          </a:p>
        </p:txBody>
      </p:sp>
      <p:sp>
        <p:nvSpPr>
          <p:cNvPr id="8" name="Прямоугольник 7"/>
          <p:cNvSpPr/>
          <p:nvPr/>
        </p:nvSpPr>
        <p:spPr>
          <a:xfrm>
            <a:off x="4572000" y="1643050"/>
            <a:ext cx="3786214" cy="571504"/>
          </a:xfrm>
          <a:prstGeom prst="rect">
            <a:avLst/>
          </a:prstGeom>
          <a:solidFill>
            <a:schemeClr val="accent1"/>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kk-KZ" b="1" dirty="0" smtClean="0">
                <a:latin typeface="Times New Roman" pitchFamily="18" charset="0"/>
                <a:cs typeface="Times New Roman" pitchFamily="18" charset="0"/>
              </a:rPr>
              <a:t>1.</a:t>
            </a:r>
            <a:r>
              <a:rPr lang="kk-KZ" dirty="0" smtClean="0">
                <a:latin typeface="Times New Roman" pitchFamily="18" charset="0"/>
                <a:cs typeface="Times New Roman" pitchFamily="18" charset="0"/>
              </a:rPr>
              <a:t> Үстіңгі эпидерма</a:t>
            </a:r>
            <a:endParaRPr lang="ru-RU" dirty="0">
              <a:latin typeface="Times New Roman" pitchFamily="18" charset="0"/>
              <a:cs typeface="Times New Roman" pitchFamily="18" charset="0"/>
            </a:endParaRPr>
          </a:p>
        </p:txBody>
      </p:sp>
      <p:sp>
        <p:nvSpPr>
          <p:cNvPr id="9" name="Прямоугольник 8"/>
          <p:cNvSpPr/>
          <p:nvPr/>
        </p:nvSpPr>
        <p:spPr>
          <a:xfrm>
            <a:off x="4572000" y="3071810"/>
            <a:ext cx="3786214" cy="571504"/>
          </a:xfrm>
          <a:prstGeom prst="rect">
            <a:avLst/>
          </a:prstGeom>
          <a:solidFill>
            <a:schemeClr val="accent1"/>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kk-KZ" sz="1600" b="1" dirty="0" smtClean="0">
                <a:latin typeface="Times New Roman" pitchFamily="18" charset="0"/>
                <a:cs typeface="Times New Roman" pitchFamily="18" charset="0"/>
              </a:rPr>
              <a:t>3. </a:t>
            </a:r>
            <a:r>
              <a:rPr lang="kk-KZ" sz="1600" dirty="0" smtClean="0">
                <a:latin typeface="Times New Roman" pitchFamily="18" charset="0"/>
                <a:cs typeface="Times New Roman" pitchFamily="18" charset="0"/>
              </a:rPr>
              <a:t>Кутикула қабаты</a:t>
            </a:r>
            <a:endParaRPr lang="ru-RU" sz="1600" dirty="0">
              <a:latin typeface="Times New Roman" pitchFamily="18" charset="0"/>
              <a:cs typeface="Times New Roman" pitchFamily="18" charset="0"/>
            </a:endParaRPr>
          </a:p>
        </p:txBody>
      </p:sp>
      <p:sp>
        <p:nvSpPr>
          <p:cNvPr id="18" name="Прямоугольник 17"/>
          <p:cNvSpPr/>
          <p:nvPr/>
        </p:nvSpPr>
        <p:spPr>
          <a:xfrm>
            <a:off x="4572000" y="3786190"/>
            <a:ext cx="3786214" cy="571504"/>
          </a:xfrm>
          <a:prstGeom prst="rect">
            <a:avLst/>
          </a:prstGeom>
          <a:solidFill>
            <a:schemeClr val="accent1"/>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kk-KZ" sz="1600" b="1" dirty="0">
                <a:latin typeface="Times New Roman" pitchFamily="18" charset="0"/>
                <a:cs typeface="Times New Roman" pitchFamily="18" charset="0"/>
              </a:rPr>
              <a:t>4</a:t>
            </a:r>
            <a:r>
              <a:rPr lang="kk-KZ" sz="1600" b="1" dirty="0" smtClean="0">
                <a:latin typeface="Times New Roman" pitchFamily="18" charset="0"/>
                <a:cs typeface="Times New Roman" pitchFamily="18" charset="0"/>
              </a:rPr>
              <a:t>. </a:t>
            </a:r>
            <a:r>
              <a:rPr lang="kk-KZ" sz="1600" dirty="0" smtClean="0">
                <a:latin typeface="Times New Roman" pitchFamily="18" charset="0"/>
                <a:cs typeface="Times New Roman" pitchFamily="18" charset="0"/>
              </a:rPr>
              <a:t>Борпылдақ мезофилл</a:t>
            </a:r>
            <a:endParaRPr lang="ru-RU" sz="1600" dirty="0">
              <a:latin typeface="Times New Roman" pitchFamily="18" charset="0"/>
              <a:cs typeface="Times New Roman" pitchFamily="18" charset="0"/>
            </a:endParaRPr>
          </a:p>
        </p:txBody>
      </p:sp>
      <p:sp>
        <p:nvSpPr>
          <p:cNvPr id="20" name="Прямоугольник 19"/>
          <p:cNvSpPr/>
          <p:nvPr/>
        </p:nvSpPr>
        <p:spPr>
          <a:xfrm>
            <a:off x="4572000" y="4500570"/>
            <a:ext cx="3786214" cy="571504"/>
          </a:xfrm>
          <a:prstGeom prst="rect">
            <a:avLst/>
          </a:prstGeom>
          <a:solidFill>
            <a:schemeClr val="accent1"/>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kk-KZ" sz="1600" b="1" dirty="0" smtClean="0">
                <a:latin typeface="Times New Roman" pitchFamily="18" charset="0"/>
                <a:cs typeface="Times New Roman" pitchFamily="18" charset="0"/>
              </a:rPr>
              <a:t>5. </a:t>
            </a:r>
            <a:r>
              <a:rPr lang="kk-KZ" sz="1600" dirty="0" smtClean="0">
                <a:latin typeface="Times New Roman" pitchFamily="18" charset="0"/>
                <a:cs typeface="Times New Roman" pitchFamily="18" charset="0"/>
              </a:rPr>
              <a:t>Өткізгіш шоқ</a:t>
            </a:r>
            <a:endParaRPr lang="ru-RU" sz="1600" dirty="0">
              <a:latin typeface="Times New Roman" pitchFamily="18" charset="0"/>
              <a:cs typeface="Times New Roman" pitchFamily="18" charset="0"/>
            </a:endParaRPr>
          </a:p>
        </p:txBody>
      </p:sp>
      <p:sp>
        <p:nvSpPr>
          <p:cNvPr id="21" name="Прямоугольник 20"/>
          <p:cNvSpPr/>
          <p:nvPr/>
        </p:nvSpPr>
        <p:spPr>
          <a:xfrm>
            <a:off x="4572000" y="5214950"/>
            <a:ext cx="3786214" cy="571504"/>
          </a:xfrm>
          <a:prstGeom prst="rect">
            <a:avLst/>
          </a:prstGeom>
          <a:solidFill>
            <a:schemeClr val="accent1"/>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kk-KZ" sz="1600" b="1" dirty="0" smtClean="0">
                <a:latin typeface="Times New Roman" pitchFamily="18" charset="0"/>
                <a:cs typeface="Times New Roman" pitchFamily="18" charset="0"/>
              </a:rPr>
              <a:t>6. </a:t>
            </a:r>
            <a:r>
              <a:rPr lang="kk-KZ" sz="1600" dirty="0" smtClean="0">
                <a:latin typeface="Times New Roman" pitchFamily="18" charset="0"/>
                <a:cs typeface="Times New Roman" pitchFamily="18" charset="0"/>
              </a:rPr>
              <a:t>Төменгі эпидерма</a:t>
            </a:r>
            <a:endParaRPr lang="ru-RU" sz="1600" dirty="0">
              <a:latin typeface="Times New Roman" pitchFamily="18" charset="0"/>
              <a:cs typeface="Times New Roman" pitchFamily="18" charset="0"/>
            </a:endParaRPr>
          </a:p>
        </p:txBody>
      </p:sp>
      <p:sp>
        <p:nvSpPr>
          <p:cNvPr id="22" name="Прямоугольник 21"/>
          <p:cNvSpPr/>
          <p:nvPr/>
        </p:nvSpPr>
        <p:spPr>
          <a:xfrm>
            <a:off x="4572000" y="5929330"/>
            <a:ext cx="3786214" cy="571504"/>
          </a:xfrm>
          <a:prstGeom prst="rect">
            <a:avLst/>
          </a:prstGeom>
          <a:solidFill>
            <a:schemeClr val="accent1"/>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kk-KZ" sz="1600" b="1" dirty="0">
                <a:latin typeface="Times New Roman" pitchFamily="18" charset="0"/>
                <a:cs typeface="Times New Roman" pitchFamily="18" charset="0"/>
              </a:rPr>
              <a:t>7</a:t>
            </a:r>
            <a:r>
              <a:rPr lang="kk-KZ" sz="1600" b="1" dirty="0" smtClean="0">
                <a:latin typeface="Times New Roman" pitchFamily="18" charset="0"/>
                <a:cs typeface="Times New Roman" pitchFamily="18" charset="0"/>
              </a:rPr>
              <a:t>. </a:t>
            </a:r>
            <a:r>
              <a:rPr lang="kk-KZ" sz="1600" dirty="0" smtClean="0">
                <a:latin typeface="Times New Roman" pitchFamily="18" charset="0"/>
                <a:cs typeface="Times New Roman" pitchFamily="18" charset="0"/>
              </a:rPr>
              <a:t>Саңылау</a:t>
            </a:r>
            <a:endParaRPr lang="ru-RU" sz="1600" dirty="0">
              <a:latin typeface="Times New Roman" pitchFamily="18" charset="0"/>
              <a:cs typeface="Times New Roman" pitchFamily="18" charset="0"/>
            </a:endParaRPr>
          </a:p>
        </p:txBody>
      </p:sp>
      <p:pic>
        <p:nvPicPr>
          <p:cNvPr id="41986" name="Picture 2" descr="https://bilimland.kz/upload/content/lesson/12629/media/c5516dd14b697a2571b5b7891f63b772/content/script_00007/media/uc_b4_l061_08_05i.jpg"/>
          <p:cNvPicPr>
            <a:picLocks noChangeAspect="1" noChangeArrowheads="1"/>
          </p:cNvPicPr>
          <p:nvPr/>
        </p:nvPicPr>
        <p:blipFill>
          <a:blip r:embed="rId2"/>
          <a:srcRect/>
          <a:stretch>
            <a:fillRect/>
          </a:stretch>
        </p:blipFill>
        <p:spPr bwMode="auto">
          <a:xfrm>
            <a:off x="428596" y="2214554"/>
            <a:ext cx="3724275" cy="371477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857488" y="119698"/>
            <a:ext cx="3898631" cy="523220"/>
          </a:xfrm>
          <a:prstGeom prst="rect">
            <a:avLst/>
          </a:prstGeom>
        </p:spPr>
        <p:txBody>
          <a:bodyPr wrap="none">
            <a:spAutoFit/>
          </a:bodyPr>
          <a:lstStyle/>
          <a:p>
            <a:r>
              <a:rPr lang="kk-KZ" altLang="ru-RU" sz="2800" b="1" dirty="0" smtClean="0">
                <a:latin typeface="Times New Roman" pitchFamily="18" charset="0"/>
                <a:cs typeface="Times New Roman" pitchFamily="18" charset="0"/>
              </a:rPr>
              <a:t>Тәжірибелік тапсырма</a:t>
            </a:r>
            <a:endParaRPr lang="ru-RU" sz="2800" dirty="0"/>
          </a:p>
        </p:txBody>
      </p:sp>
      <p:sp>
        <p:nvSpPr>
          <p:cNvPr id="9" name="Прямоугольник 8"/>
          <p:cNvSpPr/>
          <p:nvPr/>
        </p:nvSpPr>
        <p:spPr>
          <a:xfrm>
            <a:off x="142844" y="571480"/>
            <a:ext cx="8858280" cy="923330"/>
          </a:xfrm>
          <a:prstGeom prst="rect">
            <a:avLst/>
          </a:prstGeom>
        </p:spPr>
        <p:txBody>
          <a:bodyPr wrap="square">
            <a:spAutoFit/>
          </a:bodyPr>
          <a:lstStyle/>
          <a:p>
            <a:pPr fontAlgn="base">
              <a:spcBef>
                <a:spcPct val="0"/>
              </a:spcBef>
              <a:spcAft>
                <a:spcPct val="0"/>
              </a:spcAft>
            </a:pPr>
            <a:r>
              <a:rPr lang="kk-KZ" sz="2400" dirty="0" smtClean="0">
                <a:latin typeface="Times New Roman" pitchFamily="18" charset="0"/>
                <a:cs typeface="Times New Roman" pitchFamily="18" charset="0"/>
              </a:rPr>
              <a:t>Тапсырма №</a:t>
            </a:r>
            <a:r>
              <a:rPr lang="ru-RU" sz="2400" dirty="0" smtClean="0">
                <a:latin typeface="Times New Roman" pitchFamily="18" charset="0"/>
                <a:cs typeface="Times New Roman" pitchFamily="18" charset="0"/>
              </a:rPr>
              <a:t>2.</a:t>
            </a:r>
            <a:r>
              <a:rPr lang="ru-RU" sz="2800" b="1"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Жапырықтың   берілген </a:t>
            </a:r>
            <a:r>
              <a:rPr lang="kk-KZ" dirty="0">
                <a:latin typeface="Times New Roman" pitchFamily="18" charset="0"/>
                <a:cs typeface="Times New Roman" pitchFamily="18" charset="0"/>
              </a:rPr>
              <a:t>құрылымдарының </a:t>
            </a:r>
            <a:r>
              <a:rPr lang="kk-KZ" dirty="0" smtClean="0">
                <a:latin typeface="Times New Roman" pitchFamily="18" charset="0"/>
                <a:cs typeface="Times New Roman" pitchFamily="18" charset="0"/>
              </a:rPr>
              <a:t>қызметтерін</a:t>
            </a:r>
          </a:p>
          <a:p>
            <a:pPr fontAlgn="base">
              <a:spcBef>
                <a:spcPct val="0"/>
              </a:spcBef>
              <a:spcAft>
                <a:spcPct val="0"/>
              </a:spcAft>
            </a:pPr>
            <a:r>
              <a:rPr lang="kk-KZ" dirty="0" smtClean="0">
                <a:latin typeface="Times New Roman" pitchFamily="18" charset="0"/>
                <a:cs typeface="Times New Roman" pitchFamily="18" charset="0"/>
              </a:rPr>
              <a:t>                                   анықтаңыз.  </a:t>
            </a:r>
            <a:endParaRPr lang="ru-RU" dirty="0">
              <a:latin typeface="Times New Roman" pitchFamily="18" charset="0"/>
              <a:cs typeface="Times New Roman" pitchFamily="18" charset="0"/>
            </a:endParaRPr>
          </a:p>
          <a:p>
            <a:pPr lvl="0" fontAlgn="base">
              <a:spcBef>
                <a:spcPct val="0"/>
              </a:spcBef>
              <a:spcAft>
                <a:spcPct val="0"/>
              </a:spcAft>
            </a:pPr>
            <a:endParaRPr kumimoji="0" lang="ru-RU" sz="800" b="0" i="0" u="none" strike="noStrike" cap="none" normalizeH="0" baseline="0" dirty="0" smtClean="0">
              <a:ln>
                <a:noFill/>
              </a:ln>
              <a:effectLst/>
              <a:latin typeface="Arial" pitchFamily="34" charset="0"/>
              <a:cs typeface="Arial" pitchFamily="34" charset="0"/>
            </a:endParaRPr>
          </a:p>
        </p:txBody>
      </p:sp>
      <p:graphicFrame>
        <p:nvGraphicFramePr>
          <p:cNvPr id="10" name="Таблица 9"/>
          <p:cNvGraphicFramePr>
            <a:graphicFrameLocks noGrp="1"/>
          </p:cNvGraphicFramePr>
          <p:nvPr/>
        </p:nvGraphicFramePr>
        <p:xfrm>
          <a:off x="1928794" y="5500702"/>
          <a:ext cx="5643602" cy="588862"/>
        </p:xfrm>
        <a:graphic>
          <a:graphicData uri="http://schemas.openxmlformats.org/drawingml/2006/table">
            <a:tbl>
              <a:tblPr/>
              <a:tblGrid>
                <a:gridCol w="5643602"/>
              </a:tblGrid>
              <a:tr h="308446">
                <a:tc>
                  <a:txBody>
                    <a:bodyPr/>
                    <a:lstStyle/>
                    <a:p>
                      <a:pPr algn="ctr">
                        <a:lnSpc>
                          <a:spcPct val="115000"/>
                        </a:lnSpc>
                        <a:spcAft>
                          <a:spcPts val="0"/>
                        </a:spcAft>
                      </a:pPr>
                      <a:r>
                        <a:rPr lang="ru-RU" sz="1600" b="1" dirty="0">
                          <a:latin typeface="Times New Roman" pitchFamily="18" charset="0"/>
                          <a:ea typeface="Calibri"/>
                          <a:cs typeface="Times New Roman" pitchFamily="18" charset="0"/>
                        </a:rPr>
                        <a:t> </a:t>
                      </a:r>
                      <a:r>
                        <a:rPr lang="ru-RU" sz="1600" b="1" dirty="0" smtClean="0">
                          <a:latin typeface="Times New Roman" pitchFamily="18" charset="0"/>
                          <a:ea typeface="Calibri"/>
                          <a:cs typeface="Times New Roman" pitchFamily="18" charset="0"/>
                        </a:rPr>
                        <a:t>Дескриптор</a:t>
                      </a:r>
                      <a:endParaRPr lang="ru-RU" sz="1600" b="1" dirty="0">
                        <a:latin typeface="Times New Roman" pitchFamily="18" charset="0"/>
                        <a:ea typeface="Times New Roman"/>
                        <a:cs typeface="Times New Roman" pitchFamily="18" charset="0"/>
                      </a:endParaRPr>
                    </a:p>
                  </a:txBody>
                  <a:tcPr marL="62499" marR="62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665">
                <a:tc>
                  <a:txBody>
                    <a:bodyPr/>
                    <a:lstStyle/>
                    <a:p>
                      <a:pPr algn="l">
                        <a:lnSpc>
                          <a:spcPct val="115000"/>
                        </a:lnSpc>
                        <a:spcAft>
                          <a:spcPts val="0"/>
                        </a:spcAft>
                      </a:pPr>
                      <a:r>
                        <a:rPr lang="kk-KZ" sz="1600" dirty="0">
                          <a:latin typeface="Times New Roman" pitchFamily="18" charset="0"/>
                          <a:ea typeface="Calibri"/>
                          <a:cs typeface="Times New Roman" pitchFamily="18" charset="0"/>
                        </a:rPr>
                        <a:t>Жапырақтың </a:t>
                      </a:r>
                      <a:r>
                        <a:rPr lang="kk-KZ" sz="1600" dirty="0" smtClean="0">
                          <a:latin typeface="Times New Roman" pitchFamily="18" charset="0"/>
                          <a:ea typeface="Calibri"/>
                          <a:cs typeface="Times New Roman" pitchFamily="18" charset="0"/>
                        </a:rPr>
                        <a:t>құрылымдарының қызметін сипаттайды</a:t>
                      </a:r>
                      <a:endParaRPr lang="ru-RU" sz="1600" dirty="0">
                        <a:latin typeface="Times New Roman" pitchFamily="18" charset="0"/>
                        <a:ea typeface="Times New Roman"/>
                        <a:cs typeface="Times New Roman" pitchFamily="18" charset="0"/>
                      </a:endParaRPr>
                    </a:p>
                  </a:txBody>
                  <a:tcPr marL="62499" marR="62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Таблица 11"/>
          <p:cNvGraphicFramePr>
            <a:graphicFrameLocks noGrp="1"/>
          </p:cNvGraphicFramePr>
          <p:nvPr/>
        </p:nvGraphicFramePr>
        <p:xfrm>
          <a:off x="571472" y="1785926"/>
          <a:ext cx="7929617" cy="3190113"/>
        </p:xfrm>
        <a:graphic>
          <a:graphicData uri="http://schemas.openxmlformats.org/drawingml/2006/table">
            <a:tbl>
              <a:tblPr/>
              <a:tblGrid>
                <a:gridCol w="4071966"/>
                <a:gridCol w="3857651"/>
              </a:tblGrid>
              <a:tr h="0">
                <a:tc>
                  <a:txBody>
                    <a:bodyPr/>
                    <a:lstStyle/>
                    <a:p>
                      <a:pPr algn="ctr">
                        <a:lnSpc>
                          <a:spcPct val="107000"/>
                        </a:lnSpc>
                        <a:spcAft>
                          <a:spcPts val="0"/>
                        </a:spcAft>
                      </a:pPr>
                      <a:r>
                        <a:rPr lang="kk-KZ" sz="1800" b="1" dirty="0" smtClean="0">
                          <a:latin typeface="Times New Roman" pitchFamily="18" charset="0"/>
                          <a:ea typeface="Calibri"/>
                          <a:cs typeface="Times New Roman" pitchFamily="18" charset="0"/>
                        </a:rPr>
                        <a:t>Құрылымдар </a:t>
                      </a:r>
                      <a:endParaRPr lang="ru-RU"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k-KZ" sz="1800" b="1" dirty="0" smtClean="0">
                          <a:latin typeface="Times New Roman" pitchFamily="18" charset="0"/>
                          <a:ea typeface="Calibri"/>
                          <a:cs typeface="Times New Roman" pitchFamily="18" charset="0"/>
                        </a:rPr>
                        <a:t>Қызметі </a:t>
                      </a:r>
                      <a:endParaRPr lang="ru-RU"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kk-KZ" sz="1800" dirty="0">
                          <a:latin typeface="Times New Roman"/>
                          <a:ea typeface="Calibri"/>
                          <a:cs typeface="Times New Roman"/>
                        </a:rPr>
                        <a:t>Өң </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kk-KZ" dirty="0" smtClean="0"/>
                    </a:p>
                    <a:p>
                      <a:endParaRPr lang="ru-R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kk-KZ" sz="1800" dirty="0">
                          <a:latin typeface="Times New Roman"/>
                          <a:ea typeface="Calibri"/>
                          <a:cs typeface="Times New Roman"/>
                        </a:rPr>
                        <a:t>Бағаналы жасушалар және борпылдақ жасушалар </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kk-KZ" sz="1800">
                          <a:latin typeface="Times New Roman"/>
                          <a:ea typeface="Calibri"/>
                          <a:cs typeface="Times New Roman"/>
                        </a:rPr>
                        <a:t>Талшық шоқтар </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kk-KZ" sz="1800" dirty="0" smtClean="0">
                        <a:latin typeface="Calibri"/>
                        <a:ea typeface="Calibri"/>
                        <a:cs typeface="Times New Roman"/>
                      </a:endParaRPr>
                    </a:p>
                    <a:p>
                      <a:pPr>
                        <a:lnSpc>
                          <a:spcPct val="107000"/>
                        </a:lnSpc>
                        <a:spcAft>
                          <a:spcPts val="0"/>
                        </a:spcAft>
                      </a:pP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kk-KZ" sz="1800">
                          <a:latin typeface="Times New Roman"/>
                          <a:ea typeface="Calibri"/>
                          <a:cs typeface="Times New Roman"/>
                        </a:rPr>
                        <a:t>Сүзгілі түтіктер</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kk-KZ" sz="1800" dirty="0" smtClean="0">
                        <a:latin typeface="Calibri"/>
                        <a:ea typeface="Calibri"/>
                        <a:cs typeface="Times New Roman"/>
                      </a:endParaRPr>
                    </a:p>
                    <a:p>
                      <a:pPr>
                        <a:lnSpc>
                          <a:spcPct val="107000"/>
                        </a:lnSpc>
                        <a:spcAft>
                          <a:spcPts val="0"/>
                        </a:spcAft>
                      </a:pP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0"/>
                        </a:spcAft>
                      </a:pPr>
                      <a:r>
                        <a:rPr lang="kk-KZ" sz="1800">
                          <a:latin typeface="Times New Roman"/>
                          <a:ea typeface="Calibri"/>
                          <a:cs typeface="Times New Roman"/>
                        </a:rPr>
                        <a:t>Өткізгіш шоқтар </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kk-KZ" sz="1800" dirty="0" smtClean="0">
                        <a:latin typeface="Calibri"/>
                        <a:ea typeface="Calibri"/>
                        <a:cs typeface="Times New Roman"/>
                      </a:endParaRPr>
                    </a:p>
                    <a:p>
                      <a:pPr>
                        <a:lnSpc>
                          <a:spcPct val="107000"/>
                        </a:lnSpc>
                        <a:spcAft>
                          <a:spcPts val="0"/>
                        </a:spcAft>
                      </a:pP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919</TotalTime>
  <Words>724</Words>
  <Application>Microsoft Office PowerPoint</Application>
  <PresentationFormat>Экран (4:3)</PresentationFormat>
  <Paragraphs>171</Paragraphs>
  <Slides>15</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SimSun</vt:lpstr>
      <vt:lpstr>Arial</vt:lpstr>
      <vt:lpstr>Calibri</vt:lpstr>
      <vt:lpstr>Century Gothic</vt:lpstr>
      <vt:lpstr>Times New Roman</vt:lpstr>
      <vt:lpstr>Wingdings</vt:lpstr>
      <vt:lpstr>Тема Office</vt:lpstr>
      <vt:lpstr>Презентация PowerPoint</vt:lpstr>
      <vt:lpstr>Презентация PowerPoint</vt:lpstr>
      <vt:lpstr>Қоректену </vt:lpstr>
      <vt:lpstr>Жапырақтың құрылысы мен қызметі, жүйкелену типтері</vt:lpstr>
      <vt:lpstr>Жапырақтың ішкі құрылысы</vt:lpstr>
      <vt:lpstr>Жапырақтың ішкі құрылысы</vt:lpstr>
      <vt:lpstr>Тәжірибелік тапсырма</vt:lpstr>
      <vt:lpstr>Презентация PowerPoint</vt:lpstr>
      <vt:lpstr>Презентация PowerPoint</vt:lpstr>
      <vt:lpstr>Презентация PowerPoint</vt:lpstr>
      <vt:lpstr>Презентация PowerPoint</vt:lpstr>
      <vt:lpstr>Презентация PowerPoint</vt:lpstr>
      <vt:lpstr>“Плюс-минус- қызықты” әдісі</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sh48</dc:creator>
  <cp:lastModifiedBy>Huawei</cp:lastModifiedBy>
  <cp:revision>83</cp:revision>
  <dcterms:created xsi:type="dcterms:W3CDTF">2020-10-18T10:06:55Z</dcterms:created>
  <dcterms:modified xsi:type="dcterms:W3CDTF">2024-10-31T12:29:37Z</dcterms:modified>
</cp:coreProperties>
</file>