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2.png" ContentType="image/png"/>
  <Override PartName="/ppt/media/image13.jpeg" ContentType="image/jpeg"/>
  <Override PartName="/ppt/media/image3.png" ContentType="image/png"/>
  <Override PartName="/ppt/media/image5.jpeg" ContentType="image/jpeg"/>
  <Override PartName="/ppt/media/image6.jpeg" ContentType="image/jpeg"/>
  <Override PartName="/ppt/media/image10.jpeg" ContentType="image/jpeg"/>
  <Override PartName="/ppt/media/image7.jpeg" ContentType="image/jpeg"/>
  <Override PartName="/ppt/media/image11.jpeg" ContentType="image/jpeg"/>
  <Override PartName="/ppt/media/image8.png" ContentType="image/png"/>
  <Override PartName="/ppt/media/image9.jpeg" ContentType="image/jpeg"/>
  <Override PartName="/ppt/media/image17.png" ContentType="image/png"/>
  <Override PartName="/ppt/media/image12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8.xml.rels" ContentType="application/vnd.openxmlformats-package.relationships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1520" cy="400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55280" y="5078160"/>
            <a:ext cx="6046920" cy="48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7960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dt" idx="4"/>
          </p:nvPr>
        </p:nvSpPr>
        <p:spPr>
          <a:xfrm>
            <a:off x="4277880" y="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0" y="10156680"/>
            <a:ext cx="327960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4277880" y="1015668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95000"/>
              </a:lnSpc>
              <a:buNone/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  <a:ea typeface="Arial Unicode MS"/>
              </a:defRPr>
            </a:lvl1pPr>
          </a:lstStyle>
          <a:p>
            <a:pPr indent="0" algn="r">
              <a:lnSpc>
                <a:spcPct val="95000"/>
              </a:lnSpc>
              <a:buNone/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7AE27072-3D65-4B93-86F0-97DF82B5C9AE}" type="slidenum"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  <a:ea typeface="Arial Unicode MS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6"/>
          <p:cNvSpPr/>
          <p:nvPr/>
        </p:nvSpPr>
        <p:spPr>
          <a:xfrm>
            <a:off x="4278240" y="10156680"/>
            <a:ext cx="3279960" cy="5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5000"/>
              </a:lnSpc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AF14D5B2-23B9-4393-8C75-71408BC83508}" type="slidenum"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3320" cy="4008240"/>
          </a:xfrm>
          <a:prstGeom prst="rect">
            <a:avLst/>
          </a:prstGeom>
          <a:ln w="0">
            <a:noFill/>
          </a:ln>
        </p:spPr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757F83B-9E5E-46EF-90D8-4F9C38DCE2D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Arial"/>
              </a:rPr>
              <a:t>9.4.17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E90D233B-9DB8-4FE2-B060-B617D9818827}" type="slidenum">
              <a:rPr b="0" lang="ru-RU" sz="12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6;p1"/>
          <p:cNvSpPr/>
          <p:nvPr/>
        </p:nvSpPr>
        <p:spPr>
          <a:xfrm>
            <a:off x="1127160" y="2708280"/>
            <a:ext cx="9648720" cy="20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rm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ahoma"/>
                <a:ea typeface="Microsoft YaHei"/>
              </a:rPr>
              <a:t> </a:t>
            </a:r>
            <a:r>
              <a:rPr b="1" lang="kk-KZ" sz="2800" strike="noStrike" u="none">
                <a:solidFill>
                  <a:srgbClr val="002060"/>
                </a:solidFill>
                <a:uFillTx/>
                <a:latin typeface="Tahoma"/>
                <a:ea typeface="Microsoft YaHei"/>
              </a:rPr>
              <a:t>Тақырыбы:  </a:t>
            </a:r>
            <a:r>
              <a:rPr b="0" lang="kk-KZ" sz="2800" strike="noStrike" u="none">
                <a:solidFill>
                  <a:srgbClr val="002060"/>
                </a:solidFill>
                <a:uFillTx/>
                <a:latin typeface="Tahoma"/>
                <a:ea typeface="Microsoft YaHei"/>
              </a:rPr>
              <a:t>Өсімдіктердің тыныс алуы. Тұқымның немесе өскіндердің тынысалуы мысалында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Tahoma"/>
                <a:ea typeface="Microsoft YaHei"/>
              </a:rPr>
              <a:t>Зертханалық жұмыс «Өсімдіктердің тынысалуын зерттеу».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" name="Google Shape;77;p1"/>
          <p:cNvCxnSpPr/>
          <p:nvPr/>
        </p:nvCxnSpPr>
        <p:spPr>
          <a:xfrm>
            <a:off x="2711160" y="5013000"/>
            <a:ext cx="694116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14" name="Google Shape;78;p1"/>
          <p:cNvCxnSpPr/>
          <p:nvPr/>
        </p:nvCxnSpPr>
        <p:spPr>
          <a:xfrm>
            <a:off x="2782440" y="5084280"/>
            <a:ext cx="67143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120600" y="9828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72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440136DB-B6FF-4EDD-94EC-D063D8D098FB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3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4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pic>
        <p:nvPicPr>
          <p:cNvPr id="75" name="Picture 2" descr="Как работают устьица растений - 25 Ноября 2011 - Новости криптозоологии"/>
          <p:cNvPicPr/>
          <p:nvPr/>
        </p:nvPicPr>
        <p:blipFill>
          <a:blip r:embed="rId2"/>
          <a:srcRect l="14290" t="0" r="0" b="0"/>
          <a:stretch/>
        </p:blipFill>
        <p:spPr>
          <a:xfrm>
            <a:off x="3571920" y="1727280"/>
            <a:ext cx="3095640" cy="2709720"/>
          </a:xfrm>
          <a:prstGeom prst="rect">
            <a:avLst/>
          </a:prstGeom>
          <a:ln w="0">
            <a:noFill/>
          </a:ln>
        </p:spPr>
      </p:pic>
      <p:pic>
        <p:nvPicPr>
          <p:cNvPr id="76" name="Picture 4" descr="рассмотрите ветку, что найдите на ней чечевичку (бугорки с отверстиями).  Какую роль в жизни - Школьные Знания.com"/>
          <p:cNvPicPr/>
          <p:nvPr/>
        </p:nvPicPr>
        <p:blipFill>
          <a:blip r:embed="rId3"/>
          <a:stretch/>
        </p:blipFill>
        <p:spPr>
          <a:xfrm>
            <a:off x="-120600" y="1668600"/>
            <a:ext cx="3692520" cy="2768400"/>
          </a:xfrm>
          <a:prstGeom prst="rect">
            <a:avLst/>
          </a:prstGeom>
          <a:ln w="0">
            <a:noFill/>
          </a:ln>
        </p:spPr>
      </p:pic>
      <p:pic>
        <p:nvPicPr>
          <p:cNvPr id="77" name="Picture 6" descr="Клетки предохранителя устьица Иллюстрация вектора - иллюстрации  насчитывающей устьица, предохранителя: 124942389"/>
          <p:cNvPicPr/>
          <p:nvPr/>
        </p:nvPicPr>
        <p:blipFill>
          <a:blip r:embed="rId4"/>
          <a:srcRect l="0" t="0" r="0" b="10913"/>
          <a:stretch/>
        </p:blipFill>
        <p:spPr>
          <a:xfrm>
            <a:off x="6667560" y="1569960"/>
            <a:ext cx="5048280" cy="2867040"/>
          </a:xfrm>
          <a:prstGeom prst="rect">
            <a:avLst/>
          </a:prstGeom>
          <a:ln w="0">
            <a:noFill/>
          </a:ln>
        </p:spPr>
      </p:pic>
      <p:sp>
        <p:nvSpPr>
          <p:cNvPr id="78" name="TextBox 1"/>
          <p:cNvSpPr/>
          <p:nvPr/>
        </p:nvSpPr>
        <p:spPr>
          <a:xfrm>
            <a:off x="2063880" y="1668600"/>
            <a:ext cx="1508040" cy="337680"/>
          </a:xfrm>
          <a:prstGeom prst="rect">
            <a:avLst/>
          </a:pr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1600" strike="noStrike" u="none">
                <a:solidFill>
                  <a:srgbClr val="000000"/>
                </a:solidFill>
                <a:uFillTx/>
                <a:latin typeface="Calibri"/>
              </a:rPr>
              <a:t>жасымықша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TextBox 10"/>
          <p:cNvSpPr/>
          <p:nvPr/>
        </p:nvSpPr>
        <p:spPr>
          <a:xfrm>
            <a:off x="2495520" y="404640"/>
            <a:ext cx="5977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Өсімдіктердегі тыныс алу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7776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81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249A001A-DF74-491E-8101-B00ED2CC5C9B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2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3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4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6" name="Рисунок 3" descr=""/>
          <p:cNvPicPr/>
          <p:nvPr/>
        </p:nvPicPr>
        <p:blipFill>
          <a:blip r:embed="rId2"/>
          <a:srcRect l="10110" t="0" r="19103" b="14688"/>
          <a:stretch/>
        </p:blipFill>
        <p:spPr>
          <a:xfrm>
            <a:off x="1487520" y="1341360"/>
            <a:ext cx="4537080" cy="367200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8" descr="Лист — Викицитатник"/>
          <p:cNvPicPr/>
          <p:nvPr/>
        </p:nvPicPr>
        <p:blipFill>
          <a:blip r:embed="rId3"/>
          <a:stretch/>
        </p:blipFill>
        <p:spPr>
          <a:xfrm>
            <a:off x="6191280" y="1460520"/>
            <a:ext cx="4728960" cy="3554280"/>
          </a:xfrm>
          <a:prstGeom prst="rect">
            <a:avLst/>
          </a:prstGeom>
          <a:ln w="0">
            <a:noFill/>
          </a:ln>
        </p:spPr>
      </p:pic>
      <p:sp>
        <p:nvSpPr>
          <p:cNvPr id="88" name="TextBox 10"/>
          <p:cNvSpPr/>
          <p:nvPr/>
        </p:nvSpPr>
        <p:spPr>
          <a:xfrm>
            <a:off x="2495520" y="404640"/>
            <a:ext cx="5977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Өсімдіктердегі тыныс алу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3492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90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FAF20A72-E8A2-4C30-B851-A3D798512A96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1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2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3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5" name="Picture 2" descr="Как помочь растениям после заморозка"/>
          <p:cNvPicPr/>
          <p:nvPr/>
        </p:nvPicPr>
        <p:blipFill>
          <a:blip r:embed="rId2"/>
          <a:stretch/>
        </p:blipFill>
        <p:spPr>
          <a:xfrm>
            <a:off x="6437160" y="1366920"/>
            <a:ext cx="3978360" cy="2428920"/>
          </a:xfrm>
          <a:prstGeom prst="rect">
            <a:avLst/>
          </a:prstGeom>
          <a:ln w="0">
            <a:noFill/>
          </a:ln>
        </p:spPr>
      </p:pic>
      <p:sp>
        <p:nvSpPr>
          <p:cNvPr id="96" name="TextBox 4"/>
          <p:cNvSpPr/>
          <p:nvPr/>
        </p:nvSpPr>
        <p:spPr>
          <a:xfrm>
            <a:off x="2279520" y="581040"/>
            <a:ext cx="7559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Өсімдіктердің тыныс алуына әртүрлі жағдайлардың әсері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TextBox 5"/>
          <p:cNvSpPr/>
          <p:nvPr/>
        </p:nvSpPr>
        <p:spPr>
          <a:xfrm>
            <a:off x="460440" y="1397160"/>
            <a:ext cx="578016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Arial"/>
              </a:rPr>
              <a:t>Судың әсері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. Тұқым құрғақ болса,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(10-12 % су) ба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яу тыныс алады. Егер тұқымда су мөлшері 33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% жетсе,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CO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2 бөлінеді. Сондықтан тұқым қоймада сақталғанда оның ылғалдылығы 12-14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% аспауы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керек. Сонда олар ұзақ сақталып, шыдамдылығын жоймайды.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8" name="Picture 6" descr="Какая температура у растений"/>
          <p:cNvPicPr/>
          <p:nvPr/>
        </p:nvPicPr>
        <p:blipFill>
          <a:blip r:embed="rId3"/>
          <a:stretch/>
        </p:blipFill>
        <p:spPr>
          <a:xfrm>
            <a:off x="623880" y="3141720"/>
            <a:ext cx="4011480" cy="2519280"/>
          </a:xfrm>
          <a:prstGeom prst="rect">
            <a:avLst/>
          </a:prstGeom>
          <a:ln w="0">
            <a:noFill/>
          </a:ln>
        </p:spPr>
      </p:pic>
      <p:sp>
        <p:nvSpPr>
          <p:cNvPr id="99" name="TextBox 16"/>
          <p:cNvSpPr/>
          <p:nvPr/>
        </p:nvSpPr>
        <p:spPr>
          <a:xfrm>
            <a:off x="4943520" y="3889440"/>
            <a:ext cx="5976720" cy="177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Arial"/>
              </a:rPr>
              <a:t>Температураның әсері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Arial"/>
              </a:rPr>
              <a:t>.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Температура неғұрлым жоғары болса, тыныс алу соғұрлым жиілейді. Қыстың – 20 – 25 градус аязында да өсімдіктердің тыныс алуы тоқтамайды, тек баяулайды. Тұқымдардың тыныс алуы +50 градуста тоқтайды 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Жасушаның цитоплазмасындағы ақуыз ұйып қалады.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4680" y="792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101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BE8118B8-7D9E-418D-BBDD-17D7C1CD3B28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2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3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4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6" name=""/>
          <p:cNvGraphicFramePr/>
          <p:nvPr/>
        </p:nvGraphicFramePr>
        <p:xfrm>
          <a:off x="985680" y="1528920"/>
          <a:ext cx="10079280" cy="3363840"/>
        </p:xfrm>
        <a:graphic>
          <a:graphicData uri="http://schemas.openxmlformats.org/drawingml/2006/table">
            <a:tbl>
              <a:tblPr/>
              <a:tblGrid>
                <a:gridCol w="7774200"/>
                <a:gridCol w="1081080"/>
                <a:gridCol w="1224000"/>
              </a:tblGrid>
              <a:tr h="453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Tahoma"/>
                          <a:ea typeface="Tahoma"/>
                        </a:rPr>
                        <a:t>Тұжырым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Tahoma"/>
                          <a:ea typeface="Tahoma"/>
                        </a:rPr>
                        <a:t>Ақиқат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Tahoma"/>
                          <a:ea typeface="Tahoma"/>
                        </a:rPr>
                        <a:t>Жалған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453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Өсімдік көмірқышқыл газын сіңіріп, оттекті шығару арқылы тыныс алады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453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Өсімдік уланса, тыныс алуы да бәсендейді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453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Температура неғұрлым жоғары болса, тыныс алу соғұрлым баяулайды.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453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-20 -25 градуста өсімдіктердің тыныс алуы тоқтамай , тек баяулайды.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4543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Лептесік саңылауы көбінесе жапырақтың үстінгі өңінде көп орналасады.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640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Әк ертітіндісі көмірқышқыл газбен әректеттескенде лайланып кетеді.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107" name="TextBox 5"/>
          <p:cNvSpPr/>
          <p:nvPr/>
        </p:nvSpPr>
        <p:spPr>
          <a:xfrm>
            <a:off x="949320" y="460440"/>
            <a:ext cx="84247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Тапсырма </a:t>
            </a:r>
            <a:r>
              <a:rPr b="1" lang="ru-RU" sz="1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№ 2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Келесі тұжырымдардың жалған – ақиқат екендігін анықтаныз.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TextBox 7"/>
          <p:cNvSpPr/>
          <p:nvPr/>
        </p:nvSpPr>
        <p:spPr>
          <a:xfrm>
            <a:off x="1343160" y="4869000"/>
            <a:ext cx="8030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Дескриптор: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Зерттеу нәтежиесі тұжырымдарының ақиқат/жалғандығын ажыратады.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4680" y="792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110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38425540-2F42-48BE-8A55-571009FAEAED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1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2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3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5" name=""/>
          <p:cNvGraphicFramePr/>
          <p:nvPr/>
        </p:nvGraphicFramePr>
        <p:xfrm>
          <a:off x="985680" y="1528920"/>
          <a:ext cx="10079280" cy="3363840"/>
        </p:xfrm>
        <a:graphic>
          <a:graphicData uri="http://schemas.openxmlformats.org/drawingml/2006/table">
            <a:tbl>
              <a:tblPr/>
              <a:tblGrid>
                <a:gridCol w="7774200"/>
                <a:gridCol w="1081080"/>
                <a:gridCol w="1224000"/>
              </a:tblGrid>
              <a:tr h="453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Tahoma"/>
                          <a:ea typeface="Tahoma"/>
                        </a:rPr>
                        <a:t>Тұжырым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Tahoma"/>
                          <a:ea typeface="Tahoma"/>
                        </a:rPr>
                        <a:t>Ақиқат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Tahoma"/>
                          <a:ea typeface="Tahoma"/>
                        </a:rPr>
                        <a:t>Жалған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453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Өсімдік көмірқышқыл газын сіңіріп, оттекті шығару арқылы тыныс алады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ahoma"/>
                          <a:ea typeface="Tahoma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453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Өсімдік уланса, тыныс алуы да бәсендейді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ahoma"/>
                          <a:ea typeface="Tahoma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453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Температура неғұрлым жоғары болса, тыныс алу соғұрлым баяулайды.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ahoma"/>
                          <a:ea typeface="Tahoma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453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-20 -25 градуста өсімдіктердің тыныс алуы тоқтамай , тек баяулайды.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ahoma"/>
                          <a:ea typeface="Tahoma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4543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Лептесік саңылауы көбінесе жапырақтың үстінгі өңінде көп орналасады.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ahoma"/>
                          <a:ea typeface="Tahoma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640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Әк ертітіндісі көмірқышқыл газбен әректеттескенде лайланып кетеді.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ahoma"/>
                          <a:ea typeface="Tahoma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116" name="TextBox 5"/>
          <p:cNvSpPr/>
          <p:nvPr/>
        </p:nvSpPr>
        <p:spPr>
          <a:xfrm>
            <a:off x="949320" y="460440"/>
            <a:ext cx="84247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Тапсырма </a:t>
            </a:r>
            <a:r>
              <a:rPr b="1" lang="ru-RU" sz="1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№ 2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Келесі тұжырымдардың жалған – ақиқат екендігін анықтаныз.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TextBox 7"/>
          <p:cNvSpPr/>
          <p:nvPr/>
        </p:nvSpPr>
        <p:spPr>
          <a:xfrm>
            <a:off x="1343160" y="4869000"/>
            <a:ext cx="8030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Дескриптор: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Зерттеу нәтежиесі тұжырымдарының ақиқат/жалғандығын ажыратады.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6192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119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BD1E2B4C-71F2-43C8-9899-7E72A49FDDCD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0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1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2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Rectangle 1"/>
          <p:cNvSpPr/>
          <p:nvPr/>
        </p:nvSpPr>
        <p:spPr>
          <a:xfrm>
            <a:off x="442800" y="1101600"/>
            <a:ext cx="1047744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Тыныс алу-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өсімдік ағзасының зат алмасуының маңызды процесстерінің бірі. Тыныс алудың жалпы теңдігін есіңізге түсіріп жазыныз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Rectangle 2"/>
          <p:cNvSpPr/>
          <p:nvPr/>
        </p:nvSpPr>
        <p:spPr>
          <a:xfrm>
            <a:off x="3071880" y="312840"/>
            <a:ext cx="46274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36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Тапсырма №3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6" name="Рисунок 1" descr=""/>
          <p:cNvPicPr/>
          <p:nvPr/>
        </p:nvPicPr>
        <p:blipFill>
          <a:blip r:embed="rId2"/>
          <a:srcRect l="26202" t="33268" r="25649" b="31299"/>
          <a:stretch/>
        </p:blipFill>
        <p:spPr>
          <a:xfrm>
            <a:off x="2063880" y="1900080"/>
            <a:ext cx="8496000" cy="351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58680" y="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128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C5116A5B-CC8C-4983-95A8-9299C33C4871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9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0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1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Rectangle 1"/>
          <p:cNvSpPr/>
          <p:nvPr/>
        </p:nvSpPr>
        <p:spPr>
          <a:xfrm>
            <a:off x="2171880" y="2246400"/>
            <a:ext cx="8243640" cy="94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Tahoma"/>
                <a:ea typeface="Tahoma"/>
              </a:rPr>
              <a:t>Тұқымның, өскіндердің тынысалуы мысалында өсімдіктердің тыныс алуын зерттеу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Rectangle 2"/>
          <p:cNvSpPr/>
          <p:nvPr/>
        </p:nvSpPr>
        <p:spPr>
          <a:xfrm>
            <a:off x="4224240" y="312840"/>
            <a:ext cx="34750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kk-KZ" sz="36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Қорытынды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81000"/>
            <a:ext cx="12192120" cy="6777000"/>
          </a:xfrm>
          <a:prstGeom prst="rect">
            <a:avLst/>
          </a:prstGeom>
          <a:ln w="0">
            <a:noFill/>
          </a:ln>
        </p:spPr>
      </p:pic>
      <p:sp>
        <p:nvSpPr>
          <p:cNvPr id="16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56A6F3B9-B1EB-4499-8748-F09D06305120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7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8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9" name="Прямоугольник 10"/>
          <p:cNvSpPr/>
          <p:nvPr/>
        </p:nvSpPr>
        <p:spPr>
          <a:xfrm>
            <a:off x="1703520" y="1635120"/>
            <a:ext cx="8569080" cy="299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Tahoma"/>
                <a:ea typeface="Microsoft YaHei"/>
              </a:rPr>
              <a:t>Сабақ </a:t>
            </a:r>
            <a:r>
              <a:rPr b="1" lang="ru-RU" sz="3200" strike="noStrike" u="none">
                <a:solidFill>
                  <a:srgbClr val="002060"/>
                </a:solidFill>
                <a:uFillTx/>
                <a:latin typeface="Tahoma"/>
                <a:ea typeface="Microsoft YaHei"/>
              </a:rPr>
              <a:t>мақсаты</a:t>
            </a:r>
            <a:r>
              <a:rPr b="0" lang="ru-RU" sz="3200" strike="noStrike" u="none">
                <a:solidFill>
                  <a:srgbClr val="002060"/>
                </a:solidFill>
                <a:uFillTx/>
                <a:latin typeface="Tahoma"/>
                <a:ea typeface="Microsoft YaHei"/>
              </a:rPr>
              <a:t>: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ahoma"/>
                <a:ea typeface="Microsoft YaHei"/>
              </a:rPr>
              <a:t>7.1.4.3 - өсімдіктердегі тыныс алуды зерттеу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Tahoma"/>
                <a:ea typeface="Microsoft YaHei"/>
              </a:rPr>
              <a:t>Бағалау критерийлері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ahoma"/>
                <a:ea typeface="Microsoft YaHei"/>
              </a:rPr>
              <a:t>Өсімдіктердегі тыныс алуды зерттейді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trike="noStrike" u="none">
                <a:solidFill>
                  <a:srgbClr val="002060"/>
                </a:solidFill>
                <a:uFillTx/>
                <a:latin typeface="Tahoma"/>
                <a:ea typeface="Microsoft YaHei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27000" y="0"/>
            <a:ext cx="12217320" cy="6759720"/>
          </a:xfrm>
          <a:prstGeom prst="rect">
            <a:avLst/>
          </a:prstGeom>
          <a:ln w="0">
            <a:noFill/>
          </a:ln>
        </p:spPr>
      </p:pic>
      <p:pic>
        <p:nvPicPr>
          <p:cNvPr id="21" name="Picture 2" descr="Plant Respiration : Introduction"/>
          <p:cNvPicPr/>
          <p:nvPr/>
        </p:nvPicPr>
        <p:blipFill>
          <a:blip r:embed="rId2"/>
          <a:srcRect l="0" t="0" r="0" b="8310"/>
          <a:stretch/>
        </p:blipFill>
        <p:spPr>
          <a:xfrm>
            <a:off x="4408560" y="961920"/>
            <a:ext cx="7826400" cy="4916520"/>
          </a:xfrm>
          <a:prstGeom prst="rect">
            <a:avLst/>
          </a:prstGeom>
          <a:ln w="0">
            <a:noFill/>
          </a:ln>
        </p:spPr>
      </p:pic>
      <p:sp>
        <p:nvSpPr>
          <p:cNvPr id="22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9EC5C920-67D5-4D8B-8527-E19BD9882380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3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4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pic>
        <p:nvPicPr>
          <p:cNvPr id="25" name="Picture 10" descr="Хлорелла, хлорелла полезные свойства, хлорелла противопоказания"/>
          <p:cNvPicPr/>
          <p:nvPr/>
        </p:nvPicPr>
        <p:blipFill>
          <a:blip r:embed="rId3"/>
          <a:stretch/>
        </p:blipFill>
        <p:spPr>
          <a:xfrm>
            <a:off x="1054080" y="3090960"/>
            <a:ext cx="2889360" cy="2597040"/>
          </a:xfrm>
          <a:prstGeom prst="rect">
            <a:avLst/>
          </a:prstGeom>
          <a:ln w="0">
            <a:noFill/>
          </a:ln>
        </p:spPr>
      </p:pic>
      <p:sp>
        <p:nvSpPr>
          <p:cNvPr id="26" name="TextBox 1"/>
          <p:cNvSpPr/>
          <p:nvPr/>
        </p:nvSpPr>
        <p:spPr>
          <a:xfrm>
            <a:off x="1022400" y="2236680"/>
            <a:ext cx="2863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Біржасушалы балдыр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хломидоманада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TextBox 2"/>
          <p:cNvSpPr/>
          <p:nvPr/>
        </p:nvSpPr>
        <p:spPr>
          <a:xfrm>
            <a:off x="2495520" y="404640"/>
            <a:ext cx="5977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Өсімдіктердегі тыныс алу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25560" y="52560"/>
            <a:ext cx="12217680" cy="6759360"/>
          </a:xfrm>
          <a:prstGeom prst="rect">
            <a:avLst/>
          </a:prstGeom>
          <a:ln w="0">
            <a:noFill/>
          </a:ln>
        </p:spPr>
      </p:pic>
      <p:pic>
        <p:nvPicPr>
          <p:cNvPr id="29" name="Picture 12" descr="15 больших комнатных растений: названия, уход, описание"/>
          <p:cNvPicPr/>
          <p:nvPr/>
        </p:nvPicPr>
        <p:blipFill>
          <a:blip r:embed="rId2"/>
          <a:srcRect l="0" t="0" r="0" b="9772"/>
          <a:stretch/>
        </p:blipFill>
        <p:spPr>
          <a:xfrm>
            <a:off x="243000" y="2911320"/>
            <a:ext cx="2670120" cy="2614680"/>
          </a:xfrm>
          <a:prstGeom prst="rect">
            <a:avLst/>
          </a:prstGeom>
          <a:ln w="0">
            <a:noFill/>
          </a:ln>
        </p:spPr>
      </p:pic>
      <p:sp>
        <p:nvSpPr>
          <p:cNvPr id="30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4178D29F-6520-452B-B773-7F347957C8C3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1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2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3" name="Text Box 2"/>
          <p:cNvSpPr/>
          <p:nvPr/>
        </p:nvSpPr>
        <p:spPr>
          <a:xfrm>
            <a:off x="1968480" y="460440"/>
            <a:ext cx="8497800" cy="53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Aft>
                <a:spcPts val="1426"/>
              </a:spcAft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Миға шабуыл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26"/>
              </a:spcAft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Aft>
                <a:spcPts val="1426"/>
              </a:spcAft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Ғалымдар неге ұйықтайтын бөлмеге үлкен өсімдіктерді қоймауға кеңес береді?</a:t>
            </a:r>
            <a:r>
              <a:rPr b="1" lang="kk-KZ" sz="2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26"/>
              </a:spcAft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26"/>
              </a:spcAft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" name="Picture 4" descr="Холодный нос: норма или повод для тревоги? — Новости Барановичей, Бреста,  Беларуси, Мира. Intex-press"/>
          <p:cNvPicPr/>
          <p:nvPr/>
        </p:nvPicPr>
        <p:blipFill>
          <a:blip r:embed="rId3"/>
          <a:srcRect l="0" t="0" r="14754" b="0"/>
          <a:stretch/>
        </p:blipFill>
        <p:spPr>
          <a:xfrm>
            <a:off x="7086600" y="2933640"/>
            <a:ext cx="4781520" cy="2619360"/>
          </a:xfrm>
          <a:prstGeom prst="rect">
            <a:avLst/>
          </a:prstGeom>
          <a:ln w="0">
            <a:noFill/>
          </a:ln>
        </p:spPr>
      </p:pic>
      <p:pic>
        <p:nvPicPr>
          <p:cNvPr id="35" name="Picture 14" descr="Подбираем цвета для спальни: 7 популярных вариантов"/>
          <p:cNvPicPr/>
          <p:nvPr/>
        </p:nvPicPr>
        <p:blipFill>
          <a:blip r:embed="rId4"/>
          <a:srcRect l="0" t="0" r="365" b="8874"/>
          <a:stretch/>
        </p:blipFill>
        <p:spPr>
          <a:xfrm>
            <a:off x="2913120" y="2924280"/>
            <a:ext cx="4275000" cy="259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27000" y="0"/>
            <a:ext cx="12217320" cy="6759720"/>
          </a:xfrm>
          <a:prstGeom prst="rect">
            <a:avLst/>
          </a:prstGeom>
          <a:ln w="0">
            <a:noFill/>
          </a:ln>
        </p:spPr>
      </p:pic>
      <p:pic>
        <p:nvPicPr>
          <p:cNvPr id="37" name="Picture 3" descr=""/>
          <p:cNvPicPr/>
          <p:nvPr/>
        </p:nvPicPr>
        <p:blipFill>
          <a:blip r:embed="rId2"/>
          <a:stretch/>
        </p:blipFill>
        <p:spPr>
          <a:xfrm>
            <a:off x="2438280" y="1455840"/>
            <a:ext cx="7099560" cy="4313160"/>
          </a:xfrm>
          <a:prstGeom prst="rect">
            <a:avLst/>
          </a:prstGeom>
          <a:ln w="0">
            <a:noFill/>
          </a:ln>
        </p:spPr>
      </p:pic>
      <p:sp>
        <p:nvSpPr>
          <p:cNvPr id="38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A1E490F0-6FF5-43E8-96DE-A6D4795D68CA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9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0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1" name="TextBox 1"/>
          <p:cNvSpPr/>
          <p:nvPr/>
        </p:nvSpPr>
        <p:spPr>
          <a:xfrm>
            <a:off x="2652840" y="2867040"/>
            <a:ext cx="1450800" cy="368280"/>
          </a:xfrm>
          <a:prstGeom prst="rect">
            <a:avLst/>
          </a:pr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Оттег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TextBox 9"/>
          <p:cNvSpPr/>
          <p:nvPr/>
        </p:nvSpPr>
        <p:spPr>
          <a:xfrm>
            <a:off x="2208240" y="3584520"/>
            <a:ext cx="1895400" cy="703800"/>
          </a:xfrm>
          <a:prstGeom prst="rect">
            <a:avLst/>
          </a:pr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Көмірқышқыл газы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TextBox 10"/>
          <p:cNvSpPr/>
          <p:nvPr/>
        </p:nvSpPr>
        <p:spPr>
          <a:xfrm>
            <a:off x="2495520" y="404640"/>
            <a:ext cx="5977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Өсімдіктердегі тыныс алу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8892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45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19076951-7170-41A8-B5F6-3751F6C89B85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6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7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8" name="TextBox 3"/>
          <p:cNvSpPr/>
          <p:nvPr/>
        </p:nvSpPr>
        <p:spPr>
          <a:xfrm>
            <a:off x="1055520" y="476280"/>
            <a:ext cx="878544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Arial"/>
              </a:rPr>
              <a:t>Тапсырма 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Arial"/>
              </a:rPr>
              <a:t>№ 1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ru-RU" sz="2800" strike="noStrike" u="none">
                <a:solidFill>
                  <a:srgbClr val="000000"/>
                </a:solidFill>
                <a:uFillTx/>
                <a:latin typeface="Arial"/>
              </a:rPr>
              <a:t>Кестен</a:t>
            </a:r>
            <a:r>
              <a:rPr b="1" lang="kk-KZ" sz="2800" strike="noStrike" u="none">
                <a:solidFill>
                  <a:srgbClr val="000000"/>
                </a:solidFill>
                <a:uFillTx/>
                <a:latin typeface="Arial"/>
              </a:rPr>
              <a:t>і толтырыныз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49" name=""/>
          <p:cNvGraphicFramePr/>
          <p:nvPr/>
        </p:nvGraphicFramePr>
        <p:xfrm>
          <a:off x="982800" y="2117880"/>
          <a:ext cx="9432720" cy="2103120"/>
        </p:xfrm>
        <a:graphic>
          <a:graphicData uri="http://schemas.openxmlformats.org/drawingml/2006/table">
            <a:tbl>
              <a:tblPr/>
              <a:tblGrid>
                <a:gridCol w="3144600"/>
                <a:gridCol w="3143520"/>
                <a:gridCol w="3144600"/>
              </a:tblGrid>
              <a:tr h="640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Тыныс алу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Фотосинтез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3661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Қандай ағзаларға тән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3661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Оттекті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3661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Көмірқышқыл газын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3661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Не түзеді ?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50" name="TextBox 8"/>
          <p:cNvSpPr/>
          <p:nvPr/>
        </p:nvSpPr>
        <p:spPr>
          <a:xfrm>
            <a:off x="1127160" y="4581360"/>
            <a:ext cx="900108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Arial"/>
              </a:rPr>
              <a:t>Дискриптор: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000000"/>
              </a:buClr>
              <a:buFont typeface="Wingdings" charset="2"/>
              <a:buChar char=""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Arial"/>
              </a:rPr>
              <a:t>Фотосинтез бен тыныс алу 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Arial"/>
              </a:rPr>
              <a:t>үдерістерінің ерекшеліктерін айқындайды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11160" y="-12600"/>
            <a:ext cx="12217320" cy="6759360"/>
          </a:xfrm>
          <a:prstGeom prst="rect">
            <a:avLst/>
          </a:prstGeom>
          <a:ln w="0">
            <a:noFill/>
          </a:ln>
        </p:spPr>
      </p:pic>
      <p:sp>
        <p:nvSpPr>
          <p:cNvPr id="52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14E86231-3537-48E1-9E44-B77AF5B9B41C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3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4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graphicFrame>
        <p:nvGraphicFramePr>
          <p:cNvPr id="55" name=""/>
          <p:cNvGraphicFramePr/>
          <p:nvPr/>
        </p:nvGraphicFramePr>
        <p:xfrm>
          <a:off x="1415880" y="2349360"/>
          <a:ext cx="9433080" cy="2103480"/>
        </p:xfrm>
        <a:graphic>
          <a:graphicData uri="http://schemas.openxmlformats.org/drawingml/2006/table">
            <a:tbl>
              <a:tblPr/>
              <a:tblGrid>
                <a:gridCol w="3144960"/>
                <a:gridCol w="3143160"/>
                <a:gridCol w="3144960"/>
              </a:tblGrid>
              <a:tr h="640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Тыныс алу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Фотосинтез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3661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Қандай ағзаларға тән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Барлық жасушаларға тән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Өсімдіктерге ғана тән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3661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Оттек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Сіңіріледі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Шығарылады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3661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Көмірқышқыл газы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Шығарылады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Сіңіріледі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3661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Не түзеді ?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Энергия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Күрделі химиялық заттар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56" name="TextBox 1"/>
          <p:cNvSpPr/>
          <p:nvPr/>
        </p:nvSpPr>
        <p:spPr>
          <a:xfrm>
            <a:off x="1415880" y="1484280"/>
            <a:ext cx="9433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Arial"/>
              </a:rPr>
              <a:t>Жауабынызды  тексерініз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" descr=""/>
          <p:cNvPicPr/>
          <p:nvPr/>
        </p:nvPicPr>
        <p:blipFill>
          <a:blip r:embed="rId1"/>
          <a:stretch/>
        </p:blipFill>
        <p:spPr>
          <a:xfrm>
            <a:off x="1782720" y="2093760"/>
            <a:ext cx="8207280" cy="3575160"/>
          </a:xfrm>
          <a:prstGeom prst="rect">
            <a:avLst/>
          </a:prstGeom>
          <a:ln w="0">
            <a:noFill/>
          </a:ln>
        </p:spPr>
      </p:pic>
      <p:sp>
        <p:nvSpPr>
          <p:cNvPr id="58" name="Text Box 2"/>
          <p:cNvSpPr/>
          <p:nvPr/>
        </p:nvSpPr>
        <p:spPr>
          <a:xfrm>
            <a:off x="2620800" y="1351080"/>
            <a:ext cx="82296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</a:rPr>
              <a:t>Тыныс алу процесіне қатысатын өсімдік мүшелері</a:t>
            </a:r>
            <a:br>
              <a:rPr sz="3200"/>
            </a:b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Прямоугольник 3"/>
          <p:cNvSpPr/>
          <p:nvPr/>
        </p:nvSpPr>
        <p:spPr>
          <a:xfrm>
            <a:off x="1774800" y="5137200"/>
            <a:ext cx="1695600" cy="50652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өркендер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Прямоугольник 4"/>
          <p:cNvSpPr/>
          <p:nvPr/>
        </p:nvSpPr>
        <p:spPr>
          <a:xfrm>
            <a:off x="4583160" y="5229360"/>
            <a:ext cx="1695240" cy="50616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тамыржеміс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Прямоугольник 5"/>
          <p:cNvSpPr/>
          <p:nvPr/>
        </p:nvSpPr>
        <p:spPr>
          <a:xfrm>
            <a:off x="7373880" y="5137200"/>
            <a:ext cx="1693800" cy="50652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тұқым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TextBox 6"/>
          <p:cNvSpPr/>
          <p:nvPr/>
        </p:nvSpPr>
        <p:spPr>
          <a:xfrm>
            <a:off x="1558800" y="549360"/>
            <a:ext cx="10009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Зертханалық жұмыс «Өсімдіктердің тынысалуын зерттеу».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25560" y="125280"/>
            <a:ext cx="12217680" cy="67597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4" descr="Вырастить фасоль в домашних условиях для школы !"/>
          <p:cNvPicPr/>
          <p:nvPr/>
        </p:nvPicPr>
        <p:blipFill>
          <a:blip r:embed="rId2"/>
          <a:stretch/>
        </p:blipFill>
        <p:spPr>
          <a:xfrm>
            <a:off x="498600" y="1660680"/>
            <a:ext cx="10512360" cy="4778280"/>
          </a:xfrm>
          <a:prstGeom prst="rect">
            <a:avLst/>
          </a:prstGeom>
          <a:ln w="0">
            <a:noFill/>
          </a:ln>
        </p:spPr>
      </p:pic>
      <p:sp>
        <p:nvSpPr>
          <p:cNvPr id="65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D9DF094A-3603-4700-872A-B3A7402996AA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6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7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8" name="TextBox 1"/>
          <p:cNvSpPr/>
          <p:nvPr/>
        </p:nvSpPr>
        <p:spPr>
          <a:xfrm>
            <a:off x="2279520" y="549360"/>
            <a:ext cx="72010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Arial"/>
              </a:rPr>
              <a:t>Өсімдік үшін тыныс алудың маңызы неде?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Прямоугольник 2"/>
          <p:cNvSpPr/>
          <p:nvPr/>
        </p:nvSpPr>
        <p:spPr>
          <a:xfrm>
            <a:off x="1127160" y="1700280"/>
            <a:ext cx="390348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Күрделі органикалық заттардың қарапайым органикалық заттарға ыдырауы жүзеге асады.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Прямоугольник 3"/>
          <p:cNvSpPr/>
          <p:nvPr/>
        </p:nvSpPr>
        <p:spPr>
          <a:xfrm>
            <a:off x="6059520" y="1660680"/>
            <a:ext cx="363708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Көп мөлшерде энергияның бөлінуі. Ол энергия өсімдіктің өсіп өнуіне, дамуына жұмсалады.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3887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Айгерим Кабиденова</dc:creator>
  <dc:description/>
  <dc:language>ru-RU</dc:language>
  <cp:lastModifiedBy>Huawei</cp:lastModifiedBy>
  <dcterms:modified xsi:type="dcterms:W3CDTF">2024-10-31T17:28:28Z</dcterms:modified>
  <cp:revision>41</cp:revision>
  <dc:subject/>
  <dc:title>Презентация PowerPoint</dc:title>
</cp:coreProperties>
</file>