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4" r:id="rId3"/>
    <p:sldId id="258" r:id="rId4"/>
    <p:sldId id="261" r:id="rId5"/>
    <p:sldId id="260" r:id="rId6"/>
    <p:sldId id="262" r:id="rId7"/>
    <p:sldId id="259" r:id="rId8"/>
    <p:sldId id="268"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83" d="100"/>
          <a:sy n="83" d="100"/>
        </p:scale>
        <p:origin x="1450" y="7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5BF1D-4BFB-42B8-81E4-7D700EF2AC28}" type="datetimeFigureOut">
              <a:rPr lang="ru-RU" smtClean="0"/>
              <a:pPr/>
              <a:t>31.10.2024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641472-CCD4-40F3-BCAE-E536C694B79E}" type="slidenum">
              <a:rPr lang="ru-RU" smtClean="0"/>
              <a:pPr/>
              <a:t>‹#›</a:t>
            </a:fld>
            <a:endParaRPr lang="ru-RU"/>
          </a:p>
        </p:txBody>
      </p:sp>
    </p:spTree>
    <p:extLst>
      <p:ext uri="{BB962C8B-B14F-4D97-AF65-F5344CB8AC3E}">
        <p14:creationId xmlns:p14="http://schemas.microsoft.com/office/powerpoint/2010/main" val="403107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C641472-CCD4-40F3-BCAE-E536C694B79E}" type="slidenum">
              <a:rPr lang="ru-RU" smtClean="0"/>
              <a:pPr/>
              <a:t>7</a:t>
            </a:fld>
            <a:endParaRPr lang="ru-RU"/>
          </a:p>
        </p:txBody>
      </p:sp>
    </p:spTree>
    <p:extLst>
      <p:ext uri="{BB962C8B-B14F-4D97-AF65-F5344CB8AC3E}">
        <p14:creationId xmlns:p14="http://schemas.microsoft.com/office/powerpoint/2010/main" val="97891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59E54C-3B77-4288-8DFC-70FBE9C1BE1B}" type="datetimeFigureOut">
              <a:rPr lang="ru-RU" smtClean="0"/>
              <a:pPr/>
              <a:t>31.10.2024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50E41F-12BA-4130-9909-37385EECB32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9E54C-3B77-4288-8DFC-70FBE9C1BE1B}" type="datetimeFigureOut">
              <a:rPr lang="ru-RU" smtClean="0"/>
              <a:pPr/>
              <a:t>31.10.2024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0E41F-12BA-4130-9909-37385EECB32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1187624" y="2492896"/>
            <a:ext cx="6400800" cy="3312368"/>
          </a:xfrm>
        </p:spPr>
        <p:txBody>
          <a:bodyPr>
            <a:noAutofit/>
          </a:bodyPr>
          <a:lstStyle/>
          <a:p>
            <a:r>
              <a:rPr lang="kk-KZ" sz="2400" b="1" dirty="0" smtClean="0">
                <a:solidFill>
                  <a:schemeClr val="accent1">
                    <a:lumMod val="75000"/>
                  </a:schemeClr>
                </a:solidFill>
              </a:rPr>
              <a:t>1.Заттар тасмалдануының тірі ағзалардың тіршілік әрекеті үшін маңызы.                                                                                                               2.Сабақ және тамыр. Сабақтың ішкі құрылысы: қабық, камбий, сүрек, өзек. Тамыр аймақтары: бөліну, өсу,сору және өткізу аймақтары. Тамырдың ішкі құрылысы: флоэма, ксилема,камбий.  №4 зетханалық жұмыс. Сабақтың ішкі құрылысын зерттеу.</a:t>
            </a:r>
          </a:p>
          <a:p>
            <a:endParaRPr lang="kk-KZ" sz="2000" b="1" dirty="0" smtClean="0">
              <a:solidFill>
                <a:schemeClr val="accent1">
                  <a:lumMod val="75000"/>
                </a:schemeClr>
              </a:solidFill>
            </a:endParaRPr>
          </a:p>
          <a:p>
            <a:endParaRPr lang="kk-KZ" sz="2000" b="1" dirty="0" smtClean="0">
              <a:solidFill>
                <a:schemeClr val="accent1">
                  <a:lumMod val="75000"/>
                </a:schemeClr>
              </a:solidFill>
            </a:endParaRPr>
          </a:p>
          <a:p>
            <a:endParaRPr lang="kk-KZ" sz="2000" b="1" dirty="0" smtClean="0">
              <a:solidFill>
                <a:schemeClr val="accent1">
                  <a:lumMod val="75000"/>
                </a:schemeClr>
              </a:solidFill>
            </a:endParaRPr>
          </a:p>
          <a:p>
            <a:endParaRPr lang="ru-RU" sz="2000" dirty="0">
              <a:solidFill>
                <a:schemeClr val="accent1">
                  <a:lumMod val="75000"/>
                </a:schemeClr>
              </a:solidFill>
            </a:endParaRPr>
          </a:p>
        </p:txBody>
      </p:sp>
      <p:sp>
        <p:nvSpPr>
          <p:cNvPr id="2" name="Заголовок 1"/>
          <p:cNvSpPr>
            <a:spLocks noGrp="1"/>
          </p:cNvSpPr>
          <p:nvPr>
            <p:ph type="ctrTitle"/>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r>
              <a:rPr lang="kk-KZ" sz="3200" b="1" dirty="0" smtClean="0">
                <a:solidFill>
                  <a:schemeClr val="accent1">
                    <a:lumMod val="75000"/>
                  </a:schemeClr>
                </a:solidFill>
                <a:latin typeface="Times New Roman" pitchFamily="18" charset="0"/>
                <a:cs typeface="Times New Roman" pitchFamily="18" charset="0"/>
              </a:rPr>
              <a:t>Тапсырма №1. Тамыр сіңіретін судың қозғалысын сызба түрінде бейнелеңдер. Топырақ ылғалы- ...</a:t>
            </a:r>
            <a:br>
              <a:rPr lang="kk-KZ" sz="3200" b="1" dirty="0" smtClean="0">
                <a:solidFill>
                  <a:schemeClr val="accent1">
                    <a:lumMod val="75000"/>
                  </a:schemeClr>
                </a:solidFill>
                <a:latin typeface="Times New Roman" pitchFamily="18" charset="0"/>
                <a:cs typeface="Times New Roman" pitchFamily="18" charset="0"/>
              </a:rPr>
            </a:br>
            <a:r>
              <a:rPr lang="kk-KZ" sz="3200" b="1" dirty="0" smtClean="0">
                <a:solidFill>
                  <a:schemeClr val="accent1">
                    <a:lumMod val="75000"/>
                  </a:schemeClr>
                </a:solidFill>
                <a:latin typeface="Times New Roman" pitchFamily="18" charset="0"/>
                <a:cs typeface="Times New Roman" pitchFamily="18" charset="0"/>
              </a:rPr>
              <a:t/>
            </a:r>
            <a:br>
              <a:rPr lang="kk-KZ" sz="3200" b="1" dirty="0" smtClean="0">
                <a:solidFill>
                  <a:schemeClr val="accent1">
                    <a:lumMod val="75000"/>
                  </a:schemeClr>
                </a:solidFill>
                <a:latin typeface="Times New Roman" pitchFamily="18" charset="0"/>
                <a:cs typeface="Times New Roman" pitchFamily="18" charset="0"/>
              </a:rPr>
            </a:br>
            <a:r>
              <a:rPr lang="kk-KZ" sz="3200" b="1" dirty="0" smtClean="0">
                <a:solidFill>
                  <a:schemeClr val="accent1">
                    <a:lumMod val="75000"/>
                  </a:schemeClr>
                </a:solidFill>
                <a:latin typeface="Times New Roman" pitchFamily="18" charset="0"/>
                <a:cs typeface="Times New Roman" pitchFamily="18" charset="0"/>
              </a:rPr>
              <a:t/>
            </a:r>
            <a:br>
              <a:rPr lang="kk-KZ" sz="3200" b="1" dirty="0" smtClean="0">
                <a:solidFill>
                  <a:schemeClr val="accent1">
                    <a:lumMod val="75000"/>
                  </a:schemeClr>
                </a:solidFill>
                <a:latin typeface="Times New Roman" pitchFamily="18" charset="0"/>
                <a:cs typeface="Times New Roman" pitchFamily="18" charset="0"/>
              </a:rPr>
            </a:br>
            <a:r>
              <a:rPr lang="kk-KZ" sz="3200" b="1" dirty="0" smtClean="0">
                <a:solidFill>
                  <a:schemeClr val="accent1">
                    <a:lumMod val="75000"/>
                  </a:schemeClr>
                </a:solidFill>
                <a:latin typeface="Times New Roman" pitchFamily="18" charset="0"/>
                <a:cs typeface="Times New Roman" pitchFamily="18" charset="0"/>
              </a:rPr>
              <a:t/>
            </a:r>
            <a:br>
              <a:rPr lang="kk-KZ" sz="3200" b="1" dirty="0" smtClean="0">
                <a:solidFill>
                  <a:schemeClr val="accent1">
                    <a:lumMod val="75000"/>
                  </a:schemeClr>
                </a:solidFill>
                <a:latin typeface="Times New Roman" pitchFamily="18" charset="0"/>
                <a:cs typeface="Times New Roman" pitchFamily="18" charset="0"/>
              </a:rPr>
            </a:br>
            <a:r>
              <a:rPr lang="ru-RU" sz="3200" b="1" dirty="0" smtClean="0">
                <a:solidFill>
                  <a:schemeClr val="accent1">
                    <a:lumMod val="75000"/>
                  </a:schemeClr>
                </a:solidFill>
                <a:latin typeface="Times New Roman" pitchFamily="18" charset="0"/>
                <a:cs typeface="Times New Roman" pitchFamily="18" charset="0"/>
              </a:rPr>
              <a:t/>
            </a:r>
            <a:br>
              <a:rPr lang="ru-RU" sz="3200" b="1" dirty="0" smtClean="0">
                <a:solidFill>
                  <a:schemeClr val="accent1">
                    <a:lumMod val="75000"/>
                  </a:schemeClr>
                </a:solidFill>
                <a:latin typeface="Times New Roman" pitchFamily="18" charset="0"/>
                <a:cs typeface="Times New Roman" pitchFamily="18" charset="0"/>
              </a:rPr>
            </a:br>
            <a:r>
              <a:rPr lang="kk-KZ" sz="3200" b="1" dirty="0" smtClean="0">
                <a:solidFill>
                  <a:schemeClr val="accent1">
                    <a:lumMod val="75000"/>
                  </a:schemeClr>
                </a:solidFill>
                <a:latin typeface="Times New Roman" pitchFamily="18" charset="0"/>
                <a:cs typeface="Times New Roman" pitchFamily="18" charset="0"/>
              </a:rPr>
              <a:t>Тапсырма №2. Ксилема мен флоэманың ерекшеліктерін салыстырыңдар</a:t>
            </a:r>
            <a:r>
              <a:rPr lang="kk-KZ" sz="3200" dirty="0" smtClean="0">
                <a:solidFill>
                  <a:schemeClr val="accent1">
                    <a:lumMod val="75000"/>
                  </a:schemeClr>
                </a:solidFill>
              </a:rPr>
              <a:t>.</a:t>
            </a:r>
            <a:r>
              <a:rPr lang="ru-RU" sz="3200" dirty="0" smtClean="0">
                <a:solidFill>
                  <a:schemeClr val="accent1">
                    <a:lumMod val="75000"/>
                  </a:schemeClr>
                </a:solidFill>
              </a:rPr>
              <a:t/>
            </a:r>
            <a:br>
              <a:rPr lang="ru-RU" sz="3200" dirty="0" smtClean="0">
                <a:solidFill>
                  <a:schemeClr val="accent1">
                    <a:lumMod val="75000"/>
                  </a:schemeClr>
                </a:solidFill>
              </a:rPr>
            </a:br>
            <a:r>
              <a:rPr lang="kk-KZ" sz="3200" dirty="0" smtClean="0">
                <a:solidFill>
                  <a:schemeClr val="accent1">
                    <a:lumMod val="75000"/>
                  </a:schemeClr>
                </a:solidFill>
              </a:rPr>
              <a:t> </a:t>
            </a:r>
            <a:r>
              <a:rPr lang="ru-RU" sz="2000" dirty="0" smtClean="0"/>
              <a:t/>
            </a:r>
            <a:br>
              <a:rPr lang="ru-RU" sz="2000" dirty="0" smtClean="0"/>
            </a:br>
            <a:endParaRPr lang="ru-RU"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3960440" cy="720080"/>
          </a:xfrm>
        </p:spPr>
        <p:txBody>
          <a:bodyPr>
            <a:normAutofit fontScale="90000"/>
          </a:bodyPr>
          <a:lstStyle/>
          <a:p>
            <a:r>
              <a:rPr lang="kk-KZ" b="1" dirty="0" smtClean="0"/>
              <a:t>Оқу мақсаты</a:t>
            </a:r>
            <a:endParaRPr lang="ru-RU" b="1" dirty="0"/>
          </a:p>
        </p:txBody>
      </p:sp>
      <p:sp>
        <p:nvSpPr>
          <p:cNvPr id="3" name="Содержимое 2"/>
          <p:cNvSpPr>
            <a:spLocks noGrp="1"/>
          </p:cNvSpPr>
          <p:nvPr>
            <p:ph sz="half" idx="1"/>
          </p:nvPr>
        </p:nvSpPr>
        <p:spPr/>
        <p:txBody>
          <a:bodyPr>
            <a:normAutofit fontScale="77500" lnSpcReduction="20000"/>
          </a:bodyPr>
          <a:lstStyle/>
          <a:p>
            <a:r>
              <a:rPr lang="kk-KZ" sz="3600" dirty="0" smtClean="0">
                <a:solidFill>
                  <a:schemeClr val="accent1">
                    <a:lumMod val="75000"/>
                  </a:schemeClr>
                </a:solidFill>
              </a:rPr>
              <a:t>7.1.3.1.тірі ағзалардағы қоректік заттардың тасымалының маңызын түсіндіру.                                                                                           Тамыр мен сабақтың ішкі құрылысын зерттеу: Тамыр мен сабақтың құрылысы мен қызметі арасындағы байланысты сипаттау</a:t>
            </a:r>
            <a:endParaRPr lang="ru-RU" sz="3600" dirty="0">
              <a:solidFill>
                <a:schemeClr val="accent1">
                  <a:lumMod val="75000"/>
                </a:schemeClr>
              </a:solidFill>
            </a:endParaRPr>
          </a:p>
        </p:txBody>
      </p:sp>
      <p:sp>
        <p:nvSpPr>
          <p:cNvPr id="5" name="Содержимое 4"/>
          <p:cNvSpPr>
            <a:spLocks noGrp="1"/>
          </p:cNvSpPr>
          <p:nvPr>
            <p:ph sz="half" idx="2"/>
          </p:nvPr>
        </p:nvSpPr>
        <p:spPr/>
        <p:txBody>
          <a:bodyPr>
            <a:normAutofit fontScale="77500" lnSpcReduction="20000"/>
          </a:bodyPr>
          <a:lstStyle/>
          <a:p>
            <a:r>
              <a:rPr lang="kk-KZ" sz="3600" dirty="0" smtClean="0">
                <a:solidFill>
                  <a:schemeClr val="accent1">
                    <a:lumMod val="75000"/>
                  </a:schemeClr>
                </a:solidFill>
              </a:rPr>
              <a:t>Тірі ағзалардағы қоректік заттардың тасмалының маңызын анықтайды.                                                                                                             Тамыр мен сабақтың ішкі құрылысын зерттеп, құрылысы мен қызыметі арасындағы байланысты анықтайды.</a:t>
            </a:r>
            <a:endParaRPr lang="ru-RU" sz="3600" dirty="0" smtClean="0">
              <a:solidFill>
                <a:schemeClr val="accent1">
                  <a:lumMod val="75000"/>
                </a:schemeClr>
              </a:solidFill>
            </a:endParaRPr>
          </a:p>
          <a:p>
            <a:endParaRPr lang="ru-RU" dirty="0"/>
          </a:p>
        </p:txBody>
      </p:sp>
      <p:sp>
        <p:nvSpPr>
          <p:cNvPr id="6" name="Прямоугольник 5"/>
          <p:cNvSpPr/>
          <p:nvPr/>
        </p:nvSpPr>
        <p:spPr>
          <a:xfrm>
            <a:off x="4355976" y="260648"/>
            <a:ext cx="4464496" cy="707886"/>
          </a:xfrm>
          <a:prstGeom prst="rect">
            <a:avLst/>
          </a:prstGeom>
        </p:spPr>
        <p:txBody>
          <a:bodyPr wrap="square">
            <a:spAutoFit/>
          </a:bodyPr>
          <a:lstStyle/>
          <a:p>
            <a:r>
              <a:rPr lang="kk-KZ" sz="4000" b="1" dirty="0" smtClean="0"/>
              <a:t>Бағалау критериі:</a:t>
            </a:r>
            <a:endParaRPr lang="ru-RU" sz="4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kk-KZ" dirty="0" smtClean="0"/>
              <a:t>Ағзадағы заттардың тасмалдануы</a:t>
            </a:r>
            <a:endParaRPr lang="ru-RU" dirty="0"/>
          </a:p>
        </p:txBody>
      </p:sp>
      <p:pic>
        <p:nvPicPr>
          <p:cNvPr id="8" name="Содержимое 7" descr="Screenshot_2020-10-21 Unknown - 245 pdf.png"/>
          <p:cNvPicPr>
            <a:picLocks noGrp="1" noChangeAspect="1"/>
          </p:cNvPicPr>
          <p:nvPr>
            <p:ph sz="half" idx="1"/>
          </p:nvPr>
        </p:nvPicPr>
        <p:blipFill>
          <a:blip r:embed="rId2" cstate="print"/>
          <a:stretch>
            <a:fillRect/>
          </a:stretch>
        </p:blipFill>
        <p:spPr>
          <a:xfrm>
            <a:off x="457200" y="2588461"/>
            <a:ext cx="4038600" cy="2549441"/>
          </a:xfrm>
        </p:spPr>
      </p:pic>
      <p:sp>
        <p:nvSpPr>
          <p:cNvPr id="7" name="Текст 6"/>
          <p:cNvSpPr>
            <a:spLocks noGrp="1"/>
          </p:cNvSpPr>
          <p:nvPr>
            <p:ph sz="half" idx="2"/>
          </p:nvPr>
        </p:nvSpPr>
        <p:spPr/>
        <p:txBody>
          <a:bodyPr>
            <a:normAutofit fontScale="55000" lnSpcReduction="20000"/>
          </a:bodyPr>
          <a:lstStyle/>
          <a:p>
            <a:r>
              <a:rPr lang="kk-KZ" b="1" dirty="0">
                <a:solidFill>
                  <a:schemeClr val="accent1">
                    <a:lumMod val="75000"/>
                  </a:schemeClr>
                </a:solidFill>
              </a:rPr>
              <a:t>Тірі ағзалардың барлығына ортақ, тіршілікке тән касиет-ағзалар мен қоршаған сыртқы орта арасындағы зат алмасу. Зат алмасу нәтижесінде ағзалар өседі, дамиды, көбейеді. Егер зат алмасу бұзылса немесе тоқтаса ағза ауырады болмаса тіршілігін жояды. Мысалы: көпжасушалы жануарларда тасмалдау  жүйесінің қызметін қан мен қанның қозғалысын қамтамасыз ететін қантамырлар жүйесі атқарады. Ал өсімдіктерде тамыр топырақтан қоректік заттарды сіңіретін мүше екенін өздерің 6 сыныптан жақсы білесіңдер. Сонымен қатар тамырдың рөлі қоректік заттарды өсімдіктің жерүсті мүшелеріне-     сабққа, жапыраққа өткізуі. 53-суретке назар аударамыз.</a:t>
            </a:r>
            <a:endParaRPr lang="ru-RU" b="1" dirty="0">
              <a:solidFill>
                <a:schemeClr val="accent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lstStyle/>
          <a:p>
            <a:r>
              <a:rPr lang="kk-KZ" b="1" dirty="0"/>
              <a:t>Тамыр оймақшасы</a:t>
            </a:r>
            <a:endParaRPr lang="ru-RU" dirty="0"/>
          </a:p>
        </p:txBody>
      </p:sp>
      <p:sp>
        <p:nvSpPr>
          <p:cNvPr id="3" name="Содержимое 2"/>
          <p:cNvSpPr>
            <a:spLocks noGrp="1"/>
          </p:cNvSpPr>
          <p:nvPr>
            <p:ph sz="half" idx="1"/>
          </p:nvPr>
        </p:nvSpPr>
        <p:spPr/>
        <p:txBody>
          <a:bodyPr>
            <a:normAutofit fontScale="70000" lnSpcReduction="20000"/>
          </a:bodyPr>
          <a:lstStyle/>
          <a:p>
            <a:r>
              <a:rPr lang="kk-KZ" b="1" dirty="0">
                <a:solidFill>
                  <a:schemeClr val="accent1">
                    <a:lumMod val="50000"/>
                  </a:schemeClr>
                </a:solidFill>
              </a:rPr>
              <a:t>Тамыр оймақшасы қорғаныш қызметін атқаратын жабын ұлпасынан түзеледі. Тамыр оймақшаларының сыртқы жасушалары өлі жасушалар. Олардың арасындағы жасушааралық кеңістіктер шрышқа толы болады. Сондықтан өсу барысында топырақта тас сияқты қатты заттар кездессе, тамыр оймақшасының өлі жасушалары қабыршақтанып түсіп отырады да кеңістіктен бөлінетін шырыш тамырдың сырғуына мүмкіндік береді.</a:t>
            </a:r>
            <a:endParaRPr lang="ru-RU" b="1" dirty="0">
              <a:solidFill>
                <a:schemeClr val="accent1">
                  <a:lumMod val="50000"/>
                </a:schemeClr>
              </a:solidFill>
            </a:endParaRPr>
          </a:p>
        </p:txBody>
      </p:sp>
      <p:pic>
        <p:nvPicPr>
          <p:cNvPr id="5" name="Содержимое 4" descr="4444444444444444444.png"/>
          <p:cNvPicPr>
            <a:picLocks noGrp="1" noChangeAspect="1"/>
          </p:cNvPicPr>
          <p:nvPr>
            <p:ph sz="half" idx="2"/>
          </p:nvPr>
        </p:nvPicPr>
        <p:blipFill>
          <a:blip r:embed="rId2" cstate="print"/>
          <a:stretch>
            <a:fillRect/>
          </a:stretch>
        </p:blipFill>
        <p:spPr>
          <a:xfrm>
            <a:off x="5724128" y="1772816"/>
            <a:ext cx="2088232" cy="3600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kk-KZ" sz="4000" b="1" dirty="0" smtClean="0"/>
              <a:t>Тамыр-</a:t>
            </a:r>
            <a:r>
              <a:rPr lang="kk-KZ" b="1" dirty="0" smtClean="0"/>
              <a:t> аймақтары.</a:t>
            </a:r>
            <a:endParaRPr lang="ru-RU" dirty="0"/>
          </a:p>
        </p:txBody>
      </p:sp>
      <p:sp>
        <p:nvSpPr>
          <p:cNvPr id="3" name="Содержимое 2"/>
          <p:cNvSpPr>
            <a:spLocks noGrp="1"/>
          </p:cNvSpPr>
          <p:nvPr>
            <p:ph sz="half" idx="1"/>
          </p:nvPr>
        </p:nvSpPr>
        <p:spPr>
          <a:xfrm>
            <a:off x="611560" y="1196752"/>
            <a:ext cx="3888432" cy="5949280"/>
          </a:xfrm>
        </p:spPr>
        <p:txBody>
          <a:bodyPr>
            <a:normAutofit fontScale="55000" lnSpcReduction="20000"/>
          </a:bodyPr>
          <a:lstStyle/>
          <a:p>
            <a:r>
              <a:rPr lang="kk-KZ" b="1" dirty="0">
                <a:solidFill>
                  <a:schemeClr val="accent1">
                    <a:lumMod val="75000"/>
                  </a:schemeClr>
                </a:solidFill>
              </a:rPr>
              <a:t>Тамыр- аймақтары. Егер өсімдік тамырын көлденен кестін болсақ, онда сабаққа жақын бөлігі –өткізу аймағы, одан кейін сору аймағы, одан кейін ерекше түзілім тамыр оймақшасы. </a:t>
            </a:r>
            <a:endParaRPr lang="ru-RU" b="1" dirty="0">
              <a:solidFill>
                <a:schemeClr val="accent1">
                  <a:lumMod val="75000"/>
                </a:schemeClr>
              </a:solidFill>
            </a:endParaRPr>
          </a:p>
          <a:p>
            <a:r>
              <a:rPr lang="kk-KZ" b="1" dirty="0" smtClean="0">
                <a:solidFill>
                  <a:schemeClr val="accent1">
                    <a:lumMod val="75000"/>
                  </a:schemeClr>
                </a:solidFill>
              </a:rPr>
              <a:t>Бөліну </a:t>
            </a:r>
            <a:r>
              <a:rPr lang="kk-KZ" b="1" dirty="0">
                <a:solidFill>
                  <a:schemeClr val="accent1">
                    <a:lumMod val="75000"/>
                  </a:schemeClr>
                </a:solidFill>
              </a:rPr>
              <a:t>аймағы түзуші ұлпа жасушаларынан тұрады. Бұл жасушалар үнемі тез көбейеді. Олардың басым бөлігі өсу аймағына, ал қалған бөлігі тамыр оймақшасы жасушаларына айналады.</a:t>
            </a:r>
            <a:endParaRPr lang="ru-RU" b="1" dirty="0">
              <a:solidFill>
                <a:schemeClr val="accent1">
                  <a:lumMod val="75000"/>
                </a:schemeClr>
              </a:solidFill>
            </a:endParaRPr>
          </a:p>
          <a:p>
            <a:r>
              <a:rPr lang="kk-KZ" b="1" dirty="0">
                <a:solidFill>
                  <a:schemeClr val="accent1">
                    <a:lumMod val="75000"/>
                  </a:schemeClr>
                </a:solidFill>
              </a:rPr>
              <a:t>Өсеу аймағы бөліну аймағынан кейін орналасқан. Бұл аймақтар арасында енді ғана түзелген жасушалардың мөлшері арта бастайды, яғни ұзарады.</a:t>
            </a:r>
            <a:endParaRPr lang="ru-RU" b="1" dirty="0">
              <a:solidFill>
                <a:schemeClr val="accent1">
                  <a:lumMod val="75000"/>
                </a:schemeClr>
              </a:solidFill>
            </a:endParaRPr>
          </a:p>
          <a:p>
            <a:r>
              <a:rPr lang="kk-KZ" b="1" dirty="0">
                <a:solidFill>
                  <a:schemeClr val="accent1">
                    <a:lumMod val="75000"/>
                  </a:schemeClr>
                </a:solidFill>
              </a:rPr>
              <a:t>Сору аймағы топырақта еріген заттар мен суды сіңруге жауапы болғандықтан осылай аталады.</a:t>
            </a:r>
            <a:endParaRPr lang="ru-RU" b="1" dirty="0">
              <a:solidFill>
                <a:schemeClr val="accent1">
                  <a:lumMod val="75000"/>
                </a:schemeClr>
              </a:solidFill>
            </a:endParaRPr>
          </a:p>
          <a:p>
            <a:r>
              <a:rPr lang="kk-KZ" b="1" dirty="0">
                <a:solidFill>
                  <a:schemeClr val="accent1">
                    <a:lumMod val="75000"/>
                  </a:schemeClr>
                </a:solidFill>
              </a:rPr>
              <a:t>Өткізу аймағы сору аймағында сінірілген заттардың сабаққа түсуін қамтамасыз етеді. Бұл аймақтың басты қызметі- зат тасмалдау болғандықтан, негізгі ұлпа да өткізуші болады.</a:t>
            </a:r>
            <a:endParaRPr lang="ru-RU" b="1" dirty="0">
              <a:solidFill>
                <a:schemeClr val="accent1">
                  <a:lumMod val="75000"/>
                </a:schemeClr>
              </a:solidFill>
            </a:endParaRPr>
          </a:p>
          <a:p>
            <a:endParaRPr lang="ru-RU" b="1" dirty="0">
              <a:solidFill>
                <a:schemeClr val="accent1">
                  <a:lumMod val="75000"/>
                </a:schemeClr>
              </a:solidFill>
            </a:endParaRPr>
          </a:p>
        </p:txBody>
      </p:sp>
      <p:pic>
        <p:nvPicPr>
          <p:cNvPr id="5" name="Содержимое 4" descr="33333333333333333333.png"/>
          <p:cNvPicPr>
            <a:picLocks noGrp="1" noChangeAspect="1"/>
          </p:cNvPicPr>
          <p:nvPr>
            <p:ph sz="half" idx="2"/>
          </p:nvPr>
        </p:nvPicPr>
        <p:blipFill>
          <a:blip r:embed="rId2" cstate="print"/>
          <a:stretch>
            <a:fillRect/>
          </a:stretch>
        </p:blipFill>
        <p:spPr>
          <a:xfrm>
            <a:off x="6012160" y="1916832"/>
            <a:ext cx="2088232" cy="38671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t>Тамырдың ішкі құрылысын</a:t>
            </a:r>
            <a:endParaRPr lang="ru-RU" dirty="0"/>
          </a:p>
        </p:txBody>
      </p:sp>
      <p:sp>
        <p:nvSpPr>
          <p:cNvPr id="3" name="Содержимое 2"/>
          <p:cNvSpPr>
            <a:spLocks noGrp="1"/>
          </p:cNvSpPr>
          <p:nvPr>
            <p:ph sz="half" idx="1"/>
          </p:nvPr>
        </p:nvSpPr>
        <p:spPr/>
        <p:txBody>
          <a:bodyPr/>
          <a:lstStyle/>
          <a:p>
            <a:r>
              <a:rPr lang="kk-KZ" b="1" dirty="0">
                <a:solidFill>
                  <a:schemeClr val="accent1">
                    <a:lumMod val="75000"/>
                  </a:schemeClr>
                </a:solidFill>
              </a:rPr>
              <a:t>Тамырдың ішкі құрылысын оқып-білу үшін  61 суреттегі тамырдың көлденең кесіндісіне назар аударамыз.</a:t>
            </a:r>
            <a:endParaRPr lang="ru-RU" b="1" dirty="0">
              <a:solidFill>
                <a:schemeClr val="accent1">
                  <a:lumMod val="75000"/>
                </a:schemeClr>
              </a:solidFill>
            </a:endParaRPr>
          </a:p>
        </p:txBody>
      </p:sp>
      <p:pic>
        <p:nvPicPr>
          <p:cNvPr id="5" name="Содержимое 4" descr="55555555555555555555555555.png"/>
          <p:cNvPicPr>
            <a:picLocks noGrp="1" noChangeAspect="1"/>
          </p:cNvPicPr>
          <p:nvPr>
            <p:ph sz="half" idx="2"/>
          </p:nvPr>
        </p:nvPicPr>
        <p:blipFill>
          <a:blip r:embed="rId2" cstate="print"/>
          <a:stretch>
            <a:fillRect/>
          </a:stretch>
        </p:blipFill>
        <p:spPr>
          <a:xfrm>
            <a:off x="5148064" y="1556793"/>
            <a:ext cx="3538736" cy="396044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851920" y="273050"/>
            <a:ext cx="3600400" cy="1162050"/>
          </a:xfrm>
        </p:spPr>
        <p:txBody>
          <a:bodyPr>
            <a:noAutofit/>
          </a:bodyPr>
          <a:lstStyle/>
          <a:p>
            <a:r>
              <a:rPr lang="kk-KZ" sz="3600" dirty="0" smtClean="0"/>
              <a:t>Ағаш сабағының ішкі құрылысы</a:t>
            </a:r>
            <a:endParaRPr lang="ru-RU" sz="3600" dirty="0"/>
          </a:p>
        </p:txBody>
      </p:sp>
      <p:pic>
        <p:nvPicPr>
          <p:cNvPr id="8" name="Содержимое 7" descr="ааааааааааааааа.png"/>
          <p:cNvPicPr>
            <a:picLocks noGrp="1" noChangeAspect="1"/>
          </p:cNvPicPr>
          <p:nvPr>
            <p:ph idx="1"/>
          </p:nvPr>
        </p:nvPicPr>
        <p:blipFill>
          <a:blip r:embed="rId3" cstate="print"/>
          <a:stretch>
            <a:fillRect/>
          </a:stretch>
        </p:blipFill>
        <p:spPr>
          <a:xfrm>
            <a:off x="3923928" y="1988840"/>
            <a:ext cx="4762872" cy="3456384"/>
          </a:xfrm>
        </p:spPr>
      </p:pic>
      <p:sp>
        <p:nvSpPr>
          <p:cNvPr id="7" name="Текст 6"/>
          <p:cNvSpPr>
            <a:spLocks noGrp="1"/>
          </p:cNvSpPr>
          <p:nvPr>
            <p:ph type="body" sz="half" idx="2"/>
          </p:nvPr>
        </p:nvSpPr>
        <p:spPr>
          <a:xfrm>
            <a:off x="457200" y="548680"/>
            <a:ext cx="3008313" cy="5577483"/>
          </a:xfrm>
        </p:spPr>
        <p:txBody>
          <a:bodyPr>
            <a:normAutofit fontScale="92500" lnSpcReduction="20000"/>
          </a:bodyPr>
          <a:lstStyle/>
          <a:p>
            <a:r>
              <a:rPr lang="kk-KZ" b="1" dirty="0">
                <a:solidFill>
                  <a:schemeClr val="accent1">
                    <a:lumMod val="75000"/>
                  </a:schemeClr>
                </a:solidFill>
              </a:rPr>
              <a:t>Сабақ –тамыр мен жапырақ арасында қоректік заттарды өткізетін негізгі мүше. Енді слайдтағы ағаш сабағының ішкі құрылысының қабаттарын қарастырамыз. Сабақтың  сыртқы қабаты –қабық. Қабық кез келген жағдайда өсімдіктердегі сабақтың ішкі ұлпаларын  мысалы: суықтан, ыстықтан т/б с/с климаттық жағдайлардан қорғайды. Қыстап шыққан қабық жабын ұлпасынан түзелген тоз  қабатын құрайды. Қабықтың қабаты тін деп аталады, оның құрамына органикалық заттарды өткізетін жасушалар мен сабаққа беріктік қасиет беретін жасушалар кіреді. </a:t>
            </a:r>
            <a:endParaRPr lang="ru-RU" b="1" dirty="0">
              <a:solidFill>
                <a:schemeClr val="accent1">
                  <a:lumMod val="75000"/>
                </a:schemeClr>
              </a:solidFill>
            </a:endParaRPr>
          </a:p>
          <a:p>
            <a:r>
              <a:rPr lang="kk-KZ" b="1" dirty="0">
                <a:solidFill>
                  <a:schemeClr val="accent1">
                    <a:lumMod val="75000"/>
                  </a:schemeClr>
                </a:solidFill>
              </a:rPr>
              <a:t>Камбий- түзуші ұлпаның тірі жасушалар қабаты. Бөлінетін камбий жасушалары тін мен сүрекке бастама береді</a:t>
            </a:r>
            <a:endParaRPr lang="ru-RU" b="1" dirty="0">
              <a:solidFill>
                <a:schemeClr val="accent1">
                  <a:lumMod val="75000"/>
                </a:schemeClr>
              </a:solidFill>
            </a:endParaRPr>
          </a:p>
          <a:p>
            <a:r>
              <a:rPr lang="kk-KZ" b="1" dirty="0">
                <a:solidFill>
                  <a:schemeClr val="accent1">
                    <a:lumMod val="75000"/>
                  </a:schemeClr>
                </a:solidFill>
              </a:rPr>
              <a:t>Сүрек –сабақтың негізгі бөлігі, оның құрамына  тамырлар мен талшықтар кіреді.</a:t>
            </a:r>
            <a:endParaRPr lang="ru-RU" b="1" dirty="0">
              <a:solidFill>
                <a:schemeClr val="accent1">
                  <a:lumMod val="75000"/>
                </a:schemeClr>
              </a:solidFill>
            </a:endParaRPr>
          </a:p>
          <a:p>
            <a:r>
              <a:rPr lang="kk-KZ" b="1" dirty="0">
                <a:solidFill>
                  <a:schemeClr val="accent1">
                    <a:lumMod val="75000"/>
                  </a:schemeClr>
                </a:solidFill>
              </a:rPr>
              <a:t>Сабақтың дәл ортасында негізгі ұлпадан түзелген өзек болады. Сызбанұсқасын сызып көрейік,   Жасымықшалар- Қабықша- Тоз- Бірінші реттік қабық- Тіннің талшықтары- Екінші реттік қабық- Камбий- Сүрек түтікшелері- Механикалық талшықтар және тірі жасушалар- Өзек жасушалары </a:t>
            </a:r>
            <a:endParaRPr lang="ru-RU" b="1" dirty="0">
              <a:solidFill>
                <a:schemeClr val="accent1">
                  <a:lumMod val="75000"/>
                </a:schemeClr>
              </a:solidFill>
            </a:endParaRPr>
          </a:p>
          <a:p>
            <a:endParaRPr lang="ru-RU" b="1" dirty="0">
              <a:solidFill>
                <a:schemeClr val="accent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202034"/>
          </a:xfrm>
        </p:spPr>
        <p:txBody>
          <a:bodyPr>
            <a:noAutofit/>
          </a:bodyPr>
          <a:lstStyle/>
          <a:p>
            <a:r>
              <a:rPr lang="kk-KZ" sz="2400" dirty="0" smtClean="0">
                <a:solidFill>
                  <a:schemeClr val="tx2"/>
                </a:solidFill>
              </a:rPr>
              <a:t>Ксилема және флоэманы салыстыру  кестесі</a:t>
            </a:r>
            <a:endParaRPr lang="ru-RU" sz="2400" dirty="0">
              <a:solidFill>
                <a:schemeClr val="tx2"/>
              </a:solidFill>
            </a:endParaRPr>
          </a:p>
        </p:txBody>
      </p:sp>
      <p:pic>
        <p:nvPicPr>
          <p:cNvPr id="7" name="Содержимое 6" descr="рррррррррррррррр.png"/>
          <p:cNvPicPr>
            <a:picLocks noGrp="1" noChangeAspect="1"/>
          </p:cNvPicPr>
          <p:nvPr>
            <p:ph idx="1"/>
          </p:nvPr>
        </p:nvPicPr>
        <p:blipFill>
          <a:blip r:embed="rId2" cstate="print"/>
          <a:stretch>
            <a:fillRect/>
          </a:stretch>
        </p:blipFill>
        <p:spPr>
          <a:xfrm>
            <a:off x="971600" y="764704"/>
            <a:ext cx="7560840" cy="568863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6106690"/>
          </a:xfrm>
        </p:spPr>
        <p:txBody>
          <a:bodyPr>
            <a:noAutofit/>
          </a:bodyPr>
          <a:lstStyle/>
          <a:p>
            <a:pPr algn="l"/>
            <a:r>
              <a:rPr lang="kk-KZ" sz="2000" b="1" dirty="0" smtClean="0">
                <a:solidFill>
                  <a:schemeClr val="accent1">
                    <a:lumMod val="75000"/>
                  </a:schemeClr>
                </a:solidFill>
                <a:latin typeface="Times New Roman" pitchFamily="18" charset="0"/>
                <a:cs typeface="Times New Roman" pitchFamily="18" charset="0"/>
              </a:rPr>
              <a:t>           №4 зертханалық жұмыс. Сабақтың ішкі құрылысын зерттеу.                                  </a:t>
            </a:r>
            <a:br>
              <a:rPr lang="kk-KZ" sz="2000" b="1" dirty="0" smtClean="0">
                <a:solidFill>
                  <a:schemeClr val="accent1">
                    <a:lumMod val="75000"/>
                  </a:schemeClr>
                </a:solidFill>
                <a:latin typeface="Times New Roman" pitchFamily="18" charset="0"/>
                <a:cs typeface="Times New Roman" pitchFamily="18" charset="0"/>
              </a:rPr>
            </a:br>
            <a:r>
              <a:rPr lang="kk-KZ" sz="2000" b="1" dirty="0" smtClean="0">
                <a:solidFill>
                  <a:schemeClr val="accent1">
                    <a:lumMod val="75000"/>
                  </a:schemeClr>
                </a:solidFill>
                <a:latin typeface="Times New Roman" pitchFamily="18" charset="0"/>
                <a:cs typeface="Times New Roman" pitchFamily="18" charset="0"/>
              </a:rPr>
              <a:t> </a:t>
            </a:r>
            <a:r>
              <a:rPr lang="kk-KZ" sz="2000" b="1" i="1" dirty="0" smtClean="0">
                <a:solidFill>
                  <a:schemeClr val="accent1">
                    <a:lumMod val="75000"/>
                  </a:schemeClr>
                </a:solidFill>
                <a:latin typeface="Times New Roman" pitchFamily="18" charset="0"/>
                <a:cs typeface="Times New Roman" pitchFamily="18" charset="0"/>
              </a:rPr>
              <a:t>Мақсаты</a:t>
            </a:r>
            <a:r>
              <a:rPr lang="kk-KZ" sz="2000" b="1" dirty="0" smtClean="0">
                <a:solidFill>
                  <a:schemeClr val="accent1">
                    <a:lumMod val="75000"/>
                  </a:schemeClr>
                </a:solidFill>
                <a:latin typeface="Times New Roman" pitchFamily="18" charset="0"/>
                <a:cs typeface="Times New Roman" pitchFamily="18" charset="0"/>
              </a:rPr>
              <a:t>: ағаш сабағының ішкі құрылысын қарау, жылдық сақинаны санау.  </a:t>
            </a:r>
            <a:br>
              <a:rPr lang="kk-KZ" sz="2000" b="1" dirty="0" smtClean="0">
                <a:solidFill>
                  <a:schemeClr val="accent1">
                    <a:lumMod val="75000"/>
                  </a:schemeClr>
                </a:solidFill>
                <a:latin typeface="Times New Roman" pitchFamily="18" charset="0"/>
                <a:cs typeface="Times New Roman" pitchFamily="18" charset="0"/>
              </a:rPr>
            </a:br>
            <a:r>
              <a:rPr lang="kk-KZ" sz="2000" b="1" dirty="0" smtClean="0">
                <a:solidFill>
                  <a:schemeClr val="accent1">
                    <a:lumMod val="75000"/>
                  </a:schemeClr>
                </a:solidFill>
                <a:latin typeface="Times New Roman" pitchFamily="18" charset="0"/>
                <a:cs typeface="Times New Roman" pitchFamily="18" charset="0"/>
              </a:rPr>
              <a:t> </a:t>
            </a:r>
            <a:r>
              <a:rPr lang="kk-KZ" sz="2000" b="1" i="1" dirty="0" smtClean="0">
                <a:solidFill>
                  <a:schemeClr val="accent1">
                    <a:lumMod val="75000"/>
                  </a:schemeClr>
                </a:solidFill>
                <a:latin typeface="Times New Roman" pitchFamily="18" charset="0"/>
                <a:cs typeface="Times New Roman" pitchFamily="18" charset="0"/>
              </a:rPr>
              <a:t>Құрал-жабдықтар</a:t>
            </a:r>
            <a:r>
              <a:rPr lang="kk-KZ" sz="2000" b="1" dirty="0" smtClean="0">
                <a:solidFill>
                  <a:schemeClr val="accent1">
                    <a:lumMod val="75000"/>
                  </a:schemeClr>
                </a:solidFill>
                <a:latin typeface="Times New Roman" pitchFamily="18" charset="0"/>
                <a:cs typeface="Times New Roman" pitchFamily="18" charset="0"/>
              </a:rPr>
              <a:t>: әртүлі ағаштардың көлденең қимасы және лупа. </a:t>
            </a:r>
            <a:br>
              <a:rPr lang="kk-KZ" sz="2000" b="1" dirty="0" smtClean="0">
                <a:solidFill>
                  <a:schemeClr val="accent1">
                    <a:lumMod val="75000"/>
                  </a:schemeClr>
                </a:solidFill>
                <a:latin typeface="Times New Roman" pitchFamily="18" charset="0"/>
                <a:cs typeface="Times New Roman" pitchFamily="18" charset="0"/>
              </a:rPr>
            </a:br>
            <a:r>
              <a:rPr lang="kk-KZ" sz="2000" b="1" dirty="0" smtClean="0">
                <a:solidFill>
                  <a:schemeClr val="accent1">
                    <a:lumMod val="75000"/>
                  </a:schemeClr>
                </a:solidFill>
                <a:latin typeface="Times New Roman" pitchFamily="18" charset="0"/>
                <a:cs typeface="Times New Roman" pitchFamily="18" charset="0"/>
              </a:rPr>
              <a:t/>
            </a:r>
            <a:br>
              <a:rPr lang="kk-KZ" sz="2000" b="1" dirty="0" smtClean="0">
                <a:solidFill>
                  <a:schemeClr val="accent1">
                    <a:lumMod val="75000"/>
                  </a:schemeClr>
                </a:solidFill>
                <a:latin typeface="Times New Roman" pitchFamily="18" charset="0"/>
                <a:cs typeface="Times New Roman" pitchFamily="18" charset="0"/>
              </a:rPr>
            </a:br>
            <a:r>
              <a:rPr lang="kk-KZ" sz="2000" b="1" dirty="0" smtClean="0">
                <a:solidFill>
                  <a:schemeClr val="accent1">
                    <a:lumMod val="75000"/>
                  </a:schemeClr>
                </a:solidFill>
                <a:latin typeface="Times New Roman" pitchFamily="18" charset="0"/>
                <a:cs typeface="Times New Roman" pitchFamily="18" charset="0"/>
              </a:rPr>
              <a:t>                       Орындауға арналған тапсырмалар  </a:t>
            </a:r>
            <a:br>
              <a:rPr lang="kk-KZ" sz="2000" b="1" dirty="0" smtClean="0">
                <a:solidFill>
                  <a:schemeClr val="accent1">
                    <a:lumMod val="75000"/>
                  </a:schemeClr>
                </a:solidFill>
                <a:latin typeface="Times New Roman" pitchFamily="18" charset="0"/>
                <a:cs typeface="Times New Roman" pitchFamily="18" charset="0"/>
              </a:rPr>
            </a:br>
            <a:r>
              <a:rPr lang="kk-KZ" sz="2000" b="1" dirty="0" smtClean="0">
                <a:solidFill>
                  <a:schemeClr val="accent1">
                    <a:lumMod val="75000"/>
                  </a:schemeClr>
                </a:solidFill>
                <a:latin typeface="Times New Roman" pitchFamily="18" charset="0"/>
                <a:cs typeface="Times New Roman" pitchFamily="18" charset="0"/>
              </a:rPr>
              <a:t>                                 </a:t>
            </a:r>
            <a:br>
              <a:rPr lang="kk-KZ" sz="2000" b="1" dirty="0" smtClean="0">
                <a:solidFill>
                  <a:schemeClr val="accent1">
                    <a:lumMod val="75000"/>
                  </a:schemeClr>
                </a:solidFill>
                <a:latin typeface="Times New Roman" pitchFamily="18" charset="0"/>
                <a:cs typeface="Times New Roman" pitchFamily="18" charset="0"/>
              </a:rPr>
            </a:br>
            <a:r>
              <a:rPr lang="kk-KZ" sz="2000" b="1" dirty="0" smtClean="0">
                <a:solidFill>
                  <a:schemeClr val="accent1">
                    <a:lumMod val="75000"/>
                  </a:schemeClr>
                </a:solidFill>
                <a:latin typeface="Times New Roman" pitchFamily="18" charset="0"/>
                <a:cs typeface="Times New Roman" pitchFamily="18" charset="0"/>
              </a:rPr>
              <a:t> 1.Лупа арқылы жуандығы әртірлі ағаш дінінің қимасын қарап, жылдық сақиналарын табыңдар. Олардың сабақтың қандай қабатында түзелгенін анықтаңдар. Жылдық сақинаны санап, әрбір ағаштың жасын айтыңдар.</a:t>
            </a:r>
            <a:br>
              <a:rPr lang="kk-KZ" sz="2000" b="1" dirty="0" smtClean="0">
                <a:solidFill>
                  <a:schemeClr val="accent1">
                    <a:lumMod val="75000"/>
                  </a:schemeClr>
                </a:solidFill>
                <a:latin typeface="Times New Roman" pitchFamily="18" charset="0"/>
                <a:cs typeface="Times New Roman" pitchFamily="18" charset="0"/>
              </a:rPr>
            </a:br>
            <a:r>
              <a:rPr lang="kk-KZ" sz="2000" b="1" dirty="0" smtClean="0">
                <a:solidFill>
                  <a:schemeClr val="accent1">
                    <a:lumMod val="75000"/>
                  </a:schemeClr>
                </a:solidFill>
                <a:latin typeface="Times New Roman" pitchFamily="18" charset="0"/>
                <a:cs typeface="Times New Roman" pitchFamily="18" charset="0"/>
              </a:rPr>
              <a:t>                                                                            </a:t>
            </a:r>
            <a:br>
              <a:rPr lang="kk-KZ" sz="2000" b="1" dirty="0" smtClean="0">
                <a:solidFill>
                  <a:schemeClr val="accent1">
                    <a:lumMod val="75000"/>
                  </a:schemeClr>
                </a:solidFill>
                <a:latin typeface="Times New Roman" pitchFamily="18" charset="0"/>
                <a:cs typeface="Times New Roman" pitchFamily="18" charset="0"/>
              </a:rPr>
            </a:br>
            <a:r>
              <a:rPr lang="kk-KZ" sz="2000" b="1" dirty="0" smtClean="0">
                <a:solidFill>
                  <a:schemeClr val="accent1">
                    <a:lumMod val="75000"/>
                  </a:schemeClr>
                </a:solidFill>
                <a:latin typeface="Times New Roman" pitchFamily="18" charset="0"/>
                <a:cs typeface="Times New Roman" pitchFamily="18" charset="0"/>
              </a:rPr>
              <a:t> 2. Жылдық сақинаның қалыңдығын қарап, ағаштың өсуіне әсер еткен ауа райы жағдайын түсіндіріңдер.                                                                    </a:t>
            </a:r>
            <a:br>
              <a:rPr lang="kk-KZ" sz="2000" b="1" dirty="0" smtClean="0">
                <a:solidFill>
                  <a:schemeClr val="accent1">
                    <a:lumMod val="75000"/>
                  </a:schemeClr>
                </a:solidFill>
                <a:latin typeface="Times New Roman" pitchFamily="18" charset="0"/>
                <a:cs typeface="Times New Roman" pitchFamily="18" charset="0"/>
              </a:rPr>
            </a:br>
            <a:r>
              <a:rPr lang="kk-KZ" sz="2000" b="1" dirty="0" smtClean="0">
                <a:solidFill>
                  <a:schemeClr val="accent1">
                    <a:lumMod val="75000"/>
                  </a:schemeClr>
                </a:solidFill>
                <a:latin typeface="Times New Roman" pitchFamily="18" charset="0"/>
                <a:cs typeface="Times New Roman" pitchFamily="18" charset="0"/>
              </a:rPr>
              <a:t> 3. Қарастырылған ағаш қимасын оқулықтағы суретпен салыстырыңдар.</a:t>
            </a:r>
            <a:endParaRPr lang="ru-RU" sz="2000" b="1"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556</Words>
  <Application>Microsoft Office PowerPoint</Application>
  <PresentationFormat>Экран (4:3)</PresentationFormat>
  <Paragraphs>28</Paragraphs>
  <Slides>10</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Times New Roman</vt:lpstr>
      <vt:lpstr>Тема Office</vt:lpstr>
      <vt:lpstr>Презентация PowerPoint</vt:lpstr>
      <vt:lpstr>Оқу мақсаты</vt:lpstr>
      <vt:lpstr>Ағзадағы заттардың тасмалдануы</vt:lpstr>
      <vt:lpstr>Тамыр оймақшасы</vt:lpstr>
      <vt:lpstr>Тамыр- аймақтары.</vt:lpstr>
      <vt:lpstr>Тамырдың ішкі құрылысын</vt:lpstr>
      <vt:lpstr>Ағаш сабағының ішкі құрылысы</vt:lpstr>
      <vt:lpstr>Ксилема және флоэманы салыстыру  кестесі</vt:lpstr>
      <vt:lpstr>           №4 зертханалық жұмыс. Сабақтың ішкі құрылысын зерттеу.                                    Мақсаты: ағаш сабағының ішкі құрылысын қарау, жылдық сақинаны санау.    Құрал-жабдықтар: әртүлі ағаштардың көлденең қимасы және лупа.                          Орындауға арналған тапсырмалар                                      1.Лупа арқылы жуандығы әртірлі ағаш дінінің қимасын қарап, жылдық сақиналарын табыңдар. Олардың сабақтың қандай қабатында түзелгенін анықтаңдар. Жылдық сақинаны санап, әрбір ағаштың жасын айтыңдар.                                                                               2. Жылдық сақинаның қалыңдығын қарап, ағаштың өсуіне әсер еткен ауа райы жағдайын түсіндіріңдер.                                                                      3. Қарастырылған ағаш қимасын оқулықтағы суретпен салыстырыңдар.</vt:lpstr>
      <vt:lpstr>Тапсырма №1. Тамыр сіңіретін судың қозғалысын сызба түрінде бейнелеңдер. Топырақ ылғалы- ...     Тапсырма №2. Ксилема мен флоэманың ерекшеліктерін салыстырыңдар.   </vt:lpstr>
    </vt:vector>
  </TitlesOfParts>
  <Company>WolfishLair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Ағзадағы заттардың</dc:title>
  <dc:creator>user2</dc:creator>
  <cp:lastModifiedBy>Huawei</cp:lastModifiedBy>
  <cp:revision>16</cp:revision>
  <dcterms:created xsi:type="dcterms:W3CDTF">2020-10-20T18:50:12Z</dcterms:created>
  <dcterms:modified xsi:type="dcterms:W3CDTF">2024-10-31T12:31:41Z</dcterms:modified>
</cp:coreProperties>
</file>