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png" ContentType="image/png"/>
  <Override PartName="/ppt/media/image8.jpeg" ContentType="image/jpeg"/>
  <Override PartName="/ppt/media/image5.png" ContentType="image/png"/>
  <Override PartName="/ppt/media/image13.png" ContentType="image/png"/>
  <Override PartName="/ppt/media/image6.jpeg" ContentType="image/jpeg"/>
  <Override PartName="/ppt/media/image4.png" ContentType="image/png"/>
  <Override PartName="/ppt/media/image12.png" ContentType="image/png"/>
  <Override PartName="/ppt/media/image15.jpeg" ContentType="image/jpeg"/>
  <Override PartName="/ppt/media/image7.png" ContentType="image/png"/>
  <Override PartName="/ppt/media/image10.jpeg" ContentType="image/jpeg"/>
  <Override PartName="/ppt/media/image9.jpeg" ContentType="image/jpeg"/>
  <Override PartName="/ppt/media/image11.png" ContentType="image/png"/>
  <Override PartName="/ppt/media/image3.png" ContentType="image/png"/>
  <Override PartName="/ppt/media/image14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5088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29601F7-7075-488F-A12E-4C93A2AE110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8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t">
            <a:normAutofit fontScale="92500" lnSpcReduction="9999"/>
          </a:bodyPr>
          <a:p>
            <a:pPr marL="290520" indent="-29052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31800" indent="-24300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973080" indent="-19368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362240" indent="-19368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4766760"/>
            <a:ext cx="289584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6C060A5-1195-4ACF-858E-C958DA68FB68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8.jpeg"/><Relationship Id="rId7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8.jpeg"/><Relationship Id="rId7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hyperlink" Target="https://twig-bilim.kz/kz/film/what-is-a-cell" TargetMode="External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https://www.youtube.com/watch?v=tKBejKIWyj0" TargetMode="External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8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6;p1"/>
          <p:cNvSpPr/>
          <p:nvPr/>
        </p:nvSpPr>
        <p:spPr>
          <a:xfrm>
            <a:off x="687240" y="2541600"/>
            <a:ext cx="7712280" cy="12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4280" rIns="44280" tIns="22320" bIns="223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Century Gothic"/>
              </a:rPr>
              <a:t> </a:t>
            </a: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Тақырыбы:  Жасуша -ағза құрлысының негізгі бөлігі . Өсімдік және жануар жасушасының құрылысы.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7 сынып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" name="Google Shape;77;p1"/>
          <p:cNvCxnSpPr/>
          <p:nvPr/>
        </p:nvCxnSpPr>
        <p:spPr>
          <a:xfrm>
            <a:off x="1166400" y="4409640"/>
            <a:ext cx="694116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7" name="Google Shape;78;p1"/>
          <p:cNvCxnSpPr/>
          <p:nvPr/>
        </p:nvCxnSpPr>
        <p:spPr>
          <a:xfrm>
            <a:off x="1287000" y="4509720"/>
            <a:ext cx="67143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328400" cy="5837400"/>
          </a:xfrm>
          <a:prstGeom prst="rect">
            <a:avLst/>
          </a:prstGeom>
          <a:ln w="0">
            <a:noFill/>
          </a:ln>
        </p:spPr>
      </p:pic>
      <p:sp>
        <p:nvSpPr>
          <p:cNvPr id="88" name="Google Shape;123;p4"/>
          <p:cNvSpPr/>
          <p:nvPr/>
        </p:nvSpPr>
        <p:spPr>
          <a:xfrm>
            <a:off x="8277120" y="514368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9DC89F2-15EB-49D3-8DD8-C1E9F2EFE9F5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9" name="Google Shape;124;p4"/>
          <p:cNvCxnSpPr/>
          <p:nvPr/>
        </p:nvCxnSpPr>
        <p:spPr>
          <a:xfrm>
            <a:off x="528480" y="563544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0" name="Google Shape;125;p4"/>
          <p:cNvCxnSpPr/>
          <p:nvPr/>
        </p:nvCxnSpPr>
        <p:spPr>
          <a:xfrm flipV="1">
            <a:off x="825840" y="571428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1" name="Google Shape;230;p65"/>
          <p:cNvSpPr/>
          <p:nvPr/>
        </p:nvSpPr>
        <p:spPr>
          <a:xfrm>
            <a:off x="0" y="855720"/>
            <a:ext cx="10348920" cy="120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algn="just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Прямоугольник 9"/>
          <p:cNvSpPr/>
          <p:nvPr/>
        </p:nvSpPr>
        <p:spPr>
          <a:xfrm>
            <a:off x="1992240" y="317520"/>
            <a:ext cx="335124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№ </a:t>
            </a: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 Тапсырма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93" name=""/>
          <p:cNvGraphicFramePr/>
          <p:nvPr/>
        </p:nvGraphicFramePr>
        <p:xfrm>
          <a:off x="1719360" y="1184400"/>
          <a:ext cx="6095880" cy="3566880"/>
        </p:xfrm>
        <a:graphic>
          <a:graphicData uri="http://schemas.openxmlformats.org/drawingml/2006/table">
            <a:tbl>
              <a:tblPr/>
              <a:tblGrid>
                <a:gridCol w="495360"/>
                <a:gridCol w="2552400"/>
                <a:gridCol w="1524240"/>
                <a:gridCol w="1523880"/>
              </a:tblGrid>
              <a:tr h="3355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6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Белгілері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6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Өсімдіктер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6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Жануарлар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355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1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Ядроның болуы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5792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2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Фотосинтездеуші жасыл жасушалар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5792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3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Асқорту вакуольдерінің болуы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5792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4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Жасуша қабықшасының болуы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5792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5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Пластидтерінің 3 түрі болады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5792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6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Жиырылғыш вакуолі болады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94" name="Прямоугольник 12"/>
          <p:cNvSpPr/>
          <p:nvPr/>
        </p:nvSpPr>
        <p:spPr>
          <a:xfrm>
            <a:off x="1424160" y="4699080"/>
            <a:ext cx="7048440" cy="68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Дескриптор: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Өсімдік және жануар жасушаларының құрылыс ерекшеліктерін ажыратады;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1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 </a:t>
            </a:r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Прямоугольник 10"/>
          <p:cNvSpPr/>
          <p:nvPr/>
        </p:nvSpPr>
        <p:spPr>
          <a:xfrm>
            <a:off x="1447920" y="893880"/>
            <a:ext cx="8508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Өсімдік және жануар жасушаларының құрылыс ерекшеліктерін ажыратыңыз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328400" cy="5837400"/>
          </a:xfrm>
          <a:prstGeom prst="rect">
            <a:avLst/>
          </a:prstGeom>
          <a:ln w="0">
            <a:noFill/>
          </a:ln>
        </p:spPr>
      </p:pic>
      <p:sp>
        <p:nvSpPr>
          <p:cNvPr id="97" name="Google Shape;123;p4"/>
          <p:cNvSpPr/>
          <p:nvPr/>
        </p:nvSpPr>
        <p:spPr>
          <a:xfrm>
            <a:off x="8277120" y="514368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5DE7FEE-CA4F-4999-A0E8-35FAE17565E6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8" name="Google Shape;124;p4"/>
          <p:cNvCxnSpPr/>
          <p:nvPr/>
        </p:nvCxnSpPr>
        <p:spPr>
          <a:xfrm>
            <a:off x="528480" y="563544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9" name="Google Shape;125;p4"/>
          <p:cNvCxnSpPr/>
          <p:nvPr/>
        </p:nvCxnSpPr>
        <p:spPr>
          <a:xfrm flipV="1">
            <a:off x="825840" y="571428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0" name="Google Shape;230;p65"/>
          <p:cNvSpPr/>
          <p:nvPr/>
        </p:nvSpPr>
        <p:spPr>
          <a:xfrm>
            <a:off x="0" y="855720"/>
            <a:ext cx="10348920" cy="120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algn="just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" name="Прямоугольник 9"/>
          <p:cNvSpPr/>
          <p:nvPr/>
        </p:nvSpPr>
        <p:spPr>
          <a:xfrm>
            <a:off x="3084480" y="343080"/>
            <a:ext cx="335124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 жауап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02" name=""/>
          <p:cNvGraphicFramePr/>
          <p:nvPr/>
        </p:nvGraphicFramePr>
        <p:xfrm>
          <a:off x="1879560" y="1041480"/>
          <a:ext cx="6095880" cy="3660840"/>
        </p:xfrm>
        <a:graphic>
          <a:graphicData uri="http://schemas.openxmlformats.org/drawingml/2006/table">
            <a:tbl>
              <a:tblPr/>
              <a:tblGrid>
                <a:gridCol w="495360"/>
                <a:gridCol w="2552760"/>
                <a:gridCol w="1523880"/>
                <a:gridCol w="1523880"/>
              </a:tblGrid>
              <a:tr h="3664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Белгілері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Өсімдіктер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Жануарлар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967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1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Ядроның болуы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ru-RU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+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i="1" lang="ru-RU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+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5792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2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Фотосинтездеуші жасыл жасушалар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i="1" lang="ru-RU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+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5792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3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Асқорту вакуольдеріңің болуы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i="1" lang="ru-RU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+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5792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4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Жасуша қабықшасының болуы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i="1" lang="ru-RU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+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5792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5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Пластидтерінің 3 түрі болады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i="1" lang="ru-RU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+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5792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6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Жиырылғыш вакуолі болады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i="1" lang="ru-RU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+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11787F7-F20E-44BA-9CEC-91FCBB757426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358200" cy="5711760"/>
          </a:xfrm>
          <a:prstGeom prst="rect">
            <a:avLst/>
          </a:prstGeom>
          <a:ln w="0">
            <a:noFill/>
          </a:ln>
        </p:spPr>
      </p:pic>
      <p:cxnSp>
        <p:nvCxnSpPr>
          <p:cNvPr id="105" name="Google Shape;124;p4"/>
          <p:cNvCxnSpPr/>
          <p:nvPr/>
        </p:nvCxnSpPr>
        <p:spPr>
          <a:xfrm>
            <a:off x="529920" y="5376600"/>
            <a:ext cx="86144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6" name="Google Shape;125;p4"/>
          <p:cNvCxnSpPr/>
          <p:nvPr/>
        </p:nvCxnSpPr>
        <p:spPr>
          <a:xfrm flipV="1">
            <a:off x="487440" y="5533200"/>
            <a:ext cx="83174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7" name="Прямоугольник 9"/>
          <p:cNvSpPr/>
          <p:nvPr/>
        </p:nvSpPr>
        <p:spPr>
          <a:xfrm>
            <a:off x="3636000" y="468360"/>
            <a:ext cx="225576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ffffff"/>
                </a:solidFill>
                <a:uFillTx/>
                <a:latin typeface="Century Gothic"/>
              </a:rPr>
              <a:t>Сабақты бекіту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Прямоугольник 12"/>
          <p:cNvSpPr/>
          <p:nvPr/>
        </p:nvSpPr>
        <p:spPr>
          <a:xfrm>
            <a:off x="9144000" y="5143680"/>
            <a:ext cx="6843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AD2A625-FB02-49A4-B786-99C3E705338B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Rectangle 10"/>
          <p:cNvSpPr/>
          <p:nvPr/>
        </p:nvSpPr>
        <p:spPr>
          <a:xfrm>
            <a:off x="658800" y="4642560"/>
            <a:ext cx="1011096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Дескриптор: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Суреттерге қарап тіршіліктің құрылымдық деңгейлерін анықтайды</a:t>
            </a:r>
            <a:r>
              <a:rPr b="0" lang="kk-KZ" sz="1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. </a:t>
            </a: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  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10" name=""/>
          <p:cNvGraphicFramePr/>
          <p:nvPr/>
        </p:nvGraphicFramePr>
        <p:xfrm>
          <a:off x="2298600" y="990720"/>
          <a:ext cx="5461200" cy="3711600"/>
        </p:xfrm>
        <a:graphic>
          <a:graphicData uri="http://schemas.openxmlformats.org/drawingml/2006/table">
            <a:tbl>
              <a:tblPr/>
              <a:tblGrid>
                <a:gridCol w="2730600"/>
                <a:gridCol w="2730600"/>
              </a:tblGrid>
              <a:tr h="560160"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Суреті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Тіршіліктің құрылымдық деңгейлері 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6303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6303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630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6303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6303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11" name="Рисунок 7" descr="Изображение0019"/>
          <p:cNvPicPr/>
          <p:nvPr/>
        </p:nvPicPr>
        <p:blipFill>
          <a:blip r:embed="rId2"/>
          <a:srcRect l="39888" t="25366" r="33728" b="47116"/>
          <a:stretch/>
        </p:blipFill>
        <p:spPr>
          <a:xfrm>
            <a:off x="2535120" y="2168640"/>
            <a:ext cx="2014560" cy="61740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112" name="Рисунок 6" descr="kletka"/>
          <p:cNvPicPr/>
          <p:nvPr/>
        </p:nvPicPr>
        <p:blipFill>
          <a:blip r:embed="rId3"/>
          <a:stretch/>
        </p:blipFill>
        <p:spPr>
          <a:xfrm>
            <a:off x="2637000" y="1566720"/>
            <a:ext cx="2031840" cy="605160"/>
          </a:xfrm>
          <a:prstGeom prst="rect">
            <a:avLst/>
          </a:prstGeom>
          <a:ln w="0">
            <a:noFill/>
          </a:ln>
        </p:spPr>
      </p:pic>
      <p:pic>
        <p:nvPicPr>
          <p:cNvPr id="113" name="Рисунок 4" descr="https://ds02.infourok.ru/uploads/ex/0166/00049545-2fce4d81/img2.jpg"/>
          <p:cNvPicPr/>
          <p:nvPr/>
        </p:nvPicPr>
        <p:blipFill>
          <a:blip r:embed="rId4"/>
          <a:srcRect l="52558" t="0" r="0" b="19830"/>
          <a:stretch/>
        </p:blipFill>
        <p:spPr>
          <a:xfrm>
            <a:off x="2527200" y="2800440"/>
            <a:ext cx="1995480" cy="628560"/>
          </a:xfrm>
          <a:prstGeom prst="rect">
            <a:avLst/>
          </a:prstGeom>
          <a:ln w="0">
            <a:noFill/>
          </a:ln>
        </p:spPr>
      </p:pic>
      <p:pic>
        <p:nvPicPr>
          <p:cNvPr id="114" name="Рисунок 1" descr="https://fsd.multiurok.ru/html/2017/02/18/s_58a8667309bca/s565768_0_16.jpeg"/>
          <p:cNvPicPr/>
          <p:nvPr/>
        </p:nvPicPr>
        <p:blipFill>
          <a:blip r:embed="rId5"/>
          <a:stretch/>
        </p:blipFill>
        <p:spPr>
          <a:xfrm>
            <a:off x="2590920" y="3443400"/>
            <a:ext cx="2057400" cy="639720"/>
          </a:xfrm>
          <a:prstGeom prst="rect">
            <a:avLst/>
          </a:prstGeom>
          <a:ln w="0">
            <a:noFill/>
          </a:ln>
        </p:spPr>
      </p:pic>
      <p:pic>
        <p:nvPicPr>
          <p:cNvPr id="115" name="Рисунок 5" descr="Похожее изображение"/>
          <p:cNvPicPr/>
          <p:nvPr/>
        </p:nvPicPr>
        <p:blipFill>
          <a:blip r:embed="rId6"/>
          <a:srcRect l="22008" t="7853" r="10969" b="11192"/>
          <a:stretch/>
        </p:blipFill>
        <p:spPr>
          <a:xfrm>
            <a:off x="2532240" y="4070520"/>
            <a:ext cx="2019240" cy="577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5E27F6A-C5AB-4B22-88F1-7F99C3760060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677520" cy="5803920"/>
          </a:xfrm>
          <a:prstGeom prst="rect">
            <a:avLst/>
          </a:prstGeom>
          <a:ln w="0">
            <a:noFill/>
          </a:ln>
        </p:spPr>
      </p:pic>
      <p:cxnSp>
        <p:nvCxnSpPr>
          <p:cNvPr id="118" name="Google Shape;124;p4"/>
          <p:cNvCxnSpPr/>
          <p:nvPr/>
        </p:nvCxnSpPr>
        <p:spPr>
          <a:xfrm>
            <a:off x="528480" y="518292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9" name="Google Shape;125;p4"/>
          <p:cNvCxnSpPr/>
          <p:nvPr/>
        </p:nvCxnSpPr>
        <p:spPr>
          <a:xfrm flipV="1">
            <a:off x="825840" y="536508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0" name="Прямоугольник 9"/>
          <p:cNvSpPr/>
          <p:nvPr/>
        </p:nvSpPr>
        <p:spPr>
          <a:xfrm>
            <a:off x="3632760" y="468360"/>
            <a:ext cx="197028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ffffff"/>
                </a:solidFill>
                <a:uFillTx/>
                <a:latin typeface="Century Gothic"/>
              </a:rPr>
              <a:t>Дұрыс жауап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1" name="Прямоугольник 12"/>
          <p:cNvSpPr/>
          <p:nvPr/>
        </p:nvSpPr>
        <p:spPr>
          <a:xfrm>
            <a:off x="9144000" y="5143680"/>
            <a:ext cx="6843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35BAF7A-422C-4620-B412-480BD36DAAAA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22" name=""/>
          <p:cNvGraphicFramePr/>
          <p:nvPr/>
        </p:nvGraphicFramePr>
        <p:xfrm>
          <a:off x="2298600" y="990720"/>
          <a:ext cx="5727960" cy="3995640"/>
        </p:xfrm>
        <a:graphic>
          <a:graphicData uri="http://schemas.openxmlformats.org/drawingml/2006/table">
            <a:tbl>
              <a:tblPr/>
              <a:tblGrid>
                <a:gridCol w="2863800"/>
                <a:gridCol w="2864160"/>
              </a:tblGrid>
              <a:tr h="560160"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Суреті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Тіршіліктің құрылымдық деңгейлері 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6876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Жасуша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6872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Ұлпа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6876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Мүше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6858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Мүшелер жүйесі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6872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Ағза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23" name="Рисунок 7" descr="Изображение0019"/>
          <p:cNvPicPr/>
          <p:nvPr/>
        </p:nvPicPr>
        <p:blipFill>
          <a:blip r:embed="rId2"/>
          <a:srcRect l="39888" t="25366" r="33728" b="47116"/>
          <a:stretch/>
        </p:blipFill>
        <p:spPr>
          <a:xfrm>
            <a:off x="2494080" y="2252520"/>
            <a:ext cx="2014560" cy="61776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124" name="Рисунок 6" descr="kletka"/>
          <p:cNvPicPr/>
          <p:nvPr/>
        </p:nvPicPr>
        <p:blipFill>
          <a:blip r:embed="rId3"/>
          <a:stretch/>
        </p:blipFill>
        <p:spPr>
          <a:xfrm>
            <a:off x="2629080" y="1617840"/>
            <a:ext cx="2031840" cy="604800"/>
          </a:xfrm>
          <a:prstGeom prst="rect">
            <a:avLst/>
          </a:prstGeom>
          <a:ln w="0">
            <a:noFill/>
          </a:ln>
        </p:spPr>
      </p:pic>
      <p:pic>
        <p:nvPicPr>
          <p:cNvPr id="125" name="Рисунок 4" descr="https://ds02.infourok.ru/uploads/ex/0166/00049545-2fce4d81/img2.jpg"/>
          <p:cNvPicPr/>
          <p:nvPr/>
        </p:nvPicPr>
        <p:blipFill>
          <a:blip r:embed="rId4"/>
          <a:srcRect l="52558" t="0" r="0" b="19830"/>
          <a:stretch/>
        </p:blipFill>
        <p:spPr>
          <a:xfrm>
            <a:off x="2552760" y="2959200"/>
            <a:ext cx="1995480" cy="628560"/>
          </a:xfrm>
          <a:prstGeom prst="rect">
            <a:avLst/>
          </a:prstGeom>
          <a:ln w="0">
            <a:noFill/>
          </a:ln>
        </p:spPr>
      </p:pic>
      <p:pic>
        <p:nvPicPr>
          <p:cNvPr id="126" name="Рисунок 1" descr="https://fsd.multiurok.ru/html/2017/02/18/s_58a8667309bca/s565768_0_16.jpeg"/>
          <p:cNvPicPr/>
          <p:nvPr/>
        </p:nvPicPr>
        <p:blipFill>
          <a:blip r:embed="rId5"/>
          <a:stretch/>
        </p:blipFill>
        <p:spPr>
          <a:xfrm>
            <a:off x="2565360" y="3652920"/>
            <a:ext cx="2057400" cy="639720"/>
          </a:xfrm>
          <a:prstGeom prst="rect">
            <a:avLst/>
          </a:prstGeom>
          <a:ln w="0">
            <a:noFill/>
          </a:ln>
        </p:spPr>
      </p:pic>
      <p:pic>
        <p:nvPicPr>
          <p:cNvPr id="127" name="Рисунок 5" descr="Похожее изображение"/>
          <p:cNvPicPr/>
          <p:nvPr/>
        </p:nvPicPr>
        <p:blipFill>
          <a:blip r:embed="rId6"/>
          <a:srcRect l="22008" t="7853" r="10969" b="11192"/>
          <a:stretch/>
        </p:blipFill>
        <p:spPr>
          <a:xfrm>
            <a:off x="2590920" y="4305240"/>
            <a:ext cx="2019240" cy="660600"/>
          </a:xfrm>
          <a:prstGeom prst="rect">
            <a:avLst/>
          </a:prstGeom>
          <a:ln w="0"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29" name=""/>
          <p:cNvGraphicFramePr/>
          <p:nvPr/>
        </p:nvGraphicFramePr>
        <p:xfrm>
          <a:off x="1131840" y="1884240"/>
          <a:ext cx="3108240" cy="2084400"/>
        </p:xfrm>
        <a:graphic>
          <a:graphicData uri="http://schemas.openxmlformats.org/drawingml/2006/table">
            <a:tbl>
              <a:tblPr/>
              <a:tblGrid>
                <a:gridCol w="1554120"/>
                <a:gridCol w="1554120"/>
              </a:tblGrid>
              <a:tr h="1929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         </a:t>
                      </a: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+    -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Жүйелеудің маңызын түсіндім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878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Тірі ағзалар патшалығын сипаттай аламын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16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Өсімдік пен жануар жүйелеудегі айырмашылықтарын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 ашқан ғалымды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0" name=""/>
          <p:cNvGraphicFramePr/>
          <p:nvPr/>
        </p:nvGraphicFramePr>
        <p:xfrm>
          <a:off x="5665680" y="1884240"/>
          <a:ext cx="3106800" cy="2084400"/>
        </p:xfrm>
        <a:graphic>
          <a:graphicData uri="http://schemas.openxmlformats.org/drawingml/2006/table">
            <a:tbl>
              <a:tblPr/>
              <a:tblGrid>
                <a:gridCol w="1552680"/>
                <a:gridCol w="1554120"/>
              </a:tblGrid>
              <a:tr h="1929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         </a:t>
                      </a: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+    -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Жүйелеудің маңызын түсіндім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878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Тірі ағзалар патшалығын сипаттай аламын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16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Өсімдік пен жануар жүйелеудегі айырмашылықтарын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 ашқан ғалымды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1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5C0391A-DC71-41AD-809B-99AF4FAA6406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5560"/>
            <a:ext cx="9144000" cy="5169240"/>
          </a:xfrm>
          <a:prstGeom prst="rect">
            <a:avLst/>
          </a:prstGeom>
          <a:ln w="0">
            <a:noFill/>
          </a:ln>
        </p:spPr>
      </p:pic>
      <p:sp>
        <p:nvSpPr>
          <p:cNvPr id="133" name="Прямоугольник 7"/>
          <p:cNvSpPr/>
          <p:nvPr/>
        </p:nvSpPr>
        <p:spPr>
          <a:xfrm>
            <a:off x="8486640" y="4519440"/>
            <a:ext cx="9399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9E75C66-6FB5-467B-88F2-A21396D47BBD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34" name="Google Shape;124;p4"/>
          <p:cNvCxnSpPr/>
          <p:nvPr/>
        </p:nvCxnSpPr>
        <p:spPr>
          <a:xfrm>
            <a:off x="191880" y="4874760"/>
            <a:ext cx="86144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35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36" name="Прямоугольник 10"/>
          <p:cNvSpPr/>
          <p:nvPr/>
        </p:nvSpPr>
        <p:spPr>
          <a:xfrm>
            <a:off x="3332880" y="295200"/>
            <a:ext cx="225576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Қорытынды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37" name=""/>
          <p:cNvGraphicFramePr/>
          <p:nvPr/>
        </p:nvGraphicFramePr>
        <p:xfrm>
          <a:off x="403200" y="941400"/>
          <a:ext cx="7737480" cy="3719520"/>
        </p:xfrm>
        <a:graphic>
          <a:graphicData uri="http://schemas.openxmlformats.org/drawingml/2006/table">
            <a:tbl>
              <a:tblPr/>
              <a:tblGrid>
                <a:gridCol w="7737480"/>
              </a:tblGrid>
              <a:tr h="4460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6672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Жасуша құрылысын білдім;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462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Жасуша, ұлпа, мүше, мүшелер жүйесі ұғымдарын білдім;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98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Өсімдік және жануар жасушаларын салыстыра алдым;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9795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Жасушаның құрамбөліктерінің ерекшеліктерін сипаттай</a:t>
                      </a: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 алдым;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5560"/>
            <a:ext cx="9144000" cy="5169240"/>
          </a:xfrm>
          <a:prstGeom prst="rect">
            <a:avLst/>
          </a:prstGeom>
          <a:ln w="0">
            <a:noFill/>
          </a:ln>
        </p:spPr>
      </p:pic>
      <p:sp>
        <p:nvSpPr>
          <p:cNvPr id="9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5546128-9680-4C62-BA76-3D67C3DFF71D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" name="Google Shape;230;p65"/>
          <p:cNvSpPr/>
          <p:nvPr/>
        </p:nvSpPr>
        <p:spPr>
          <a:xfrm>
            <a:off x="325440" y="1146240"/>
            <a:ext cx="8381880" cy="29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57240" indent="-5724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Прямоугольник 9"/>
          <p:cNvSpPr/>
          <p:nvPr/>
        </p:nvSpPr>
        <p:spPr>
          <a:xfrm>
            <a:off x="2585160" y="2557440"/>
            <a:ext cx="322776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Бағалау критерийлері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Прямоугольник 10"/>
          <p:cNvSpPr/>
          <p:nvPr/>
        </p:nvSpPr>
        <p:spPr>
          <a:xfrm>
            <a:off x="3277080" y="804960"/>
            <a:ext cx="207396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trike="noStrike" u="none">
                <a:solidFill>
                  <a:srgbClr val="002060"/>
                </a:solidFill>
                <a:uFillTx/>
                <a:latin typeface="Century Gothic"/>
              </a:rPr>
              <a:t>Оқу мақсаты</a:t>
            </a:r>
            <a:r>
              <a:rPr b="0" lang="ru-RU" sz="2200" strike="noStrike" u="none">
                <a:solidFill>
                  <a:srgbClr val="002060"/>
                </a:solidFill>
                <a:uFillTx/>
                <a:latin typeface="Century Gothic"/>
              </a:rPr>
              <a:t>: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Rectangle 9"/>
          <p:cNvSpPr/>
          <p:nvPr/>
        </p:nvSpPr>
        <p:spPr>
          <a:xfrm>
            <a:off x="130320" y="1164240"/>
            <a:ext cx="9013680" cy="12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7.4.2.1 - «жасуша», «ұлпа», «мүше», «мүшелер жүйесі» ұғымдарды түсіндіру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7.4.2.2 - өсімдіктер және жануарлар жасушаларын ажырату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Rectangle 10"/>
          <p:cNvSpPr/>
          <p:nvPr/>
        </p:nvSpPr>
        <p:spPr>
          <a:xfrm>
            <a:off x="271440" y="3071160"/>
            <a:ext cx="8513640" cy="83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Жасуша, ұлпа, мүше, мүшелер жүйесі ұғымдарын түсінеді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Өсімдік және жануар жасушаларын ажыратады 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7920"/>
            <a:ext cx="9144000" cy="6194520"/>
          </a:xfrm>
          <a:prstGeom prst="rect">
            <a:avLst/>
          </a:prstGeom>
          <a:ln w="0">
            <a:noFill/>
          </a:ln>
        </p:spPr>
      </p:pic>
      <p:sp>
        <p:nvSpPr>
          <p:cNvPr id="18" name="Google Shape;123;p4"/>
          <p:cNvSpPr/>
          <p:nvPr/>
        </p:nvSpPr>
        <p:spPr>
          <a:xfrm>
            <a:off x="7088040" y="5477040"/>
            <a:ext cx="205596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95CDC28-C083-42E4-9CB4-0CA907FB92DF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9" name="Google Shape;124;p4"/>
          <p:cNvCxnSpPr/>
          <p:nvPr/>
        </p:nvCxnSpPr>
        <p:spPr>
          <a:xfrm flipV="1">
            <a:off x="618840" y="5892120"/>
            <a:ext cx="6861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0" name="Google Shape;125;p4"/>
          <p:cNvCxnSpPr/>
          <p:nvPr/>
        </p:nvCxnSpPr>
        <p:spPr>
          <a:xfrm flipV="1">
            <a:off x="227520" y="597132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1" name="Google Shape;230;p65"/>
          <p:cNvSpPr/>
          <p:nvPr/>
        </p:nvSpPr>
        <p:spPr>
          <a:xfrm>
            <a:off x="328680" y="1054080"/>
            <a:ext cx="8235720" cy="328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378000" indent="-35748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Прямоугольник 9"/>
          <p:cNvSpPr/>
          <p:nvPr/>
        </p:nvSpPr>
        <p:spPr>
          <a:xfrm>
            <a:off x="1519200" y="284040"/>
            <a:ext cx="4977000" cy="65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Жасуша</a:t>
            </a:r>
            <a:endParaRPr b="0" lang="ru-RU" sz="3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Прямоугольник 12"/>
          <p:cNvSpPr/>
          <p:nvPr/>
        </p:nvSpPr>
        <p:spPr>
          <a:xfrm>
            <a:off x="3543480" y="1082520"/>
            <a:ext cx="5422680" cy="193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Жасуша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– барлық тірі ағзалардың ең кіші өлшем бірлігі. Барлық өсімдіктер ,саңырауқұлақтар мен жануарлар жасушасы міндетті түрде үш   бөліктен : қабықша, цитоплазма, ядродан тұрады.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4" name="Picture 15" descr="https://s3.amazonaws.com/s3.timetoast.com/public/uploads/photos/8286238/descarga_%283%29.jpg"/>
          <p:cNvPicPr/>
          <p:nvPr/>
        </p:nvPicPr>
        <p:blipFill>
          <a:blip r:embed="rId2"/>
          <a:stretch/>
        </p:blipFill>
        <p:spPr>
          <a:xfrm>
            <a:off x="139680" y="957240"/>
            <a:ext cx="3232080" cy="3316320"/>
          </a:xfrm>
          <a:prstGeom prst="rect">
            <a:avLst/>
          </a:prstGeom>
          <a:ln w="0">
            <a:noFill/>
          </a:ln>
        </p:spPr>
      </p:pic>
      <p:sp>
        <p:nvSpPr>
          <p:cNvPr id="25" name="Rectangle 19"/>
          <p:cNvSpPr/>
          <p:nvPr/>
        </p:nvSpPr>
        <p:spPr>
          <a:xfrm>
            <a:off x="776160" y="4863240"/>
            <a:ext cx="6742080" cy="55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sng">
                <a:solidFill>
                  <a:srgbClr val="0000ff"/>
                </a:solidFill>
                <a:uFillTx/>
                <a:latin typeface="Times New Roman"/>
                <a:ea typeface="Calibri"/>
                <a:hlinkClick r:id="rId3"/>
              </a:rPr>
              <a:t>https://twig-bilim.kz/kz/film/what-is-a-cell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Прямоугольник 19"/>
          <p:cNvSpPr/>
          <p:nvPr/>
        </p:nvSpPr>
        <p:spPr>
          <a:xfrm>
            <a:off x="622440" y="4157640"/>
            <a:ext cx="2260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Роберт Гук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7" name="Picture 17" descr=""/>
          <p:cNvPicPr/>
          <p:nvPr/>
        </p:nvPicPr>
        <p:blipFill>
          <a:blip r:embed="rId4"/>
          <a:srcRect l="39480" t="55003" r="37293" b="22593"/>
          <a:stretch/>
        </p:blipFill>
        <p:spPr>
          <a:xfrm>
            <a:off x="4376880" y="2471760"/>
            <a:ext cx="4265640" cy="2671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nodeType="clickEffect" fill="hold">
                      <p:stCondLst>
                        <p:cond delay="indefinite"/>
                      </p:stCondLst>
                      <p:childTnLst>
                        <p:par>
                          <p:cTn id="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7920"/>
            <a:ext cx="9144000" cy="5389560"/>
          </a:xfrm>
          <a:prstGeom prst="rect">
            <a:avLst/>
          </a:prstGeom>
          <a:ln w="0">
            <a:noFill/>
          </a:ln>
        </p:spPr>
      </p:pic>
      <p:sp>
        <p:nvSpPr>
          <p:cNvPr id="29" name="Google Shape;123;p4"/>
          <p:cNvSpPr/>
          <p:nvPr/>
        </p:nvSpPr>
        <p:spPr>
          <a:xfrm>
            <a:off x="7088040" y="4871880"/>
            <a:ext cx="20559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CDBF750-5455-4971-BAA4-B5DE8128ABD5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0" name="Google Shape;124;p4"/>
          <p:cNvCxnSpPr/>
          <p:nvPr/>
        </p:nvCxnSpPr>
        <p:spPr>
          <a:xfrm flipV="1">
            <a:off x="847440" y="4939560"/>
            <a:ext cx="7484040" cy="262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1" name="Google Shape;125;p4"/>
          <p:cNvCxnSpPr/>
          <p:nvPr/>
        </p:nvCxnSpPr>
        <p:spPr>
          <a:xfrm flipV="1">
            <a:off x="406440" y="5095080"/>
            <a:ext cx="83174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2" name="Google Shape;230;p65"/>
          <p:cNvSpPr/>
          <p:nvPr/>
        </p:nvSpPr>
        <p:spPr>
          <a:xfrm>
            <a:off x="328680" y="1054080"/>
            <a:ext cx="8235720" cy="328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378000" indent="-35748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Прямоугольник 9"/>
          <p:cNvSpPr/>
          <p:nvPr/>
        </p:nvSpPr>
        <p:spPr>
          <a:xfrm>
            <a:off x="1608120" y="246240"/>
            <a:ext cx="4977000" cy="65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Жасуша</a:t>
            </a:r>
            <a:endParaRPr b="0" lang="ru-RU" sz="3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4" name="Схема 18" descr=""/>
          <p:cNvPicPr/>
          <p:nvPr/>
        </p:nvPicPr>
        <p:blipFill>
          <a:blip r:embed="rId2"/>
          <a:stretch/>
        </p:blipFill>
        <p:spPr>
          <a:xfrm>
            <a:off x="-73080" y="1042920"/>
            <a:ext cx="8985240" cy="3711600"/>
          </a:xfrm>
          <a:prstGeom prst="rect">
            <a:avLst/>
          </a:prstGeom>
          <a:ln w="0">
            <a:noFill/>
          </a:ln>
        </p:spPr>
      </p:pic>
      <p:cxnSp>
        <p:nvCxnSpPr>
          <p:cNvPr id="35" name="Прямая со стрелкой 21"/>
          <p:cNvCxnSpPr/>
          <p:nvPr/>
        </p:nvCxnSpPr>
        <p:spPr>
          <a:xfrm flipH="1">
            <a:off x="1967760" y="2259360"/>
            <a:ext cx="1359720" cy="585000"/>
          </a:xfrm>
          <a:prstGeom prst="straightConnector1">
            <a:avLst/>
          </a:prstGeom>
          <a:ln w="38160">
            <a:solidFill>
              <a:srgbClr val="4f81bd"/>
            </a:solidFill>
            <a:miter/>
            <a:tailEnd len="med" type="arrow" w="med"/>
          </a:ln>
        </p:spPr>
      </p:cxnSp>
      <p:cxnSp>
        <p:nvCxnSpPr>
          <p:cNvPr id="36" name="Прямая со стрелкой 23"/>
          <p:cNvCxnSpPr/>
          <p:nvPr/>
        </p:nvCxnSpPr>
        <p:spPr>
          <a:xfrm flipH="1">
            <a:off x="4736520" y="2234880"/>
            <a:ext cx="13320" cy="711720"/>
          </a:xfrm>
          <a:prstGeom prst="straightConnector1">
            <a:avLst/>
          </a:prstGeom>
          <a:ln w="38160">
            <a:solidFill>
              <a:srgbClr val="4f81bd"/>
            </a:solidFill>
            <a:miter/>
            <a:tailEnd len="med" type="arrow" w="med"/>
          </a:ln>
        </p:spPr>
      </p:cxnSp>
      <p:cxnSp>
        <p:nvCxnSpPr>
          <p:cNvPr id="37" name="Прямая со стрелкой 27"/>
          <p:cNvCxnSpPr/>
          <p:nvPr/>
        </p:nvCxnSpPr>
        <p:spPr>
          <a:xfrm>
            <a:off x="6184800" y="2209680"/>
            <a:ext cx="1702800" cy="610560"/>
          </a:xfrm>
          <a:prstGeom prst="straightConnector1">
            <a:avLst/>
          </a:prstGeom>
          <a:ln w="38160">
            <a:solidFill>
              <a:srgbClr val="4f81bd"/>
            </a:solidFill>
            <a:miter/>
            <a:tailEnd len="med" type="arrow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>
                <p:childTnLst>
                  <p:par>
                    <p:cTn id="13" nodeType="clickEffect" fill="hold">
                      <p:stCondLst>
                        <p:cond delay="indefinite"/>
                      </p:stCondLst>
                      <p:childTnLst>
                        <p:par>
                          <p:cTn id="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54160"/>
            <a:ext cx="9995040" cy="6210360"/>
          </a:xfrm>
          <a:prstGeom prst="rect">
            <a:avLst/>
          </a:prstGeom>
          <a:ln w="0">
            <a:noFill/>
          </a:ln>
        </p:spPr>
      </p:pic>
      <p:sp>
        <p:nvSpPr>
          <p:cNvPr id="39" name="Google Shape;123;p4"/>
          <p:cNvSpPr/>
          <p:nvPr/>
        </p:nvSpPr>
        <p:spPr>
          <a:xfrm>
            <a:off x="7867800" y="514368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5D657DD-ED9C-41CC-B438-73814D3C89B5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0" name="Google Shape;124;p4"/>
          <p:cNvCxnSpPr/>
          <p:nvPr/>
        </p:nvCxnSpPr>
        <p:spPr>
          <a:xfrm>
            <a:off x="928440" y="5473440"/>
            <a:ext cx="861588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1" name="Google Shape;125;p4"/>
          <p:cNvCxnSpPr/>
          <p:nvPr/>
        </p:nvCxnSpPr>
        <p:spPr>
          <a:xfrm flipV="1">
            <a:off x="1091160" y="561744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2" name="Rectangle 29"/>
          <p:cNvSpPr/>
          <p:nvPr/>
        </p:nvSpPr>
        <p:spPr>
          <a:xfrm>
            <a:off x="1181160" y="165960"/>
            <a:ext cx="7872480" cy="54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1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Өсімдік пен жануар жасушасы</a:t>
            </a:r>
            <a:endParaRPr b="0" lang="ru-RU" sz="3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Rectangle 30"/>
          <p:cNvSpPr/>
          <p:nvPr/>
        </p:nvSpPr>
        <p:spPr>
          <a:xfrm>
            <a:off x="1025640" y="884520"/>
            <a:ext cx="7762680" cy="74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Органоид- </a:t>
            </a:r>
            <a:r>
              <a:rPr b="0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жасуша бөлігі болып,ол тұрақты құрылысқа иә және белгілі қызмет атқарады.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" name="Прямоугольник 31"/>
          <p:cNvSpPr/>
          <p:nvPr/>
        </p:nvSpPr>
        <p:spPr>
          <a:xfrm>
            <a:off x="1790280" y="4738680"/>
            <a:ext cx="5292000" cy="6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sng">
                <a:solidFill>
                  <a:srgbClr val="0000ff"/>
                </a:solidFill>
                <a:uFillTx/>
                <a:latin typeface="Times New Roman"/>
                <a:ea typeface="Times New Roman"/>
                <a:hlinkClick r:id="rId2"/>
              </a:rPr>
              <a:t>https://www.youtube.com/watch?v=tKBejKIWyj0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5" name="Picture 11" descr=""/>
          <p:cNvPicPr/>
          <p:nvPr/>
        </p:nvPicPr>
        <p:blipFill>
          <a:blip r:embed="rId3"/>
          <a:srcRect l="27500" t="17963" r="28854" b="38520"/>
          <a:stretch/>
        </p:blipFill>
        <p:spPr>
          <a:xfrm>
            <a:off x="1701720" y="1600200"/>
            <a:ext cx="6070680" cy="3200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495360" y="-419040"/>
            <a:ext cx="10898280" cy="6024600"/>
          </a:xfrm>
          <a:prstGeom prst="rect">
            <a:avLst/>
          </a:prstGeom>
          <a:ln w="0">
            <a:noFill/>
          </a:ln>
        </p:spPr>
      </p:pic>
      <p:sp>
        <p:nvSpPr>
          <p:cNvPr id="47" name="Google Shape;123;p4"/>
          <p:cNvSpPr/>
          <p:nvPr/>
        </p:nvSpPr>
        <p:spPr>
          <a:xfrm>
            <a:off x="8294760" y="5006880"/>
            <a:ext cx="20556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321C02D-8935-4FC6-95ED-42A81CBAA0F9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8" name="Google Shape;124;p4"/>
          <p:cNvCxnSpPr/>
          <p:nvPr/>
        </p:nvCxnSpPr>
        <p:spPr>
          <a:xfrm>
            <a:off x="734760" y="5324040"/>
            <a:ext cx="86144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9" name="Google Shape;125;p4"/>
          <p:cNvCxnSpPr/>
          <p:nvPr/>
        </p:nvCxnSpPr>
        <p:spPr>
          <a:xfrm flipV="1">
            <a:off x="825840" y="542844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50" name="Прямоугольник 20"/>
          <p:cNvSpPr/>
          <p:nvPr/>
        </p:nvSpPr>
        <p:spPr>
          <a:xfrm>
            <a:off x="3117960" y="0"/>
            <a:ext cx="397476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Тірі ағзаларды жүйелеу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1" name="Рисунок 26" descr="C:\Users\Маржан\Desktop\био тірек сызба\Изображение0019.JPG"/>
          <p:cNvPicPr/>
          <p:nvPr/>
        </p:nvPicPr>
        <p:blipFill>
          <a:blip r:embed="rId2"/>
          <a:srcRect l="39888" t="25366" r="33728" b="47116"/>
          <a:stretch/>
        </p:blipFill>
        <p:spPr>
          <a:xfrm>
            <a:off x="7937640" y="1460520"/>
            <a:ext cx="1258920" cy="117648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52" name="Рисунок 27" descr="C:\Users\HP\Desktop\kletka.png"/>
          <p:cNvPicPr/>
          <p:nvPr/>
        </p:nvPicPr>
        <p:blipFill>
          <a:blip r:embed="rId3"/>
          <a:stretch/>
        </p:blipFill>
        <p:spPr>
          <a:xfrm>
            <a:off x="1752480" y="380880"/>
            <a:ext cx="1608120" cy="978120"/>
          </a:xfrm>
          <a:prstGeom prst="rect">
            <a:avLst/>
          </a:prstGeom>
          <a:ln w="0">
            <a:noFill/>
          </a:ln>
        </p:spPr>
      </p:pic>
      <p:pic>
        <p:nvPicPr>
          <p:cNvPr id="53" name="Рисунок 28" descr="Похожее изображение"/>
          <p:cNvPicPr/>
          <p:nvPr/>
        </p:nvPicPr>
        <p:blipFill>
          <a:blip r:embed="rId4"/>
          <a:srcRect l="22008" t="7853" r="10969" b="11192"/>
          <a:stretch/>
        </p:blipFill>
        <p:spPr>
          <a:xfrm>
            <a:off x="-316080" y="1641600"/>
            <a:ext cx="1522440" cy="1063440"/>
          </a:xfrm>
          <a:prstGeom prst="rect">
            <a:avLst/>
          </a:prstGeom>
          <a:ln w="0">
            <a:noFill/>
          </a:ln>
        </p:spPr>
      </p:pic>
      <p:pic>
        <p:nvPicPr>
          <p:cNvPr id="54" name="Рисунок 29" descr="https://fsd.multiurok.ru/html/2017/02/18/s_58a8667309bca/s565768_0_16.jpeg"/>
          <p:cNvPicPr/>
          <p:nvPr/>
        </p:nvPicPr>
        <p:blipFill>
          <a:blip r:embed="rId5"/>
          <a:stretch/>
        </p:blipFill>
        <p:spPr>
          <a:xfrm>
            <a:off x="271440" y="3732120"/>
            <a:ext cx="1832040" cy="1144800"/>
          </a:xfrm>
          <a:prstGeom prst="rect">
            <a:avLst/>
          </a:prstGeom>
          <a:ln w="0">
            <a:noFill/>
          </a:ln>
        </p:spPr>
      </p:pic>
      <p:pic>
        <p:nvPicPr>
          <p:cNvPr id="55" name="Рисунок 30" descr="https://ds02.infourok.ru/uploads/ex/0166/00049545-2fce4d81/img2.jpg"/>
          <p:cNvPicPr/>
          <p:nvPr/>
        </p:nvPicPr>
        <p:blipFill>
          <a:blip r:embed="rId6"/>
          <a:srcRect l="52551" t="26856" r="0" b="19822"/>
          <a:stretch/>
        </p:blipFill>
        <p:spPr>
          <a:xfrm>
            <a:off x="7859880" y="3656160"/>
            <a:ext cx="1555560" cy="1258920"/>
          </a:xfrm>
          <a:prstGeom prst="rect">
            <a:avLst/>
          </a:prstGeom>
          <a:ln w="0">
            <a:noFill/>
          </a:ln>
        </p:spPr>
      </p:pic>
      <p:pic>
        <p:nvPicPr>
          <p:cNvPr id="56" name="Схема 23" descr=""/>
          <p:cNvPicPr/>
          <p:nvPr/>
        </p:nvPicPr>
        <p:blipFill>
          <a:blip r:embed="rId7"/>
          <a:stretch/>
        </p:blipFill>
        <p:spPr>
          <a:xfrm>
            <a:off x="878040" y="407880"/>
            <a:ext cx="7175520" cy="4633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893160" cy="5591160"/>
          </a:xfrm>
          <a:prstGeom prst="rect">
            <a:avLst/>
          </a:prstGeom>
          <a:ln w="0">
            <a:noFill/>
          </a:ln>
        </p:spPr>
      </p:pic>
      <p:sp>
        <p:nvSpPr>
          <p:cNvPr id="58" name="Google Shape;123;p4"/>
          <p:cNvSpPr/>
          <p:nvPr/>
        </p:nvSpPr>
        <p:spPr>
          <a:xfrm>
            <a:off x="7821720" y="50068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8ABCBC3-3C76-41BE-ACDA-CF6E54B22579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9" name="Google Shape;124;p4"/>
          <p:cNvCxnSpPr/>
          <p:nvPr/>
        </p:nvCxnSpPr>
        <p:spPr>
          <a:xfrm>
            <a:off x="528480" y="531468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0" name="Google Shape;125;p4"/>
          <p:cNvCxnSpPr/>
          <p:nvPr/>
        </p:nvCxnSpPr>
        <p:spPr>
          <a:xfrm flipV="1">
            <a:off x="630720" y="544608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1" name="Прямоугольник 9"/>
          <p:cNvSpPr/>
          <p:nvPr/>
        </p:nvSpPr>
        <p:spPr>
          <a:xfrm>
            <a:off x="3071880" y="309600"/>
            <a:ext cx="397476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Тірі ағзаларды жүйелеу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Прямоугольник 9"/>
          <p:cNvSpPr/>
          <p:nvPr/>
        </p:nvSpPr>
        <p:spPr>
          <a:xfrm>
            <a:off x="423720" y="866880"/>
            <a:ext cx="898056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Жасуша        ұлпа        мүше         мүшелер жүйелері       тұтас ағза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3" name="Прямая со стрелкой 12"/>
          <p:cNvCxnSpPr/>
          <p:nvPr/>
        </p:nvCxnSpPr>
        <p:spPr>
          <a:xfrm>
            <a:off x="1968120" y="1104840"/>
            <a:ext cx="483480" cy="8640"/>
          </a:xfrm>
          <a:prstGeom prst="straightConnector1">
            <a:avLst/>
          </a:prstGeom>
          <a:ln w="25560">
            <a:solidFill>
              <a:srgbClr val="4f81bd"/>
            </a:solidFill>
            <a:miter/>
            <a:tailEnd len="med" type="triangle" w="med"/>
          </a:ln>
        </p:spPr>
      </p:cxnSp>
      <p:cxnSp>
        <p:nvCxnSpPr>
          <p:cNvPr id="64" name="Прямая со стрелкой 14"/>
          <p:cNvCxnSpPr/>
          <p:nvPr/>
        </p:nvCxnSpPr>
        <p:spPr>
          <a:xfrm flipV="1">
            <a:off x="4361040" y="1109160"/>
            <a:ext cx="413280" cy="8640"/>
          </a:xfrm>
          <a:prstGeom prst="straightConnector1">
            <a:avLst/>
          </a:prstGeom>
          <a:ln w="25560">
            <a:solidFill>
              <a:srgbClr val="4f81bd"/>
            </a:solidFill>
            <a:miter/>
            <a:tailEnd len="med" type="triangle" w="med"/>
          </a:ln>
        </p:spPr>
      </p:cxnSp>
      <p:cxnSp>
        <p:nvCxnSpPr>
          <p:cNvPr id="65" name="Прямая со стрелкой 16"/>
          <p:cNvCxnSpPr/>
          <p:nvPr/>
        </p:nvCxnSpPr>
        <p:spPr>
          <a:xfrm flipV="1">
            <a:off x="7289280" y="1092960"/>
            <a:ext cx="343800" cy="11880"/>
          </a:xfrm>
          <a:prstGeom prst="straightConnector1">
            <a:avLst/>
          </a:prstGeom>
          <a:ln w="25560">
            <a:solidFill>
              <a:srgbClr val="4f81bd"/>
            </a:solidFill>
            <a:miter/>
            <a:tailEnd len="med" type="triangle" w="med"/>
          </a:ln>
        </p:spPr>
      </p:cxnSp>
      <p:pic>
        <p:nvPicPr>
          <p:cNvPr id="66" name="Рисунок 17" descr=""/>
          <p:cNvPicPr/>
          <p:nvPr/>
        </p:nvPicPr>
        <p:blipFill>
          <a:blip r:embed="rId2"/>
          <a:stretch/>
        </p:blipFill>
        <p:spPr>
          <a:xfrm>
            <a:off x="584280" y="1547640"/>
            <a:ext cx="4021200" cy="2417760"/>
          </a:xfrm>
          <a:prstGeom prst="rect">
            <a:avLst/>
          </a:prstGeom>
          <a:ln w="12600">
            <a:solidFill>
              <a:srgbClr val="000000"/>
            </a:solidFill>
            <a:miter/>
          </a:ln>
        </p:spPr>
      </p:pic>
      <p:pic>
        <p:nvPicPr>
          <p:cNvPr id="67" name="Рисунок 18" descr=""/>
          <p:cNvPicPr/>
          <p:nvPr/>
        </p:nvPicPr>
        <p:blipFill>
          <a:blip r:embed="rId3"/>
          <a:stretch/>
        </p:blipFill>
        <p:spPr>
          <a:xfrm>
            <a:off x="5092560" y="1582560"/>
            <a:ext cx="3822840" cy="2391120"/>
          </a:xfrm>
          <a:prstGeom prst="rect">
            <a:avLst/>
          </a:prstGeom>
          <a:ln w="12600">
            <a:solidFill>
              <a:srgbClr val="000000"/>
            </a:solidFill>
            <a:miter/>
          </a:ln>
        </p:spPr>
      </p:pic>
      <p:sp>
        <p:nvSpPr>
          <p:cNvPr id="68" name="Прямоугольник 19"/>
          <p:cNvSpPr/>
          <p:nvPr/>
        </p:nvSpPr>
        <p:spPr>
          <a:xfrm>
            <a:off x="1527120" y="4157640"/>
            <a:ext cx="199404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ЖАНУАРЛАР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Прямоугольник 20"/>
          <p:cNvSpPr/>
          <p:nvPr/>
        </p:nvSpPr>
        <p:spPr>
          <a:xfrm>
            <a:off x="5972040" y="4054320"/>
            <a:ext cx="281304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Өсімдіктер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0" name="Прямая со стрелкой 22"/>
          <p:cNvCxnSpPr/>
          <p:nvPr/>
        </p:nvCxnSpPr>
        <p:spPr>
          <a:xfrm flipV="1">
            <a:off x="3073320" y="1096560"/>
            <a:ext cx="450000" cy="8640"/>
          </a:xfrm>
          <a:prstGeom prst="straightConnector1">
            <a:avLst/>
          </a:prstGeom>
          <a:ln w="25560">
            <a:solidFill>
              <a:srgbClr val="4f81bd"/>
            </a:solidFill>
            <a:miter/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980640" cy="5641920"/>
          </a:xfrm>
          <a:prstGeom prst="rect">
            <a:avLst/>
          </a:prstGeom>
          <a:ln w="0">
            <a:noFill/>
          </a:ln>
        </p:spPr>
      </p:pic>
      <p:sp>
        <p:nvSpPr>
          <p:cNvPr id="72" name="Google Shape;123;p4"/>
          <p:cNvSpPr/>
          <p:nvPr/>
        </p:nvSpPr>
        <p:spPr>
          <a:xfrm>
            <a:off x="7745400" y="50068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477B5E5-295E-4F56-B390-98005D524B36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3" name="Google Shape;124;p4"/>
          <p:cNvCxnSpPr/>
          <p:nvPr/>
        </p:nvCxnSpPr>
        <p:spPr>
          <a:xfrm>
            <a:off x="679320" y="540828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4" name="Google Shape;125;p4"/>
          <p:cNvCxnSpPr/>
          <p:nvPr/>
        </p:nvCxnSpPr>
        <p:spPr>
          <a:xfrm flipV="1">
            <a:off x="825840" y="551124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75" name="Google Shape;230;p65"/>
          <p:cNvSpPr/>
          <p:nvPr/>
        </p:nvSpPr>
        <p:spPr>
          <a:xfrm>
            <a:off x="338040" y="1130400"/>
            <a:ext cx="852012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algn="just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002060"/>
                </a:solidFill>
                <a:uFillTx/>
                <a:latin typeface="Century Gothic"/>
              </a:rPr>
              <a:t>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Прямоугольник 9"/>
          <p:cNvSpPr/>
          <p:nvPr/>
        </p:nvSpPr>
        <p:spPr>
          <a:xfrm>
            <a:off x="2799000" y="264960"/>
            <a:ext cx="2979000" cy="54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1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№ </a:t>
            </a:r>
            <a:r>
              <a:rPr b="1" lang="kk-KZ" sz="31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 Тапсырма </a:t>
            </a:r>
            <a:endParaRPr b="0" lang="ru-RU" sz="3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" name="Прямоугольник 10"/>
          <p:cNvSpPr/>
          <p:nvPr/>
        </p:nvSpPr>
        <p:spPr>
          <a:xfrm>
            <a:off x="0" y="874800"/>
            <a:ext cx="9144000" cy="74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«Термин-анықтама» әдісі. Сәйкестендіріңіз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Rectangle 34"/>
          <p:cNvSpPr/>
          <p:nvPr/>
        </p:nvSpPr>
        <p:spPr>
          <a:xfrm>
            <a:off x="466560" y="4498920"/>
            <a:ext cx="9109080" cy="156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Дескриптор: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Жасуша, ұлпа, мүше, мүшелер жүйесін берілген анықтамалармен сәйкестендіріп,түсіндіреді.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79" name=""/>
          <p:cNvGraphicFramePr/>
          <p:nvPr/>
        </p:nvGraphicFramePr>
        <p:xfrm>
          <a:off x="787320" y="1230480"/>
          <a:ext cx="8077320" cy="3463920"/>
        </p:xfrm>
        <a:graphic>
          <a:graphicData uri="http://schemas.openxmlformats.org/drawingml/2006/table">
            <a:tbl>
              <a:tblPr/>
              <a:tblGrid>
                <a:gridCol w="3409920"/>
                <a:gridCol w="4667400"/>
              </a:tblGrid>
              <a:tr h="7934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Термин 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/Құрылымдық деңгейлер/ 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Анықтамасы 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998640">
                <a:tc>
                  <a:txBody>
                    <a:bodyPr lIns="58680" rIns="5868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Times New Roman"/>
                        <a:buAutoNum type="arabicPeriod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Жасуша 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spcAft>
                          <a:spcPts val="1001"/>
                        </a:spcAft>
                        <a:buClr>
                          <a:srgbClr val="002060"/>
                        </a:buClr>
                        <a:buFont typeface="Times New Roman"/>
                        <a:buAutoNum type="alphaUcPeriod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Белгілі пішіні, құрылысы, орналасқан орны бар бір немесе бірнеше қызмет атқаратын ағза бөлігі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9840">
                <a:tc>
                  <a:txBody>
                    <a:bodyPr lIns="58680" rIns="5868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2. Ұлпа 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В.Тірі ағзаның ең кіші қызметтік бірлігі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65640">
                <a:tc>
                  <a:txBody>
                    <a:bodyPr lIns="58680" rIns="5868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3. Мүше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С.Шығу тегі, құрылысы және атқаратын қызметі ұқсас мүшелер жиынтығы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66360">
                <a:tc>
                  <a:txBody>
                    <a:bodyPr lIns="58680" rIns="5868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4.Мүшелер жүйесі 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Д.Шығу тегі, құрылысы, атқаратын қызметі ұқсас жасушалар тобы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144000" cy="5340240"/>
          </a:xfrm>
          <a:prstGeom prst="rect">
            <a:avLst/>
          </a:prstGeom>
          <a:ln w="0">
            <a:noFill/>
          </a:ln>
        </p:spPr>
      </p:pic>
      <p:sp>
        <p:nvSpPr>
          <p:cNvPr id="81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68484BE-BEC8-43BC-844B-C53A70A312A7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2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3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4" name="Google Shape;230;p65"/>
          <p:cNvSpPr/>
          <p:nvPr/>
        </p:nvSpPr>
        <p:spPr>
          <a:xfrm>
            <a:off x="312840" y="1130400"/>
            <a:ext cx="8297640" cy="282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55440" indent="-55440" algn="ctr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Прямоугольник 10"/>
          <p:cNvSpPr/>
          <p:nvPr/>
        </p:nvSpPr>
        <p:spPr>
          <a:xfrm>
            <a:off x="3146400" y="317520"/>
            <a:ext cx="1720800" cy="65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900" strike="noStrike" u="none">
                <a:solidFill>
                  <a:srgbClr val="ffffff"/>
                </a:solidFill>
                <a:uFillTx/>
                <a:latin typeface="Century Gothic"/>
              </a:rPr>
              <a:t>Дұрыс жауап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86" name=""/>
          <p:cNvGraphicFramePr/>
          <p:nvPr/>
        </p:nvGraphicFramePr>
        <p:xfrm>
          <a:off x="622440" y="941400"/>
          <a:ext cx="8038800" cy="3852720"/>
        </p:xfrm>
        <a:graphic>
          <a:graphicData uri="http://schemas.openxmlformats.org/drawingml/2006/table">
            <a:tbl>
              <a:tblPr/>
              <a:tblGrid>
                <a:gridCol w="3394080"/>
                <a:gridCol w="4644720"/>
              </a:tblGrid>
              <a:tr h="78408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Термин 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/Құрылымдық деңгейлер/ 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Анықтамасы 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17760">
                <a:tc>
                  <a:txBody>
                    <a:bodyPr lIns="58680" rIns="5868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Times New Roman"/>
                        <a:buAutoNum type="arabicPeriod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Жасуша 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В.Тірі ағзаның ең кіші қызметтік бірліг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863640">
                <a:tc>
                  <a:txBody>
                    <a:bodyPr lIns="58680" rIns="5868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2. Ұлпа 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Д.Шығу тегі, құрылысы, атқаратын қызметі ұқсас жасушалар тобы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863640">
                <a:tc>
                  <a:txBody>
                    <a:bodyPr lIns="58680" rIns="5868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3. Мүше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 </a:t>
                      </a: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А. Белгілі пішіні, құрылысы, орналасқан орны бар бір немесе бірнеше қызмет атқаратын ағза бөлігі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marL="343080" indent="-343080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23600">
                <a:tc>
                  <a:txBody>
                    <a:bodyPr lIns="58680" rIns="5868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4.Мүшелер жүйесі 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С.Шығу тегі, құрылысы және атқаратын қызметі ұқсас мүшелер жиынтығы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5093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2024-10-31T17:19:26Z</dcterms:modified>
  <cp:revision>263</cp:revision>
  <dc:subject/>
  <dc:title>Презентация PowerPoint</dc:title>
</cp:coreProperties>
</file>