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2.jpeg" ContentType="image/jpeg"/>
  <Override PartName="/ppt/media/image3.png" ContentType="image/png"/>
  <Override PartName="/ppt/media/image4.png" ContentType="image/png"/>
  <Override PartName="/ppt/media/image8.jpeg" ContentType="image/jpeg"/>
  <Override PartName="/ppt/media/image5.wmf" ContentType="image/x-wmf"/>
  <Override PartName="/ppt/media/image6.png" ContentType="image/png"/>
  <Override PartName="/ppt/media/image7.wmf" ContentType="image/x-wmf"/>
  <Override PartName="/ppt/media/image9.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716588"/>
  <p:notesSz cx="6796088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0C9034D-CF89-4CF3-BA61-C0B2DE02FB8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6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800" strike="noStrike" u="none">
                <a:solidFill>
                  <a:srgbClr val="000000"/>
                </a:solidFill>
                <a:uFillTx/>
                <a:latin typeface="Calibri"/>
              </a:rPr>
              <a:t>Click to edit the title text format</a:t>
            </a:r>
            <a:endParaRPr b="0" lang="ru-RU" sz="3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333440"/>
            <a:ext cx="8229600" cy="377208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t">
            <a:normAutofit/>
          </a:bodyPr>
          <a:p>
            <a:pPr marL="290520" indent="-290520"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631800" indent="-243000">
              <a:spcBef>
                <a:spcPts val="67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973080" indent="-193680"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362240" indent="-193680">
              <a:spcBef>
                <a:spcPts val="67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1752480" indent="-19368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1752480" indent="-19368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1752480" indent="-19368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456840" y="5297040"/>
            <a:ext cx="2133720" cy="30348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5297040"/>
            <a:ext cx="2895840" cy="30348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2720" y="5297040"/>
            <a:ext cx="2133720" cy="30348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2718409-0357-4AE0-98EC-E1DD78B15D07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7.wmf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9.png"/><Relationship Id="rId3" Type="http://schemas.openxmlformats.org/officeDocument/2006/relationships/image" Target="../media/image1.png"/><Relationship Id="rId4" Type="http://schemas.openxmlformats.org/officeDocument/2006/relationships/image" Target="../media/image7.wmf"/><Relationship Id="rId5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wmf"/><Relationship Id="rId3" Type="http://schemas.openxmlformats.org/officeDocument/2006/relationships/image" Target="../media/image6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wmf"/><Relationship Id="rId3" Type="http://schemas.openxmlformats.org/officeDocument/2006/relationships/image" Target="../media/image6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6;p1"/>
          <p:cNvSpPr/>
          <p:nvPr/>
        </p:nvSpPr>
        <p:spPr>
          <a:xfrm>
            <a:off x="687240" y="2822400"/>
            <a:ext cx="7712280" cy="139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4280" rIns="44280" tIns="22320" bIns="2232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1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Тақырыбы:   Дихотомиялық кілттер және олардың қолдануы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7 сынып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" name="Google Shape;77;p1"/>
          <p:cNvCxnSpPr/>
          <p:nvPr/>
        </p:nvCxnSpPr>
        <p:spPr>
          <a:xfrm>
            <a:off x="1179360" y="4582800"/>
            <a:ext cx="6941520" cy="10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cxnSp>
        <p:nvCxnSpPr>
          <p:cNvPr id="7" name="Google Shape;78;p1"/>
          <p:cNvCxnSpPr/>
          <p:nvPr/>
        </p:nvCxnSpPr>
        <p:spPr>
          <a:xfrm>
            <a:off x="1351080" y="4694040"/>
            <a:ext cx="67140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Номер слайда 4"/>
          <p:cNvSpPr/>
          <p:nvPr/>
        </p:nvSpPr>
        <p:spPr>
          <a:xfrm>
            <a:off x="6553080" y="5297400"/>
            <a:ext cx="2133720" cy="30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7760" rIns="77760" tIns="38880" bIns="388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AE40DD4-50CC-4DA7-B444-BC9803E8696A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550800" y="-125280"/>
            <a:ext cx="11017080" cy="6445080"/>
          </a:xfrm>
          <a:prstGeom prst="rect">
            <a:avLst/>
          </a:prstGeom>
          <a:ln w="0">
            <a:noFill/>
          </a:ln>
        </p:spPr>
      </p:pic>
      <p:cxnSp>
        <p:nvCxnSpPr>
          <p:cNvPr id="89" name="Google Shape;124;p4"/>
          <p:cNvCxnSpPr/>
          <p:nvPr/>
        </p:nvCxnSpPr>
        <p:spPr>
          <a:xfrm>
            <a:off x="704880" y="6032520"/>
            <a:ext cx="9236520" cy="864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90" name="Google Shape;125;p4"/>
          <p:cNvCxnSpPr/>
          <p:nvPr/>
        </p:nvCxnSpPr>
        <p:spPr>
          <a:xfrm flipV="1">
            <a:off x="825840" y="626364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91" name="Прямоугольник 9"/>
          <p:cNvSpPr/>
          <p:nvPr/>
        </p:nvSpPr>
        <p:spPr>
          <a:xfrm>
            <a:off x="3245760" y="266760"/>
            <a:ext cx="2668320" cy="49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Сабақты бекіту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2" name="Прямоугольник 12"/>
          <p:cNvSpPr/>
          <p:nvPr/>
        </p:nvSpPr>
        <p:spPr>
          <a:xfrm>
            <a:off x="10628280" y="5580000"/>
            <a:ext cx="93996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65797C6-3488-486B-A266-0C6B7A31CDFA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3" name="Rectangle 10"/>
          <p:cNvSpPr/>
          <p:nvPr/>
        </p:nvSpPr>
        <p:spPr>
          <a:xfrm>
            <a:off x="0" y="5015160"/>
            <a:ext cx="9644040" cy="69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9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Дескриптор: </a:t>
            </a: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Дихотомиялық кілт көмегімен бунақденелілерді анықтайды.</a:t>
            </a:r>
            <a:r>
              <a:rPr b="0" lang="kk-KZ" sz="11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</a:t>
            </a:r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4" name="Рисунок 2" descr=""/>
          <p:cNvPicPr/>
          <p:nvPr/>
        </p:nvPicPr>
        <p:blipFill>
          <a:blip r:embed="rId2"/>
          <a:srcRect l="0" t="0" r="0" b="7964"/>
          <a:stretch/>
        </p:blipFill>
        <p:spPr>
          <a:xfrm>
            <a:off x="2604960" y="852480"/>
            <a:ext cx="1855800" cy="766800"/>
          </a:xfrm>
          <a:prstGeom prst="rect">
            <a:avLst/>
          </a:prstGeom>
          <a:ln w="0">
            <a:noFill/>
          </a:ln>
        </p:spPr>
      </p:pic>
      <p:pic>
        <p:nvPicPr>
          <p:cNvPr id="95" name="Рисунок 22" descr="Картинки по запросу бабочка"/>
          <p:cNvPicPr/>
          <p:nvPr/>
        </p:nvPicPr>
        <p:blipFill>
          <a:blip r:embed="rId3"/>
          <a:stretch/>
        </p:blipFill>
        <p:spPr>
          <a:xfrm>
            <a:off x="5214960" y="880920"/>
            <a:ext cx="1895400" cy="7286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96" name=""/>
          <p:cNvGraphicFramePr/>
          <p:nvPr/>
        </p:nvGraphicFramePr>
        <p:xfrm>
          <a:off x="1560600" y="1657440"/>
          <a:ext cx="6680160" cy="3362400"/>
        </p:xfrm>
        <a:graphic>
          <a:graphicData uri="http://schemas.openxmlformats.org/drawingml/2006/table">
            <a:tbl>
              <a:tblPr/>
              <a:tblGrid>
                <a:gridCol w="896760"/>
                <a:gridCol w="4378320"/>
                <a:gridCol w="1405080"/>
              </a:tblGrid>
              <a:tr h="330120">
                <a:tc rowSpan="2">
                  <a:txBody>
                    <a:bodyPr lIns="43920" rIns="43920" tIns="0" bIns="0" anchor="t">
                      <a:noAutofit/>
                    </a:bodyPr>
                    <a:p>
                      <a:pPr algn="ctr"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en-US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1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3920" marR="43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tIns="0" bIns="0" anchor="t">
                      <a:noAutofit/>
                    </a:bodyPr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ru-RU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Екі жұп қанаты бар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3920" marR="43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tIns="0" bIns="0" anchor="t">
                      <a:noAutofit/>
                    </a:bodyPr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en-US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2-</a:t>
                      </a:r>
                      <a:r>
                        <a:rPr b="0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ге өтіңіз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3920" marR="43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953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3920" rIns="43920" tIns="0" bIns="0" anchor="t">
                      <a:noAutofit/>
                    </a:bodyPr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ru-RU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Бір жұп қанаты бар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3920" marR="43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tIns="0" bIns="0" anchor="t">
                      <a:noAutofit/>
                    </a:bodyPr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en-US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3-</a:t>
                      </a:r>
                      <a:r>
                        <a:rPr b="0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ке өтіңіз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3920" marR="43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85640">
                <a:tc rowSpan="2">
                  <a:txBody>
                    <a:bodyPr lIns="43920" rIns="43920" tIns="0" bIns="0" anchor="t">
                      <a:noAutofit/>
                    </a:bodyPr>
                    <a:p>
                      <a:pPr algn="ctr"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2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3920" marR="43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tIns="0" bIns="0" anchor="t">
                      <a:noAutofit/>
                    </a:bodyPr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ru-RU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Қанаты түрлі түсті қабыршақпен қапталған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3920" marR="43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tIns="0" bIns="0" anchor="ctr">
                      <a:noAutofit/>
                    </a:bodyPr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en-US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4-</a:t>
                      </a:r>
                      <a:r>
                        <a:rPr b="0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ке өтіңіз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43920" marR="43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953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3920" rIns="43920" tIns="0" bIns="0" anchor="t">
                      <a:noAutofit/>
                    </a:bodyPr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ru-RU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Ұшқанда дыбыс шығармайды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3920" marR="43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tIns="0" bIns="0" anchor="t">
                      <a:noAutofit/>
                    </a:bodyPr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ru-RU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Түн көбелегі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3920" marR="43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30120">
                <a:tc rowSpan="2">
                  <a:txBody>
                    <a:bodyPr lIns="43920" rIns="43920" tIns="0" bIns="0" anchor="t">
                      <a:noAutofit/>
                    </a:bodyPr>
                    <a:p>
                      <a:pPr algn="ctr"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en-US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3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3920" marR="43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tIns="0" bIns="0" anchor="t">
                      <a:noAutofit/>
                    </a:bodyPr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Қанаты жарғақшалы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3920" marR="43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tIns="0" bIns="0" anchor="ctr">
                      <a:noAutofit/>
                    </a:bodyPr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en-US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5-</a:t>
                      </a:r>
                      <a:r>
                        <a:rPr b="0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ке өтіңіз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43920" marR="43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953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3920" rIns="43920" tIns="0" bIns="0" anchor="t">
                      <a:noAutofit/>
                    </a:bodyPr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ru-RU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Ұшқанда ызылдаған дыбыс шығарады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3920" marR="43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tIns="0" bIns="0" anchor="t">
                      <a:noAutofit/>
                    </a:bodyPr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ru-RU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Бал арасы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3920" marR="43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99960">
                <a:tc>
                  <a:txBody>
                    <a:bodyPr lIns="43920" rIns="43920" tIns="0" bIns="0" anchor="t">
                      <a:noAutofit/>
                    </a:bodyPr>
                    <a:p>
                      <a:pPr algn="ctr"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en-US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4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3920" marR="43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tIns="0" bIns="0" anchor="t">
                      <a:noAutofit/>
                    </a:bodyPr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ru-RU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Гүл шірнеліктерімен қоректенеді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3920" marR="43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tIns="0" bIns="0" anchor="t">
                      <a:noAutofit/>
                    </a:bodyPr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ru-RU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Көбелек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3920" marR="43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30480">
                <a:tc>
                  <a:txBody>
                    <a:bodyPr lIns="43920" rIns="43920" tIns="0" bIns="0" anchor="t">
                      <a:noAutofit/>
                    </a:bodyPr>
                    <a:p>
                      <a:pPr algn="ctr"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en-US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5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3920" marR="43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tIns="0" bIns="0" anchor="t">
                      <a:noAutofit/>
                    </a:bodyPr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ru-RU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Омыртқалылар қанымен қоректенеді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3920" marR="43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tIns="0" bIns="0" anchor="t">
                      <a:noAutofit/>
                    </a:bodyPr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Маса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3920" marR="43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7" name="Прямоугольник 13"/>
          <p:cNvSpPr/>
          <p:nvPr/>
        </p:nvSpPr>
        <p:spPr>
          <a:xfrm>
            <a:off x="6937200" y="1114560"/>
            <a:ext cx="1352880" cy="42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ts val="1298"/>
              </a:lnSpc>
              <a:tabLst>
                <a:tab algn="l" pos="0"/>
                <a:tab algn="l" pos="995400"/>
                <a:tab algn="l" pos="1990800"/>
                <a:tab algn="l" pos="2986200"/>
                <a:tab algn="l" pos="3981600"/>
                <a:tab algn="l" pos="4976640"/>
                <a:tab algn="l" pos="5972040"/>
                <a:tab algn="l" pos="6967440"/>
                <a:tab algn="l" pos="7962840"/>
                <a:tab algn="l" pos="8958240"/>
                <a:tab algn="l" pos="9953640"/>
                <a:tab algn="l" pos="1094904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ts val="1298"/>
              </a:lnSpc>
              <a:tabLst>
                <a:tab algn="l" pos="0"/>
                <a:tab algn="l" pos="995400"/>
                <a:tab algn="l" pos="1990800"/>
                <a:tab algn="l" pos="2986200"/>
                <a:tab algn="l" pos="3981600"/>
                <a:tab algn="l" pos="4976640"/>
                <a:tab algn="l" pos="5972040"/>
                <a:tab algn="l" pos="6967440"/>
                <a:tab algn="l" pos="7962840"/>
                <a:tab algn="l" pos="8958240"/>
                <a:tab algn="l" pos="9953640"/>
                <a:tab algn="l" pos="10949040"/>
              </a:tabLst>
            </a:pPr>
            <a:r>
              <a:rPr b="1" lang="ru-RU" sz="16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Көбелек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8" name="Прямоугольник 14"/>
          <p:cNvSpPr/>
          <p:nvPr/>
        </p:nvSpPr>
        <p:spPr>
          <a:xfrm>
            <a:off x="1441440" y="1084320"/>
            <a:ext cx="1380960" cy="42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ts val="1298"/>
              </a:lnSpc>
              <a:tabLst>
                <a:tab algn="l" pos="0"/>
                <a:tab algn="l" pos="995400"/>
                <a:tab algn="l" pos="1990800"/>
                <a:tab algn="l" pos="2986200"/>
                <a:tab algn="l" pos="3981600"/>
                <a:tab algn="l" pos="4976640"/>
                <a:tab algn="l" pos="5972040"/>
                <a:tab algn="l" pos="6967440"/>
                <a:tab algn="l" pos="7962840"/>
                <a:tab algn="l" pos="8958240"/>
                <a:tab algn="l" pos="9953640"/>
                <a:tab algn="l" pos="1094904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ts val="1298"/>
              </a:lnSpc>
              <a:tabLst>
                <a:tab algn="l" pos="0"/>
                <a:tab algn="l" pos="995400"/>
                <a:tab algn="l" pos="1990800"/>
                <a:tab algn="l" pos="2986200"/>
                <a:tab algn="l" pos="3981600"/>
                <a:tab algn="l" pos="4976640"/>
                <a:tab algn="l" pos="5972040"/>
                <a:tab algn="l" pos="6967440"/>
                <a:tab algn="l" pos="7962840"/>
                <a:tab algn="l" pos="8958240"/>
                <a:tab algn="l" pos="9953640"/>
                <a:tab algn="l" pos="10949040"/>
              </a:tabLst>
            </a:pPr>
            <a:r>
              <a:rPr b="1" lang="ru-RU" sz="16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Бал арасы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247400" cy="5985000"/>
          </a:xfrm>
          <a:prstGeom prst="rect">
            <a:avLst/>
          </a:prstGeom>
          <a:ln w="0">
            <a:noFill/>
          </a:ln>
        </p:spPr>
      </p:pic>
      <p:sp>
        <p:nvSpPr>
          <p:cNvPr id="100" name="Google Shape;123;p4"/>
          <p:cNvSpPr/>
          <p:nvPr/>
        </p:nvSpPr>
        <p:spPr>
          <a:xfrm>
            <a:off x="8604360" y="5562720"/>
            <a:ext cx="205560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F42FB2D-B239-4202-B7EF-7C9E9DB5F9F1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01" name="Google Shape;124;p4"/>
          <p:cNvCxnSpPr/>
          <p:nvPr/>
        </p:nvCxnSpPr>
        <p:spPr>
          <a:xfrm>
            <a:off x="529920" y="5955840"/>
            <a:ext cx="86144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02" name="Google Shape;125;p4"/>
          <p:cNvCxnSpPr/>
          <p:nvPr/>
        </p:nvCxnSpPr>
        <p:spPr>
          <a:xfrm flipV="1">
            <a:off x="669960" y="6125400"/>
            <a:ext cx="831744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03" name="Прямоугольник 34"/>
          <p:cNvSpPr/>
          <p:nvPr/>
        </p:nvSpPr>
        <p:spPr>
          <a:xfrm>
            <a:off x="3542040" y="318960"/>
            <a:ext cx="2052360" cy="4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Дұрыс жауап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04" name="Рисунок 22" descr="Картинки по запросу бабочка"/>
          <p:cNvPicPr/>
          <p:nvPr/>
        </p:nvPicPr>
        <p:blipFill>
          <a:blip r:embed="rId2"/>
          <a:stretch/>
        </p:blipFill>
        <p:spPr>
          <a:xfrm>
            <a:off x="3257640" y="954000"/>
            <a:ext cx="2597040" cy="78588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05" name=""/>
          <p:cNvGraphicFramePr/>
          <p:nvPr/>
        </p:nvGraphicFramePr>
        <p:xfrm>
          <a:off x="846000" y="1832040"/>
          <a:ext cx="7485120" cy="3895560"/>
        </p:xfrm>
        <a:graphic>
          <a:graphicData uri="http://schemas.openxmlformats.org/drawingml/2006/table">
            <a:tbl>
              <a:tblPr/>
              <a:tblGrid>
                <a:gridCol w="1160640"/>
                <a:gridCol w="4836960"/>
                <a:gridCol w="1487520"/>
              </a:tblGrid>
              <a:tr h="339840">
                <a:tc rowSpan="2">
                  <a:txBody>
                    <a:bodyPr lIns="43920" rIns="43920" tIns="0" bIns="0" anchor="t">
                      <a:noAutofit/>
                    </a:bodyPr>
                    <a:p>
                      <a:pPr algn="ctr"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en-US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1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3920" marR="43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tIns="0" bIns="0" anchor="t">
                      <a:noAutofit/>
                    </a:bodyPr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ru-RU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Екі жұп қанаты бар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3920" marR="43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tIns="0" bIns="0" anchor="t">
                      <a:noAutofit/>
                    </a:bodyPr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en-US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2-</a:t>
                      </a:r>
                      <a:r>
                        <a:rPr b="0" lang="kk-KZ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ге өтіңіз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3920" marR="43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047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3920" rIns="43920" tIns="0" bIns="0" anchor="t">
                      <a:noAutofit/>
                    </a:bodyPr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ru-RU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Бір жұп қанаты бар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3920" marR="43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tIns="0" bIns="0" anchor="t">
                      <a:noAutofit/>
                    </a:bodyPr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en-US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3-</a:t>
                      </a:r>
                      <a:r>
                        <a:rPr b="0" lang="kk-KZ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ке өтіңіз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3920" marR="43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41280">
                <a:tc rowSpan="2">
                  <a:txBody>
                    <a:bodyPr lIns="43920" rIns="43920" tIns="0" bIns="0" anchor="t">
                      <a:noAutofit/>
                    </a:bodyPr>
                    <a:p>
                      <a:pPr algn="ctr"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2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3920" marR="43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tIns="0" bIns="0" anchor="t">
                      <a:noAutofit/>
                    </a:bodyPr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ru-RU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Қанаты түрлі түсті қабыршақпен қапталған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3920" marR="43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tIns="0" bIns="0" anchor="ctr">
                      <a:noAutofit/>
                    </a:bodyPr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en-US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4-</a:t>
                      </a:r>
                      <a:r>
                        <a:rPr b="0" lang="kk-KZ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ке өтіңіз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43920" marR="43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0328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3920" rIns="43920" tIns="0" bIns="0" anchor="t">
                      <a:noAutofit/>
                    </a:bodyPr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ru-RU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Ұшқанда дыбыс шығармайды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3920" marR="43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tIns="0" bIns="0" anchor="t">
                      <a:noAutofit/>
                    </a:bodyPr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ru-RU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Түн көбелегі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3920" marR="43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41280">
                <a:tc rowSpan="2">
                  <a:txBody>
                    <a:bodyPr lIns="43920" rIns="43920" tIns="0" bIns="0" anchor="t">
                      <a:noAutofit/>
                    </a:bodyPr>
                    <a:p>
                      <a:pPr algn="ctr"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en-US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3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3920" marR="43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tIns="0" bIns="0" anchor="t">
                      <a:noAutofit/>
                    </a:bodyPr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Қанаты жарғақшалы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3920" marR="43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tIns="0" bIns="0" anchor="ctr">
                      <a:noAutofit/>
                    </a:bodyPr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en-US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5-</a:t>
                      </a:r>
                      <a:r>
                        <a:rPr b="0" lang="kk-KZ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ке өтіңіз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43920" marR="43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0472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3920" rIns="43920" tIns="0" bIns="0" anchor="t">
                      <a:noAutofit/>
                    </a:bodyPr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ru-RU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Ұшқанда ызылдаған дыбыс шығарады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3920" marR="43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tIns="0" bIns="0" anchor="t">
                      <a:noAutofit/>
                    </a:bodyPr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ru-RU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Бал арасы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3920" marR="43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855720">
                <a:tc>
                  <a:txBody>
                    <a:bodyPr lIns="43920" rIns="43920" tIns="0" bIns="0" anchor="t">
                      <a:noAutofit/>
                    </a:bodyPr>
                    <a:p>
                      <a:pPr algn="ctr"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en-US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4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3920" marR="43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tIns="0" bIns="0" anchor="t">
                      <a:noAutofit/>
                    </a:bodyPr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ru-RU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Гүл шірнеліктерімен қоректенеді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3920" marR="43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tIns="0" bIns="0" anchor="t">
                      <a:noAutofit/>
                    </a:bodyPr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ru-RU" sz="1800" strike="noStrike" u="none">
                          <a:solidFill>
                            <a:srgbClr val="c00000"/>
                          </a:solidFill>
                          <a:uFillTx/>
                          <a:latin typeface="Times New Roman"/>
                          <a:ea typeface="Calibri"/>
                        </a:rPr>
                        <a:t>Көбелек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3920" marR="43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04720">
                <a:tc>
                  <a:txBody>
                    <a:bodyPr lIns="43920" rIns="43920" tIns="0" bIns="0" anchor="t">
                      <a:noAutofit/>
                    </a:bodyPr>
                    <a:p>
                      <a:pPr algn="ctr"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en-US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5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3920" marR="43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tIns="0" bIns="0" anchor="t">
                      <a:noAutofit/>
                    </a:bodyPr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ru-RU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Омыртқалылар қанымен қоректенеді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3920" marR="43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tIns="0" bIns="0" anchor="t">
                      <a:noAutofit/>
                    </a:bodyPr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Маса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3920" marR="43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06" name="Прямая со стрелкой 11"/>
          <p:cNvCxnSpPr/>
          <p:nvPr/>
        </p:nvCxnSpPr>
        <p:spPr>
          <a:xfrm flipH="1">
            <a:off x="5485680" y="3098520"/>
            <a:ext cx="1207080" cy="1639080"/>
          </a:xfrm>
          <a:prstGeom prst="straightConnector1">
            <a:avLst/>
          </a:prstGeom>
          <a:ln w="38160">
            <a:solidFill>
              <a:srgbClr val="4f81bd"/>
            </a:solidFill>
            <a:miter/>
            <a:tailEnd len="med" type="arrow" w="med"/>
          </a:ln>
        </p:spPr>
      </p:cxnSp>
      <p:cxnSp>
        <p:nvCxnSpPr>
          <p:cNvPr id="107" name="Прямая со стрелкой 13"/>
          <p:cNvCxnSpPr/>
          <p:nvPr/>
        </p:nvCxnSpPr>
        <p:spPr>
          <a:xfrm flipH="1">
            <a:off x="6374880" y="2085840"/>
            <a:ext cx="326160" cy="759600"/>
          </a:xfrm>
          <a:prstGeom prst="straightConnector1">
            <a:avLst/>
          </a:prstGeom>
          <a:ln w="38160">
            <a:solidFill>
              <a:srgbClr val="4f81bd"/>
            </a:solidFill>
            <a:miter/>
            <a:headEnd len="med" type="arrow" w="med"/>
            <a:tailEnd len="med" type="arrow" w="med"/>
          </a:ln>
        </p:spPr>
      </p:cxnSp>
      <p:cxnSp>
        <p:nvCxnSpPr>
          <p:cNvPr id="108" name="Прямая со стрелкой 15"/>
          <p:cNvCxnSpPr/>
          <p:nvPr/>
        </p:nvCxnSpPr>
        <p:spPr>
          <a:xfrm>
            <a:off x="5003640" y="1993680"/>
            <a:ext cx="1728000" cy="13320"/>
          </a:xfrm>
          <a:prstGeom prst="straightConnector1">
            <a:avLst/>
          </a:prstGeom>
          <a:ln w="25560">
            <a:solidFill>
              <a:srgbClr val="4f81bd"/>
            </a:solidFill>
            <a:miter/>
            <a:headEnd len="med" type="triangle" w="med"/>
            <a:tailEnd len="med" type="triangle" w="med"/>
          </a:ln>
        </p:spPr>
      </p:cxnSp>
      <p:cxnSp>
        <p:nvCxnSpPr>
          <p:cNvPr id="109" name="Прямая со стрелкой 17"/>
          <p:cNvCxnSpPr/>
          <p:nvPr/>
        </p:nvCxnSpPr>
        <p:spPr>
          <a:xfrm flipH="1" flipV="1">
            <a:off x="6323760" y="2895120"/>
            <a:ext cx="508680" cy="13680"/>
          </a:xfrm>
          <a:prstGeom prst="straightConnector1">
            <a:avLst/>
          </a:prstGeom>
          <a:ln w="38160">
            <a:solidFill>
              <a:srgbClr val="4f81bd"/>
            </a:solidFill>
            <a:miter/>
            <a:headEnd len="med" type="arrow" w="med"/>
            <a:tailEnd len="med" type="arrow" w="med"/>
          </a:ln>
        </p:spPr>
      </p:cxnSp>
      <p:cxnSp>
        <p:nvCxnSpPr>
          <p:cNvPr id="110" name="Прямая со стрелкой 19"/>
          <p:cNvCxnSpPr/>
          <p:nvPr/>
        </p:nvCxnSpPr>
        <p:spPr>
          <a:xfrm flipV="1">
            <a:off x="-1476360" y="5647680"/>
            <a:ext cx="1303920" cy="67320"/>
          </a:xfrm>
          <a:prstGeom prst="straightConnector1">
            <a:avLst/>
          </a:prstGeom>
          <a:ln w="9360">
            <a:solidFill>
              <a:srgbClr val="4a7ebb"/>
            </a:solidFill>
            <a:miter/>
            <a:headEnd len="med" type="triangle" w="med"/>
            <a:tailEnd len="med" type="triangle" w="med"/>
          </a:ln>
        </p:spPr>
      </p:cxnSp>
      <p:cxnSp>
        <p:nvCxnSpPr>
          <p:cNvPr id="111" name="Прямая со стрелкой 33"/>
          <p:cNvCxnSpPr/>
          <p:nvPr/>
        </p:nvCxnSpPr>
        <p:spPr>
          <a:xfrm flipV="1">
            <a:off x="5476680" y="4711320"/>
            <a:ext cx="1330920" cy="16560"/>
          </a:xfrm>
          <a:prstGeom prst="straightConnector1">
            <a:avLst/>
          </a:prstGeom>
          <a:ln w="38160">
            <a:solidFill>
              <a:srgbClr val="4f81bd"/>
            </a:solidFill>
            <a:miter/>
            <a:headEnd len="med" type="arrow" w="med"/>
            <a:tailEnd len="med" type="arrow" w="med"/>
          </a:ln>
        </p:spPr>
      </p:cxn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6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113" name="" descr=""/>
          <p:cNvPicPr/>
          <p:nvPr/>
        </p:nvPicPr>
        <p:blipFill>
          <a:blip r:embed="rId1"/>
          <a:stretch/>
        </p:blipFill>
        <p:spPr>
          <a:xfrm>
            <a:off x="495000" y="1333440"/>
            <a:ext cx="4381560" cy="3772080"/>
          </a:xfrm>
          <a:prstGeom prst="rect">
            <a:avLst/>
          </a:prstGeom>
          <a:ln w="0">
            <a:noFill/>
          </a:ln>
        </p:spPr>
      </p:pic>
      <p:pic>
        <p:nvPicPr>
          <p:cNvPr id="114" name="" descr=""/>
          <p:cNvPicPr/>
          <p:nvPr/>
        </p:nvPicPr>
        <p:blipFill>
          <a:blip r:embed="rId2"/>
          <a:stretch/>
        </p:blipFill>
        <p:spPr>
          <a:xfrm>
            <a:off x="5028840" y="1333440"/>
            <a:ext cx="4381560" cy="3772080"/>
          </a:xfrm>
          <a:prstGeom prst="rect">
            <a:avLst/>
          </a:prstGeom>
          <a:ln w="0">
            <a:noFill/>
          </a:ln>
        </p:spPr>
      </p:pic>
      <p:sp>
        <p:nvSpPr>
          <p:cNvPr id="115" name="Номер слайда 4"/>
          <p:cNvSpPr/>
          <p:nvPr/>
        </p:nvSpPr>
        <p:spPr>
          <a:xfrm>
            <a:off x="6553080" y="5297400"/>
            <a:ext cx="2133720" cy="30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7760" rIns="77760" tIns="38880" bIns="388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DDC5389-ED95-4688-B35D-B7F4D7C16CC1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16" name="Picture 2" descr="C:\Users\Типография\Desktop\Безымянный.png"/>
          <p:cNvPicPr/>
          <p:nvPr/>
        </p:nvPicPr>
        <p:blipFill>
          <a:blip r:embed="rId3"/>
          <a:srcRect l="11758" t="0" r="11484" b="0"/>
          <a:stretch/>
        </p:blipFill>
        <p:spPr>
          <a:xfrm>
            <a:off x="-477720" y="0"/>
            <a:ext cx="10040760" cy="6730920"/>
          </a:xfrm>
          <a:prstGeom prst="rect">
            <a:avLst/>
          </a:prstGeom>
          <a:ln w="0">
            <a:noFill/>
          </a:ln>
        </p:spPr>
      </p:pic>
      <p:sp>
        <p:nvSpPr>
          <p:cNvPr id="117" name="Google Shape;123;p4"/>
          <p:cNvSpPr/>
          <p:nvPr/>
        </p:nvSpPr>
        <p:spPr>
          <a:xfrm>
            <a:off x="7454880" y="5935680"/>
            <a:ext cx="205596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2981F65-E949-4565-97FF-CE52DFFD2885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18" name="Google Shape;124;p4"/>
          <p:cNvCxnSpPr/>
          <p:nvPr/>
        </p:nvCxnSpPr>
        <p:spPr>
          <a:xfrm>
            <a:off x="723600" y="6374880"/>
            <a:ext cx="86144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19" name="Google Shape;125;p4"/>
          <p:cNvCxnSpPr/>
          <p:nvPr/>
        </p:nvCxnSpPr>
        <p:spPr>
          <a:xfrm flipV="1">
            <a:off x="999000" y="653184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pic>
        <p:nvPicPr>
          <p:cNvPr id="120" name="Рисунок 2" descr=""/>
          <p:cNvPicPr/>
          <p:nvPr/>
        </p:nvPicPr>
        <p:blipFill>
          <a:blip r:embed="rId4"/>
          <a:srcRect l="0" t="0" r="0" b="7964"/>
          <a:stretch/>
        </p:blipFill>
        <p:spPr>
          <a:xfrm>
            <a:off x="3046320" y="982800"/>
            <a:ext cx="3036960" cy="89352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21" name=""/>
          <p:cNvGraphicFramePr/>
          <p:nvPr/>
        </p:nvGraphicFramePr>
        <p:xfrm>
          <a:off x="617400" y="1793880"/>
          <a:ext cx="7878960" cy="3957480"/>
        </p:xfrm>
        <a:graphic>
          <a:graphicData uri="http://schemas.openxmlformats.org/drawingml/2006/table">
            <a:tbl>
              <a:tblPr/>
              <a:tblGrid>
                <a:gridCol w="1071720"/>
                <a:gridCol w="5321160"/>
                <a:gridCol w="1486080"/>
              </a:tblGrid>
              <a:tr h="330120">
                <a:tc rowSpan="2">
                  <a:txBody>
                    <a:bodyPr lIns="43920" rIns="43920" tIns="0" bIns="0" anchor="t">
                      <a:noAutofit/>
                    </a:bodyPr>
                    <a:p>
                      <a:pPr algn="ctr"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en-US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1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3920" marR="43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tIns="0" bIns="0" anchor="t">
                      <a:noAutofit/>
                    </a:bodyPr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ru-RU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Екі жұп қанаты бар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3920" marR="43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tIns="0" bIns="0" anchor="t">
                      <a:noAutofit/>
                    </a:bodyPr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en-US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2-</a:t>
                      </a:r>
                      <a:r>
                        <a:rPr b="0" lang="kk-KZ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ге өтіңіз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3920" marR="43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953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3920" rIns="43920" tIns="0" bIns="0" anchor="t">
                      <a:noAutofit/>
                    </a:bodyPr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ru-RU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Бір жұп қанаты бар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3920" marR="43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tIns="0" bIns="0" anchor="t">
                      <a:noAutofit/>
                    </a:bodyPr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en-US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3-</a:t>
                      </a:r>
                      <a:r>
                        <a:rPr b="0" lang="kk-KZ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ке өтіңіз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3920" marR="43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33520">
                <a:tc rowSpan="2">
                  <a:txBody>
                    <a:bodyPr lIns="43920" rIns="43920" tIns="0" bIns="0" anchor="t">
                      <a:noAutofit/>
                    </a:bodyPr>
                    <a:p>
                      <a:pPr algn="ctr"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800" strike="noStrike" u="none">
                          <a:solidFill>
                            <a:srgbClr val="002060"/>
                          </a:solidFill>
                          <a:uFillTx/>
                          <a:latin typeface="Arial"/>
                          <a:ea typeface="Times New Roman"/>
                        </a:rPr>
                        <a:t>2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3920" marR="43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tIns="0" bIns="0" anchor="t">
                      <a:noAutofit/>
                    </a:bodyPr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ru-RU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Қанаты түрлі түсті қабыршақпен қапталған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3920" marR="43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tIns="0" bIns="0" anchor="ctr">
                      <a:noAutofit/>
                    </a:bodyPr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en-US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4-</a:t>
                      </a:r>
                      <a:r>
                        <a:rPr b="0" lang="kk-KZ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ке өтіңіз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43920" marR="43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331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3920" rIns="43920" tIns="0" bIns="0" anchor="t">
                      <a:noAutofit/>
                    </a:bodyPr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ru-RU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Ұшқанда дыбыс шығармайды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3920" marR="43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tIns="0" bIns="0" anchor="t">
                      <a:noAutofit/>
                    </a:bodyPr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ru-RU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Түн көбелегі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3920" marR="43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30480">
                <a:tc rowSpan="2">
                  <a:txBody>
                    <a:bodyPr lIns="43920" rIns="43920" tIns="0" bIns="0" anchor="t">
                      <a:noAutofit/>
                    </a:bodyPr>
                    <a:p>
                      <a:pPr algn="ctr"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en-US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3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3920" marR="43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tIns="0" bIns="0" anchor="t">
                      <a:noAutofit/>
                    </a:bodyPr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Қанаты жарғақшалы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3920" marR="43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tIns="0" bIns="0" anchor="ctr">
                      <a:noAutofit/>
                    </a:bodyPr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en-US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5-</a:t>
                      </a:r>
                      <a:r>
                        <a:rPr b="0" lang="kk-KZ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ке өтіңіз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ctr" marL="43920" marR="43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34960">
                <a:tc vMerge="1">
                  <a:txBody>
                    <a:bodyPr lIns="90000" rIns="90000" tIns="45000" bIns="45000" anchor="t">
                      <a:noAutofit/>
                    </a:bodyPr>
                    <a:p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 lIns="43920" rIns="43920" tIns="0" bIns="0" anchor="t">
                      <a:noAutofit/>
                    </a:bodyPr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ru-RU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Ұшқанда ызылдаған дыбыс шығарады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3920" marR="43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tIns="0" bIns="0" anchor="t">
                      <a:noAutofit/>
                    </a:bodyPr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ru-RU" sz="1800" strike="noStrike" u="none">
                          <a:solidFill>
                            <a:srgbClr val="c00000"/>
                          </a:solidFill>
                          <a:uFillTx/>
                          <a:latin typeface="Times New Roman"/>
                          <a:ea typeface="Calibri"/>
                        </a:rPr>
                        <a:t>Бал арасы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3920" marR="43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66720">
                <a:tc>
                  <a:txBody>
                    <a:bodyPr lIns="43920" rIns="43920" tIns="0" bIns="0" anchor="t">
                      <a:noAutofit/>
                    </a:bodyPr>
                    <a:p>
                      <a:pPr algn="ctr"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en-US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4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3920" marR="43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tIns="0" bIns="0" anchor="t">
                      <a:noAutofit/>
                    </a:bodyPr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ru-RU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Гүл шірнеліктерімен қоректенеді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3920" marR="43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tIns="0" bIns="0" anchor="t">
                      <a:noAutofit/>
                    </a:bodyPr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ru-RU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Көбелек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3920" marR="43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33160">
                <a:tc>
                  <a:txBody>
                    <a:bodyPr lIns="43920" rIns="43920" tIns="0" bIns="0" anchor="t">
                      <a:noAutofit/>
                    </a:bodyPr>
                    <a:p>
                      <a:pPr algn="ctr"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en-US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5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3920" marR="43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tIns="0" bIns="0" anchor="t">
                      <a:noAutofit/>
                    </a:bodyPr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ru-RU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Омыртқалылар қанымен қоректенеді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3920" marR="43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43920" rIns="43920" tIns="0" bIns="0" anchor="t">
                      <a:noAutofit/>
                    </a:bodyPr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ts val="1298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Маса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43920" marR="4392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122" name="Прямая со стрелкой 13"/>
          <p:cNvCxnSpPr/>
          <p:nvPr/>
        </p:nvCxnSpPr>
        <p:spPr>
          <a:xfrm>
            <a:off x="4000680" y="2324160"/>
            <a:ext cx="2769120" cy="102240"/>
          </a:xfrm>
          <a:prstGeom prst="straightConnector1">
            <a:avLst/>
          </a:prstGeom>
          <a:ln w="25560">
            <a:solidFill>
              <a:srgbClr val="4f81bd"/>
            </a:solidFill>
            <a:miter/>
            <a:tailEnd len="med" type="triangle" w="med"/>
          </a:ln>
        </p:spPr>
      </p:cxnSp>
      <p:cxnSp>
        <p:nvCxnSpPr>
          <p:cNvPr id="123" name="Прямая со стрелкой 15"/>
          <p:cNvCxnSpPr/>
          <p:nvPr/>
        </p:nvCxnSpPr>
        <p:spPr>
          <a:xfrm flipH="1">
            <a:off x="5816160" y="2452320"/>
            <a:ext cx="1003680" cy="1764360"/>
          </a:xfrm>
          <a:prstGeom prst="straightConnector1">
            <a:avLst/>
          </a:prstGeom>
          <a:ln w="25560">
            <a:solidFill>
              <a:srgbClr val="4f81bd"/>
            </a:solidFill>
            <a:miter/>
            <a:tailEnd len="med" type="triangle" w="med"/>
          </a:ln>
        </p:spPr>
      </p:cxnSp>
      <p:cxnSp>
        <p:nvCxnSpPr>
          <p:cNvPr id="124" name="Прямая со стрелкой 18"/>
          <p:cNvCxnSpPr/>
          <p:nvPr/>
        </p:nvCxnSpPr>
        <p:spPr>
          <a:xfrm flipV="1">
            <a:off x="5862240" y="4266360"/>
            <a:ext cx="1072440" cy="2520"/>
          </a:xfrm>
          <a:prstGeom prst="straightConnector1">
            <a:avLst/>
          </a:prstGeom>
          <a:ln w="25560">
            <a:solidFill>
              <a:srgbClr val="4f81bd"/>
            </a:solidFill>
            <a:miter/>
            <a:tailEnd len="med" type="triangle" w="med"/>
          </a:ln>
        </p:spPr>
      </p:cxn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6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126" name=""/>
          <p:cNvGraphicFramePr/>
          <p:nvPr/>
        </p:nvGraphicFramePr>
        <p:xfrm>
          <a:off x="1131840" y="2093760"/>
          <a:ext cx="3108240" cy="2351160"/>
        </p:xfrm>
        <a:graphic>
          <a:graphicData uri="http://schemas.openxmlformats.org/drawingml/2006/table">
            <a:tbl>
              <a:tblPr/>
              <a:tblGrid>
                <a:gridCol w="1554120"/>
                <a:gridCol w="1554120"/>
              </a:tblGrid>
              <a:tr h="21456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ru-RU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          </a:t>
                      </a:r>
                      <a:r>
                        <a:rPr b="1" lang="ru-RU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+    -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888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1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Жүйелеудің маңызын түсіндім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796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1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Тірі ағзалар патшалығын сипаттай аламын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794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1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Өсімдік пен жануар жүйелеудегі айырмашылықтарын білдім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888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1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Жүйелеуді ашқан ғалымды білдім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27" name=""/>
          <p:cNvGraphicFramePr/>
          <p:nvPr/>
        </p:nvGraphicFramePr>
        <p:xfrm>
          <a:off x="5665680" y="2093760"/>
          <a:ext cx="3106800" cy="2351160"/>
        </p:xfrm>
        <a:graphic>
          <a:graphicData uri="http://schemas.openxmlformats.org/drawingml/2006/table">
            <a:tbl>
              <a:tblPr/>
              <a:tblGrid>
                <a:gridCol w="1552680"/>
                <a:gridCol w="1554120"/>
              </a:tblGrid>
              <a:tr h="21456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ru-RU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          </a:t>
                      </a:r>
                      <a:r>
                        <a:rPr b="1" lang="ru-RU" sz="12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+    -</a:t>
                      </a: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888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1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Жүйелеудің маңызын түсіндім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796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1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Тірі ағзалар патшалығын сипаттай аламын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794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1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Өсімдік пен жануар жүйелеудегі айырмашылықтарын білдім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888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1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Жүйелеуді ашқан ғалымды білдім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8" name="Номер слайда 4"/>
          <p:cNvSpPr/>
          <p:nvPr/>
        </p:nvSpPr>
        <p:spPr>
          <a:xfrm>
            <a:off x="6553080" y="5297400"/>
            <a:ext cx="2133720" cy="30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7760" rIns="77760" tIns="38880" bIns="388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B11FD3F-0BCF-48AB-B08D-2302E2B189A1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9144000" cy="5742000"/>
          </a:xfrm>
          <a:prstGeom prst="rect">
            <a:avLst/>
          </a:prstGeom>
          <a:ln w="0">
            <a:noFill/>
          </a:ln>
        </p:spPr>
      </p:pic>
      <p:sp>
        <p:nvSpPr>
          <p:cNvPr id="130" name="Прямоугольник 7"/>
          <p:cNvSpPr/>
          <p:nvPr/>
        </p:nvSpPr>
        <p:spPr>
          <a:xfrm>
            <a:off x="8486640" y="5022720"/>
            <a:ext cx="93996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769C1AA-5F8D-4A30-A94F-CD54DCA7F96A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31" name="Google Shape;124;p4"/>
          <p:cNvCxnSpPr/>
          <p:nvPr/>
        </p:nvCxnSpPr>
        <p:spPr>
          <a:xfrm>
            <a:off x="191880" y="5416200"/>
            <a:ext cx="86144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32" name="Google Shape;125;p4"/>
          <p:cNvCxnSpPr/>
          <p:nvPr/>
        </p:nvCxnSpPr>
        <p:spPr>
          <a:xfrm flipV="1">
            <a:off x="456120" y="553320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33" name="Прямоугольник 10"/>
          <p:cNvSpPr/>
          <p:nvPr/>
        </p:nvSpPr>
        <p:spPr>
          <a:xfrm>
            <a:off x="3332880" y="328680"/>
            <a:ext cx="2255760" cy="49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Қорытынды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4" name="Rectangle 1"/>
          <p:cNvSpPr/>
          <p:nvPr/>
        </p:nvSpPr>
        <p:spPr>
          <a:xfrm>
            <a:off x="167040" y="925200"/>
            <a:ext cx="2248200" cy="74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Бүгінгі сабақта: 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35" name=""/>
          <p:cNvGraphicFramePr/>
          <p:nvPr/>
        </p:nvGraphicFramePr>
        <p:xfrm>
          <a:off x="162000" y="1341360"/>
          <a:ext cx="7839000" cy="3583080"/>
        </p:xfrm>
        <a:graphic>
          <a:graphicData uri="http://schemas.openxmlformats.org/drawingml/2006/table">
            <a:tbl>
              <a:tblPr/>
              <a:tblGrid>
                <a:gridCol w="7839000"/>
              </a:tblGrid>
              <a:tr h="39384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96048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1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 </a:t>
                      </a:r>
                      <a:r>
                        <a:rPr b="0" lang="kk-KZ" sz="21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Қарапайым дихотомиялық кілтті пайдаланып ағзаларды жіктей аламын;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96192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1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Теза мен антитезаны ажыратып, түрді анықтай аламын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3324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1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Дихотомиялық әдістің артықшылығын білемін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6336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1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Дихотомиялық кілттерге мысал келтіре аламын</a:t>
                      </a:r>
                      <a:endParaRPr b="0" lang="ru-RU" sz="2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4680"/>
            <a:ext cx="9144000" cy="5742000"/>
          </a:xfrm>
          <a:prstGeom prst="rect">
            <a:avLst/>
          </a:prstGeom>
          <a:ln w="0">
            <a:noFill/>
          </a:ln>
        </p:spPr>
      </p:pic>
      <p:sp>
        <p:nvSpPr>
          <p:cNvPr id="9" name="Google Shape;123;p4"/>
          <p:cNvSpPr/>
          <p:nvPr/>
        </p:nvSpPr>
        <p:spPr>
          <a:xfrm>
            <a:off x="6996240" y="5035680"/>
            <a:ext cx="20574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D491BF2-6B66-47D6-9E7D-22100117CBEB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0" name="Google Shape;124;p4"/>
          <p:cNvCxnSpPr/>
          <p:nvPr/>
        </p:nvCxnSpPr>
        <p:spPr>
          <a:xfrm>
            <a:off x="299880" y="54255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1" name="Google Shape;125;p4"/>
          <p:cNvCxnSpPr/>
          <p:nvPr/>
        </p:nvCxnSpPr>
        <p:spPr>
          <a:xfrm flipV="1">
            <a:off x="456120" y="553320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2" name="Google Shape;230;p65"/>
          <p:cNvSpPr/>
          <p:nvPr/>
        </p:nvSpPr>
        <p:spPr>
          <a:xfrm>
            <a:off x="325440" y="1273320"/>
            <a:ext cx="8381880" cy="330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marL="57240" indent="-57240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" name="Прямоугольник 9"/>
          <p:cNvSpPr/>
          <p:nvPr/>
        </p:nvSpPr>
        <p:spPr>
          <a:xfrm>
            <a:off x="2701800" y="3002040"/>
            <a:ext cx="3202200" cy="40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Century Gothic"/>
              </a:rPr>
              <a:t>Бағалау критерийлері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" name="Прямоугольник 10"/>
          <p:cNvSpPr/>
          <p:nvPr/>
        </p:nvSpPr>
        <p:spPr>
          <a:xfrm>
            <a:off x="3277080" y="895320"/>
            <a:ext cx="2073960" cy="40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200" strike="noStrike" u="none">
                <a:solidFill>
                  <a:srgbClr val="002060"/>
                </a:solidFill>
                <a:uFillTx/>
                <a:latin typeface="Century Gothic"/>
              </a:rPr>
              <a:t>Оқу мақсаты</a:t>
            </a:r>
            <a:r>
              <a:rPr b="0" lang="ru-RU" sz="2200" strike="noStrike" u="none">
                <a:solidFill>
                  <a:srgbClr val="002060"/>
                </a:solidFill>
                <a:uFillTx/>
                <a:latin typeface="Century Gothic"/>
              </a:rPr>
              <a:t>: 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" name="Rectangle 9"/>
          <p:cNvSpPr/>
          <p:nvPr/>
        </p:nvSpPr>
        <p:spPr>
          <a:xfrm>
            <a:off x="130320" y="1588320"/>
            <a:ext cx="8654760" cy="83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7.1.1.4 - жекелеген ағзаларға қарапайым дихотомиялық кілттерді қолдану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" name="Прямоугольник 12"/>
          <p:cNvSpPr/>
          <p:nvPr/>
        </p:nvSpPr>
        <p:spPr>
          <a:xfrm>
            <a:off x="246240" y="3684600"/>
            <a:ext cx="889776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buClr>
                <a:srgbClr val="00206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жекелеген ағзаларға қарапайым дихотомиялық кілттерді қолданады;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9817200" cy="6335640"/>
          </a:xfrm>
          <a:prstGeom prst="rect">
            <a:avLst/>
          </a:prstGeom>
          <a:ln w="0">
            <a:noFill/>
          </a:ln>
        </p:spPr>
      </p:pic>
      <p:sp>
        <p:nvSpPr>
          <p:cNvPr id="18" name="Google Shape;123;p4"/>
          <p:cNvSpPr/>
          <p:nvPr/>
        </p:nvSpPr>
        <p:spPr>
          <a:xfrm>
            <a:off x="7746840" y="5564160"/>
            <a:ext cx="2057400" cy="3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0A6B8B6-F2EC-4E95-B77F-45597B94C5BB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9" name="Google Shape;124;p4"/>
          <p:cNvCxnSpPr/>
          <p:nvPr/>
        </p:nvCxnSpPr>
        <p:spPr>
          <a:xfrm>
            <a:off x="528480" y="595584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20" name="Google Shape;125;p4"/>
          <p:cNvCxnSpPr/>
          <p:nvPr/>
        </p:nvCxnSpPr>
        <p:spPr>
          <a:xfrm flipV="1">
            <a:off x="525960" y="6133320"/>
            <a:ext cx="831924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21" name="Rectangle 15"/>
          <p:cNvSpPr/>
          <p:nvPr/>
        </p:nvSpPr>
        <p:spPr>
          <a:xfrm>
            <a:off x="3983040" y="1038240"/>
            <a:ext cx="5160960" cy="418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Дихотомиялық   кілт</a:t>
            </a: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 -  өсімдіктер мен жануарлардың өздеріне тән белгілерін анықтайтын сатыдан тұратын кесте .</a:t>
            </a: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Оның көмегімен ағзаның кандай туысы мен түрін анықтай алады.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Дихотомиялық кілтте әр сатыда «1, 2, 3 және т.б.» және «</a:t>
            </a:r>
            <a:r>
              <a:rPr b="1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0,+ , -, </a:t>
            </a: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» соңында ағзаларға тән сипаттамалар беріледі. Әр саты бір бірін толық жоққа шығарады.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«1, 2, 3 және т.б.»  соңынан берілген сипаттамалар </a:t>
            </a:r>
            <a:r>
              <a:rPr b="1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«Теза – қабылдау »  </a:t>
            </a: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болып табылады.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«</a:t>
            </a:r>
            <a:r>
              <a:rPr b="1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0,+ , -, </a:t>
            </a: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» соңында берілген сипаттамалар </a:t>
            </a:r>
            <a:r>
              <a:rPr b="1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«Антитеза – теріске шығару » </a:t>
            </a: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болып табылады.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Әрбір теза мен антитеза бір сатыны құрайды.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2" name="Picture 17" descr="https://s3.amazonaws.com/s3.timetoast.com/public/uploads/photos/2101169/lamarck_460.jpg"/>
          <p:cNvPicPr/>
          <p:nvPr/>
        </p:nvPicPr>
        <p:blipFill>
          <a:blip r:embed="rId2"/>
          <a:stretch/>
        </p:blipFill>
        <p:spPr>
          <a:xfrm>
            <a:off x="533520" y="1133640"/>
            <a:ext cx="3225600" cy="3454200"/>
          </a:xfrm>
          <a:prstGeom prst="rect">
            <a:avLst/>
          </a:prstGeom>
          <a:ln w="0">
            <a:noFill/>
          </a:ln>
        </p:spPr>
      </p:pic>
      <p:sp>
        <p:nvSpPr>
          <p:cNvPr id="23" name="Прямоугольник 17"/>
          <p:cNvSpPr/>
          <p:nvPr/>
        </p:nvSpPr>
        <p:spPr>
          <a:xfrm>
            <a:off x="595800" y="4802040"/>
            <a:ext cx="3088080" cy="4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Жан Батист Ламарк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431640" y="0"/>
            <a:ext cx="10028160" cy="5715000"/>
          </a:xfrm>
          <a:prstGeom prst="rect">
            <a:avLst/>
          </a:prstGeom>
          <a:ln w="0">
            <a:noFill/>
          </a:ln>
        </p:spPr>
      </p:pic>
      <p:sp>
        <p:nvSpPr>
          <p:cNvPr id="25" name="Google Shape;123;p4"/>
          <p:cNvSpPr/>
          <p:nvPr/>
        </p:nvSpPr>
        <p:spPr>
          <a:xfrm>
            <a:off x="7372440" y="5033880"/>
            <a:ext cx="20574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DE75F74-6057-4030-8BC0-AB9D9AC72837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6" name="Google Shape;124;p4"/>
          <p:cNvCxnSpPr/>
          <p:nvPr/>
        </p:nvCxnSpPr>
        <p:spPr>
          <a:xfrm flipV="1">
            <a:off x="528480" y="5550840"/>
            <a:ext cx="8616240" cy="1980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27" name="Google Shape;125;p4"/>
          <p:cNvCxnSpPr/>
          <p:nvPr/>
        </p:nvCxnSpPr>
        <p:spPr>
          <a:xfrm flipV="1">
            <a:off x="603360" y="5714280"/>
            <a:ext cx="831744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28" name="Google Shape;230;p65"/>
          <p:cNvSpPr/>
          <p:nvPr/>
        </p:nvSpPr>
        <p:spPr>
          <a:xfrm>
            <a:off x="312840" y="1044720"/>
            <a:ext cx="4824360" cy="267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algn="just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9" name="Прямоугольник 12"/>
          <p:cNvSpPr/>
          <p:nvPr/>
        </p:nvSpPr>
        <p:spPr>
          <a:xfrm>
            <a:off x="4046400" y="2728800"/>
            <a:ext cx="99072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300" strike="noStrike" u="none">
                <a:solidFill>
                  <a:srgbClr val="ffffff"/>
                </a:solidFill>
                <a:uFillTx/>
                <a:latin typeface="Century Gothic"/>
              </a:rPr>
              <a:t>Өсімдктер</a:t>
            </a:r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0" name="Прямоугольник 12"/>
          <p:cNvSpPr/>
          <p:nvPr/>
        </p:nvSpPr>
        <p:spPr>
          <a:xfrm>
            <a:off x="2568600" y="314280"/>
            <a:ext cx="556560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Өсімдіктер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1" name="Picture 21" descr=""/>
          <p:cNvPicPr/>
          <p:nvPr/>
        </p:nvPicPr>
        <p:blipFill>
          <a:blip r:embed="rId2"/>
          <a:srcRect l="57500" t="33120" r="25000" b="6800"/>
          <a:stretch/>
        </p:blipFill>
        <p:spPr>
          <a:xfrm>
            <a:off x="6865920" y="1420920"/>
            <a:ext cx="2278080" cy="3417840"/>
          </a:xfrm>
          <a:prstGeom prst="rect">
            <a:avLst/>
          </a:prstGeom>
          <a:ln w="0">
            <a:noFill/>
          </a:ln>
        </p:spPr>
      </p:pic>
      <p:sp>
        <p:nvSpPr>
          <p:cNvPr id="32" name="Прямоугольник 18"/>
          <p:cNvSpPr/>
          <p:nvPr/>
        </p:nvSpPr>
        <p:spPr>
          <a:xfrm>
            <a:off x="0" y="1020600"/>
            <a:ext cx="6792840" cy="4179600"/>
          </a:xfrm>
          <a:prstGeom prst="rect">
            <a:avLst/>
          </a:prstGeom>
          <a:solidFill>
            <a:srgbClr val="ffffff"/>
          </a:solidFill>
          <a:ln w="25560">
            <a:solidFill>
              <a:srgbClr val="f79646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1.Жапырақтары кезектесіп орналасқан..... . 2-ге ауысыңыз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0.Жапырақтары қарама-қарсы орналасқан.... .</a:t>
            </a:r>
            <a:r>
              <a:rPr b="0" lang="kk-KZ" sz="2000" strike="noStrike" u="none">
                <a:solidFill>
                  <a:srgbClr val="000000"/>
                </a:solidFill>
                <a:uFillTx/>
                <a:latin typeface="Calibri"/>
              </a:rPr>
              <a:t> 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2.Жапырағы күрделі..... . 3-ке ауысыңыз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0.Жапырағы қарапайым....... 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3.Жапырағы бөлшектенген.....  . 4-ке ауысыңыз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0.Жапырағы бүтін......... 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4.Жапырағы тікенекті...... . 5-ке ауысыңыз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0.Өсімдік тікенексіз...... 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5.Жапырағы етті,тығыз,қысқа сағақты,жалаңаш.Өркені сұрғылт немесе қызыл қоңыр.Ағаш.. .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0.Жазғы немесе сағақты емен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nodeType="clickEffect" fill="hold">
                      <p:stCondLst>
                        <p:cond delay="indefinite"/>
                      </p:stCondLst>
                      <p:childTnLst>
                        <p:par>
                          <p:cTn id="1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nodeType="clickEffect" fill="hold">
                      <p:stCondLst>
                        <p:cond delay="indefinite"/>
                      </p:stCondLst>
                      <p:childTnLst>
                        <p:par>
                          <p:cTn id="1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nodeType="clickEffect" fill="hold">
                      <p:stCondLst>
                        <p:cond delay="indefinite"/>
                      </p:stCondLst>
                      <p:childTnLst>
                        <p:par>
                          <p:cTn id="2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nodeType="clickEffect" fill="hold">
                      <p:stCondLst>
                        <p:cond delay="indefinite"/>
                      </p:stCondLst>
                      <p:childTnLst>
                        <p:par>
                          <p:cTn id="2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nodeType="with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3240"/>
            <a:ext cx="9374040" cy="6149880"/>
          </a:xfrm>
          <a:prstGeom prst="rect">
            <a:avLst/>
          </a:prstGeom>
          <a:ln w="0">
            <a:noFill/>
          </a:ln>
        </p:spPr>
      </p:pic>
      <p:sp>
        <p:nvSpPr>
          <p:cNvPr id="34" name="Google Shape;123;p4"/>
          <p:cNvSpPr/>
          <p:nvPr/>
        </p:nvSpPr>
        <p:spPr>
          <a:xfrm>
            <a:off x="7331040" y="5411880"/>
            <a:ext cx="20574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31833D3-22CB-4474-8C91-B76B21840920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35" name="Google Shape;124;p4"/>
          <p:cNvCxnSpPr/>
          <p:nvPr/>
        </p:nvCxnSpPr>
        <p:spPr>
          <a:xfrm>
            <a:off x="350640" y="5441760"/>
            <a:ext cx="861588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36" name="Google Shape;125;p4"/>
          <p:cNvCxnSpPr/>
          <p:nvPr/>
        </p:nvCxnSpPr>
        <p:spPr>
          <a:xfrm flipV="1">
            <a:off x="457560" y="555228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37" name="Прямоугольник 9"/>
          <p:cNvSpPr/>
          <p:nvPr/>
        </p:nvSpPr>
        <p:spPr>
          <a:xfrm>
            <a:off x="4133520" y="324000"/>
            <a:ext cx="20408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Жануарлар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8" name="Picture 13" descr=""/>
          <p:cNvPicPr/>
          <p:nvPr/>
        </p:nvPicPr>
        <p:blipFill>
          <a:blip r:embed="rId2"/>
          <a:srcRect l="23126" t="24049" r="23472" b="20952"/>
          <a:stretch/>
        </p:blipFill>
        <p:spPr>
          <a:xfrm>
            <a:off x="669960" y="1004760"/>
            <a:ext cx="7715160" cy="4195800"/>
          </a:xfrm>
          <a:prstGeom prst="rect">
            <a:avLst/>
          </a:prstGeom>
          <a:ln w="0">
            <a:noFill/>
          </a:ln>
        </p:spPr>
      </p:pic>
      <p:sp>
        <p:nvSpPr>
          <p:cNvPr id="39" name="Овал 15"/>
          <p:cNvSpPr/>
          <p:nvPr/>
        </p:nvSpPr>
        <p:spPr>
          <a:xfrm>
            <a:off x="1216080" y="2590920"/>
            <a:ext cx="2408040" cy="365040"/>
          </a:xfrm>
          <a:prstGeom prst="ellipse">
            <a:avLst/>
          </a:prstGeom>
          <a:solidFill>
            <a:srgbClr val="ffffff">
              <a:alpha val="19000"/>
            </a:srgbClr>
          </a:solidFill>
          <a:ln w="25560">
            <a:solidFill>
              <a:srgbClr val="c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0" name="Овал 16"/>
          <p:cNvSpPr/>
          <p:nvPr/>
        </p:nvSpPr>
        <p:spPr>
          <a:xfrm>
            <a:off x="1434960" y="3094200"/>
            <a:ext cx="1928880" cy="342720"/>
          </a:xfrm>
          <a:prstGeom prst="ellipse">
            <a:avLst/>
          </a:prstGeom>
          <a:solidFill>
            <a:srgbClr val="ffffff">
              <a:alpha val="19000"/>
            </a:srgbClr>
          </a:solidFill>
          <a:ln w="25560">
            <a:solidFill>
              <a:srgbClr val="c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1" name="Овал 17"/>
          <p:cNvSpPr/>
          <p:nvPr/>
        </p:nvSpPr>
        <p:spPr>
          <a:xfrm>
            <a:off x="743040" y="3691080"/>
            <a:ext cx="1314360" cy="236520"/>
          </a:xfrm>
          <a:prstGeom prst="ellipse">
            <a:avLst/>
          </a:prstGeom>
          <a:solidFill>
            <a:srgbClr val="ffffff">
              <a:alpha val="19000"/>
            </a:srgbClr>
          </a:solidFill>
          <a:ln w="25560">
            <a:solidFill>
              <a:srgbClr val="c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2" name="Овал 18"/>
          <p:cNvSpPr/>
          <p:nvPr/>
        </p:nvSpPr>
        <p:spPr>
          <a:xfrm>
            <a:off x="658800" y="4243320"/>
            <a:ext cx="1314360" cy="352440"/>
          </a:xfrm>
          <a:prstGeom prst="ellipse">
            <a:avLst/>
          </a:prstGeom>
          <a:solidFill>
            <a:srgbClr val="ffffff">
              <a:alpha val="19000"/>
            </a:srgbClr>
          </a:solidFill>
          <a:ln w="25560">
            <a:solidFill>
              <a:srgbClr val="c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" dur="indefinite" restart="never" nodeType="tmRoot">
          <p:childTnLst>
            <p:seq>
              <p:cTn id="34" dur="indefinite" nodeType="mainSeq">
                <p:childTnLst>
                  <p:par>
                    <p:cTn id="35" nodeType="clickEffect" fill="hold">
                      <p:stCondLst>
                        <p:cond delay="indefinite"/>
                      </p:stCondLst>
                      <p:childTnLst>
                        <p:par>
                          <p:cTn id="3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nodeType="clickEffect" fill="hold">
                      <p:stCondLst>
                        <p:cond delay="indefinite"/>
                      </p:stCondLst>
                      <p:childTnLst>
                        <p:par>
                          <p:cTn id="4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nodeType="clickEffect" fill="hold">
                      <p:stCondLst>
                        <p:cond delay="indefinite"/>
                      </p:stCondLst>
                      <p:childTnLst>
                        <p:par>
                          <p:cTn id="4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nodeType="clickEffect" fill="hold">
                      <p:stCondLst>
                        <p:cond delay="indefinite"/>
                      </p:stCondLst>
                      <p:childTnLst>
                        <p:par>
                          <p:cTn id="4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9893160" cy="6900840"/>
          </a:xfrm>
          <a:prstGeom prst="rect">
            <a:avLst/>
          </a:prstGeom>
          <a:ln w="0">
            <a:noFill/>
          </a:ln>
        </p:spPr>
      </p:pic>
      <p:sp>
        <p:nvSpPr>
          <p:cNvPr id="44" name="Google Shape;123;p4"/>
          <p:cNvSpPr/>
          <p:nvPr/>
        </p:nvSpPr>
        <p:spPr>
          <a:xfrm>
            <a:off x="7835760" y="6095880"/>
            <a:ext cx="2055960" cy="30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EE0478F-7B52-4126-9C71-FC16C6B562E6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45" name="Google Shape;124;p4"/>
          <p:cNvCxnSpPr/>
          <p:nvPr/>
        </p:nvCxnSpPr>
        <p:spPr>
          <a:xfrm>
            <a:off x="528480" y="637992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46" name="Google Shape;125;p4"/>
          <p:cNvCxnSpPr/>
          <p:nvPr/>
        </p:nvCxnSpPr>
        <p:spPr>
          <a:xfrm flipV="1">
            <a:off x="825840" y="654120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47" name="Прямоугольник 9"/>
          <p:cNvSpPr/>
          <p:nvPr/>
        </p:nvSpPr>
        <p:spPr>
          <a:xfrm>
            <a:off x="2798280" y="295200"/>
            <a:ext cx="2782440" cy="54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1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№</a:t>
            </a:r>
            <a:r>
              <a:rPr b="1" lang="kk-KZ" sz="31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1 Тапсырма </a:t>
            </a:r>
            <a:endParaRPr b="0" lang="ru-RU" sz="3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8" name="Rectangle 34"/>
          <p:cNvSpPr/>
          <p:nvPr/>
        </p:nvSpPr>
        <p:spPr>
          <a:xfrm>
            <a:off x="558720" y="4920480"/>
            <a:ext cx="9004320" cy="802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6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Дескриптор: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Берілген дихотомиялық кілттерді қолданып  омыртқалы және омыртқасыз жануарлардың ерекшеліктерін  жіктейді;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49" name=""/>
          <p:cNvGraphicFramePr/>
          <p:nvPr/>
        </p:nvGraphicFramePr>
        <p:xfrm>
          <a:off x="444600" y="1735200"/>
          <a:ext cx="3378240" cy="1433520"/>
        </p:xfrm>
        <a:graphic>
          <a:graphicData uri="http://schemas.openxmlformats.org/drawingml/2006/table">
            <a:tbl>
              <a:tblPr/>
              <a:tblGrid>
                <a:gridCol w="1689120"/>
                <a:gridCol w="1689120"/>
              </a:tblGrid>
              <a:tr h="5364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Омыртқалылар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Омыртқасыздар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89712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0" name="Rectangle 12"/>
          <p:cNvSpPr/>
          <p:nvPr/>
        </p:nvSpPr>
        <p:spPr>
          <a:xfrm>
            <a:off x="3979800" y="1338840"/>
            <a:ext cx="5456160" cy="372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 marL="357120" indent="-357120"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Оларда ішкі қаңқалары және омыртқа жоталары жоқ.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57120" indent="-357120"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Ішкі қаңқа болады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57120" indent="-357120"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Гидра,құрттар,былқылдақ денелілер,шаяндар, өрмекшілер.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57120" indent="-357120"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Балықтар, бақалар, бауырымен жорғалаушылар, құстар, сүтқоректілер.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57120" indent="-357120"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Буынаяқтылар кластары (шаянтәрізділер,                            өрмекшітәрізділер, бунакденелілер)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57120" indent="-357120"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Жануарлар патшалығының ең қарапайым өкілдері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57120" indent="-357120"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Басқаша бассүйектілер деп аталады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57120" indent="-357120"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Не шеміршекті, не сүйекті бассүйегі болмайды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57120" indent="-357120"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Денелері жұмсақ мамықпен қапталған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57120" indent="-357120">
              <a:lnSpc>
                <a:spcPct val="100000"/>
              </a:lnSpc>
              <a:buClr>
                <a:srgbClr val="00206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Денесінің бойымен ось-омыртқа жотасы желі созылып жатады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357120" indent="-35712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" name="Прямоугольник 13"/>
          <p:cNvSpPr/>
          <p:nvPr/>
        </p:nvSpPr>
        <p:spPr>
          <a:xfrm>
            <a:off x="4185360" y="984240"/>
            <a:ext cx="3198600" cy="40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Дихотомиялық кілттер: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1" dur="indefinite" restart="never" nodeType="tmRoot">
          <p:childTnLst>
            <p:seq>
              <p:cTn id="52" dur="indefinite" nodeType="mainSeq">
                <p:childTnLst>
                  <p:par>
                    <p:cTn id="53" nodeType="clickEffect" fill="hold">
                      <p:stCondLst>
                        <p:cond delay="indefinite"/>
                      </p:stCondLst>
                      <p:childTnLst>
                        <p:par>
                          <p:cTn id="5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14400"/>
            <a:ext cx="9144000" cy="5742000"/>
          </a:xfrm>
          <a:prstGeom prst="rect">
            <a:avLst/>
          </a:prstGeom>
          <a:ln w="0">
            <a:noFill/>
          </a:ln>
        </p:spPr>
      </p:pic>
      <p:sp>
        <p:nvSpPr>
          <p:cNvPr id="53" name="Google Shape;123;p4"/>
          <p:cNvSpPr/>
          <p:nvPr/>
        </p:nvSpPr>
        <p:spPr>
          <a:xfrm>
            <a:off x="6996240" y="5035680"/>
            <a:ext cx="20574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E25EA32-D26E-4FA4-95D9-D968F1B42402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54" name="Google Shape;124;p4"/>
          <p:cNvCxnSpPr/>
          <p:nvPr/>
        </p:nvCxnSpPr>
        <p:spPr>
          <a:xfrm>
            <a:off x="299880" y="542556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55" name="Google Shape;125;p4"/>
          <p:cNvCxnSpPr/>
          <p:nvPr/>
        </p:nvCxnSpPr>
        <p:spPr>
          <a:xfrm flipV="1">
            <a:off x="456120" y="553320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56" name="Google Shape;230;p65"/>
          <p:cNvSpPr/>
          <p:nvPr/>
        </p:nvSpPr>
        <p:spPr>
          <a:xfrm>
            <a:off x="312840" y="1255680"/>
            <a:ext cx="8297640" cy="31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marL="55440" indent="-55440" algn="ctr">
              <a:lnSpc>
                <a:spcPct val="100000"/>
              </a:lnSpc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7" name="Прямоугольник 10"/>
          <p:cNvSpPr/>
          <p:nvPr/>
        </p:nvSpPr>
        <p:spPr>
          <a:xfrm>
            <a:off x="3146400" y="352440"/>
            <a:ext cx="1720800" cy="65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900" strike="noStrike" u="none">
                <a:solidFill>
                  <a:srgbClr val="ffffff"/>
                </a:solidFill>
                <a:uFillTx/>
                <a:latin typeface="Century Gothic"/>
              </a:rPr>
              <a:t>Дұрыс жауап</a:t>
            </a: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58" name=""/>
          <p:cNvGraphicFramePr/>
          <p:nvPr/>
        </p:nvGraphicFramePr>
        <p:xfrm>
          <a:off x="1128600" y="1247760"/>
          <a:ext cx="6809040" cy="2514600"/>
        </p:xfrm>
        <a:graphic>
          <a:graphicData uri="http://schemas.openxmlformats.org/drawingml/2006/table">
            <a:tbl>
              <a:tblPr/>
              <a:tblGrid>
                <a:gridCol w="3405240"/>
                <a:gridCol w="3403800"/>
              </a:tblGrid>
              <a:tr h="125424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Омыртқалылар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Омыртқасыздар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26036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2,  4,  7  ,10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4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1 ,  3 ,  5,  6,   8,  9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760320" y="-490680"/>
            <a:ext cx="9904320" cy="6739200"/>
          </a:xfrm>
          <a:prstGeom prst="rect">
            <a:avLst/>
          </a:prstGeom>
          <a:ln w="0">
            <a:noFill/>
          </a:ln>
        </p:spPr>
      </p:pic>
      <p:sp>
        <p:nvSpPr>
          <p:cNvPr id="60" name="Google Shape;123;p4"/>
          <p:cNvSpPr/>
          <p:nvPr/>
        </p:nvSpPr>
        <p:spPr>
          <a:xfrm>
            <a:off x="7086600" y="5411880"/>
            <a:ext cx="205740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E3F17E9-F5DA-404E-9FA5-9E2507FF5A37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1" name="Google Shape;124;p4"/>
          <p:cNvCxnSpPr/>
          <p:nvPr/>
        </p:nvCxnSpPr>
        <p:spPr>
          <a:xfrm>
            <a:off x="0" y="575748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62" name="Google Shape;125;p4"/>
          <p:cNvCxnSpPr/>
          <p:nvPr/>
        </p:nvCxnSpPr>
        <p:spPr>
          <a:xfrm flipV="1">
            <a:off x="-1080" y="594432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63" name="Прямоугольник 9"/>
          <p:cNvSpPr/>
          <p:nvPr/>
        </p:nvSpPr>
        <p:spPr>
          <a:xfrm>
            <a:off x="2308320" y="0"/>
            <a:ext cx="3349440" cy="49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№ </a:t>
            </a:r>
            <a:r>
              <a:rPr b="1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2 Тапсырма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4" name="Rectangle 48"/>
          <p:cNvSpPr/>
          <p:nvPr/>
        </p:nvSpPr>
        <p:spPr>
          <a:xfrm>
            <a:off x="144360" y="5152680"/>
            <a:ext cx="9334440" cy="559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6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Дескриптор: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6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Дихотомиялық кілттерді пайдаланып берілген А,Е,Д,Н ағзаларды анықтайды;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5" name="Рисунок 17" descr=""/>
          <p:cNvPicPr/>
          <p:nvPr/>
        </p:nvPicPr>
        <p:blipFill>
          <a:blip r:embed="rId2"/>
          <a:stretch/>
        </p:blipFill>
        <p:spPr>
          <a:xfrm>
            <a:off x="668160" y="2122560"/>
            <a:ext cx="6723360" cy="3078000"/>
          </a:xfrm>
          <a:prstGeom prst="rect">
            <a:avLst/>
          </a:prstGeom>
          <a:ln w="0">
            <a:noFill/>
          </a:ln>
        </p:spPr>
      </p:pic>
      <p:pic>
        <p:nvPicPr>
          <p:cNvPr id="66" name="Picture 2" descr=""/>
          <p:cNvPicPr/>
          <p:nvPr/>
        </p:nvPicPr>
        <p:blipFill>
          <a:blip r:embed="rId3"/>
          <a:srcRect l="32039" t="24213" r="59063" b="53848"/>
          <a:stretch/>
        </p:blipFill>
        <p:spPr>
          <a:xfrm>
            <a:off x="1440000" y="1004760"/>
            <a:ext cx="2476440" cy="1146240"/>
          </a:xfrm>
          <a:prstGeom prst="rect">
            <a:avLst/>
          </a:prstGeom>
          <a:ln w="0">
            <a:noFill/>
          </a:ln>
        </p:spPr>
      </p:pic>
      <p:pic>
        <p:nvPicPr>
          <p:cNvPr id="67" name="Picture 2" descr=""/>
          <p:cNvPicPr/>
          <p:nvPr/>
        </p:nvPicPr>
        <p:blipFill>
          <a:blip r:embed="rId4"/>
          <a:srcRect l="60065" t="24213" r="29217" b="53848"/>
          <a:stretch/>
        </p:blipFill>
        <p:spPr>
          <a:xfrm>
            <a:off x="4110120" y="954000"/>
            <a:ext cx="2212920" cy="1219320"/>
          </a:xfrm>
          <a:prstGeom prst="rect">
            <a:avLst/>
          </a:prstGeom>
          <a:ln w="0">
            <a:noFill/>
          </a:ln>
        </p:spPr>
      </p:pic>
      <p:sp>
        <p:nvSpPr>
          <p:cNvPr id="68" name="Прямоугольник 11"/>
          <p:cNvSpPr/>
          <p:nvPr/>
        </p:nvSpPr>
        <p:spPr>
          <a:xfrm>
            <a:off x="896400" y="636480"/>
            <a:ext cx="67384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6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Дихотомиялық кілттерді пайдаланып А, Е, Д, Н ағзаларды анықтаңыз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Овал 10"/>
          <p:cNvSpPr/>
          <p:nvPr/>
        </p:nvSpPr>
        <p:spPr>
          <a:xfrm>
            <a:off x="5267160" y="2697120"/>
            <a:ext cx="2084400" cy="488880"/>
          </a:xfrm>
          <a:prstGeom prst="ellipse">
            <a:avLst/>
          </a:prstGeom>
          <a:solidFill>
            <a:srgbClr val="ffffff">
              <a:alpha val="92000"/>
            </a:srgbClr>
          </a:solidFill>
          <a:ln w="25560">
            <a:solidFill>
              <a:srgbClr val="385d8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9904320" cy="5867280"/>
          </a:xfrm>
          <a:prstGeom prst="rect">
            <a:avLst/>
          </a:prstGeom>
          <a:ln w="0">
            <a:noFill/>
          </a:ln>
        </p:spPr>
      </p:pic>
      <p:cxnSp>
        <p:nvCxnSpPr>
          <p:cNvPr id="71" name="Google Shape;124;p4"/>
          <p:cNvCxnSpPr/>
          <p:nvPr/>
        </p:nvCxnSpPr>
        <p:spPr>
          <a:xfrm>
            <a:off x="528480" y="549540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72" name="Google Shape;125;p4"/>
          <p:cNvCxnSpPr/>
          <p:nvPr/>
        </p:nvCxnSpPr>
        <p:spPr>
          <a:xfrm flipV="1">
            <a:off x="825840" y="568872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73" name="Прямоугольник 10"/>
          <p:cNvSpPr/>
          <p:nvPr/>
        </p:nvSpPr>
        <p:spPr>
          <a:xfrm>
            <a:off x="2247840" y="352440"/>
            <a:ext cx="4811760" cy="36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900" strike="noStrike" u="none">
                <a:solidFill>
                  <a:srgbClr val="ffffff"/>
                </a:solidFill>
                <a:uFillTx/>
                <a:latin typeface="Century Gothic"/>
              </a:rPr>
              <a:t>Дұрыс жауап</a:t>
            </a: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4" name="Прямоугольник 11"/>
          <p:cNvSpPr/>
          <p:nvPr/>
        </p:nvSpPr>
        <p:spPr>
          <a:xfrm>
            <a:off x="9485280" y="5167440"/>
            <a:ext cx="38736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1A8EE28-BFAA-423E-B9A6-A6B42A44EB8F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5" name="Рисунок 17" descr=""/>
          <p:cNvPicPr/>
          <p:nvPr/>
        </p:nvPicPr>
        <p:blipFill>
          <a:blip r:embed="rId2"/>
          <a:stretch/>
        </p:blipFill>
        <p:spPr>
          <a:xfrm>
            <a:off x="1017720" y="2131920"/>
            <a:ext cx="7834320" cy="3216240"/>
          </a:xfrm>
          <a:prstGeom prst="rect">
            <a:avLst/>
          </a:prstGeom>
          <a:ln w="9360">
            <a:solidFill>
              <a:srgbClr val="000000"/>
            </a:solidFill>
            <a:miter/>
          </a:ln>
        </p:spPr>
      </p:pic>
      <p:sp>
        <p:nvSpPr>
          <p:cNvPr id="76" name="Овал 11"/>
          <p:cNvSpPr/>
          <p:nvPr/>
        </p:nvSpPr>
        <p:spPr>
          <a:xfrm>
            <a:off x="5195880" y="2622600"/>
            <a:ext cx="749160" cy="268200"/>
          </a:xfrm>
          <a:prstGeom prst="ellipse">
            <a:avLst/>
          </a:prstGeom>
          <a:solidFill>
            <a:srgbClr val="ffffff">
              <a:alpha val="19000"/>
            </a:srgbClr>
          </a:solidFill>
          <a:ln w="25560">
            <a:solidFill>
              <a:srgbClr val="c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7" name="Овал 12"/>
          <p:cNvSpPr/>
          <p:nvPr/>
        </p:nvSpPr>
        <p:spPr>
          <a:xfrm>
            <a:off x="5800680" y="2997360"/>
            <a:ext cx="727200" cy="249120"/>
          </a:xfrm>
          <a:prstGeom prst="ellipse">
            <a:avLst/>
          </a:prstGeom>
          <a:solidFill>
            <a:srgbClr val="ffffff">
              <a:alpha val="19000"/>
            </a:srgbClr>
          </a:solidFill>
          <a:ln w="25560">
            <a:solidFill>
              <a:srgbClr val="c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8" name="Овал 13"/>
          <p:cNvSpPr/>
          <p:nvPr/>
        </p:nvSpPr>
        <p:spPr>
          <a:xfrm>
            <a:off x="6018120" y="3448080"/>
            <a:ext cx="879480" cy="268200"/>
          </a:xfrm>
          <a:prstGeom prst="ellipse">
            <a:avLst/>
          </a:prstGeom>
          <a:solidFill>
            <a:srgbClr val="ffffff">
              <a:alpha val="19000"/>
            </a:srgbClr>
          </a:solidFill>
          <a:ln w="25560">
            <a:solidFill>
              <a:srgbClr val="c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9" name="Овал 14"/>
          <p:cNvSpPr/>
          <p:nvPr/>
        </p:nvSpPr>
        <p:spPr>
          <a:xfrm>
            <a:off x="7236000" y="4199040"/>
            <a:ext cx="879480" cy="268200"/>
          </a:xfrm>
          <a:prstGeom prst="ellipse">
            <a:avLst/>
          </a:prstGeom>
          <a:solidFill>
            <a:srgbClr val="ffffff">
              <a:alpha val="19000"/>
            </a:srgbClr>
          </a:solidFill>
          <a:ln w="25560">
            <a:solidFill>
              <a:srgbClr val="c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80" name="Picture 2" descr=""/>
          <p:cNvPicPr/>
          <p:nvPr/>
        </p:nvPicPr>
        <p:blipFill>
          <a:blip r:embed="rId3"/>
          <a:srcRect l="32039" t="24213" r="59063" b="53848"/>
          <a:stretch/>
        </p:blipFill>
        <p:spPr>
          <a:xfrm>
            <a:off x="1181160" y="887400"/>
            <a:ext cx="3382920" cy="1266840"/>
          </a:xfrm>
          <a:prstGeom prst="rect">
            <a:avLst/>
          </a:prstGeom>
          <a:ln w="0">
            <a:noFill/>
          </a:ln>
        </p:spPr>
      </p:pic>
      <p:pic>
        <p:nvPicPr>
          <p:cNvPr id="81" name="Picture 2" descr=""/>
          <p:cNvPicPr/>
          <p:nvPr/>
        </p:nvPicPr>
        <p:blipFill>
          <a:blip r:embed="rId4"/>
          <a:srcRect l="60065" t="24213" r="29217" b="53848"/>
          <a:stretch/>
        </p:blipFill>
        <p:spPr>
          <a:xfrm>
            <a:off x="4373640" y="878040"/>
            <a:ext cx="2852640" cy="1249200"/>
          </a:xfrm>
          <a:prstGeom prst="rect">
            <a:avLst/>
          </a:prstGeom>
          <a:ln w="0">
            <a:noFill/>
          </a:ln>
        </p:spPr>
      </p:pic>
      <p:sp>
        <p:nvSpPr>
          <p:cNvPr id="82" name="Овал 17"/>
          <p:cNvSpPr/>
          <p:nvPr/>
        </p:nvSpPr>
        <p:spPr>
          <a:xfrm>
            <a:off x="4361040" y="3998880"/>
            <a:ext cx="726840" cy="249120"/>
          </a:xfrm>
          <a:prstGeom prst="ellipse">
            <a:avLst/>
          </a:prstGeom>
          <a:solidFill>
            <a:srgbClr val="ffffff">
              <a:alpha val="19000"/>
            </a:srgbClr>
          </a:solidFill>
          <a:ln w="25560">
            <a:solidFill>
              <a:srgbClr val="c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3" name="Овал 18"/>
          <p:cNvSpPr/>
          <p:nvPr/>
        </p:nvSpPr>
        <p:spPr>
          <a:xfrm>
            <a:off x="3182760" y="4749840"/>
            <a:ext cx="727200" cy="249120"/>
          </a:xfrm>
          <a:prstGeom prst="ellipse">
            <a:avLst/>
          </a:prstGeom>
          <a:solidFill>
            <a:srgbClr val="ffffff">
              <a:alpha val="19000"/>
            </a:srgbClr>
          </a:solidFill>
          <a:ln w="25560">
            <a:solidFill>
              <a:srgbClr val="c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4" name="Овал 19"/>
          <p:cNvSpPr/>
          <p:nvPr/>
        </p:nvSpPr>
        <p:spPr>
          <a:xfrm>
            <a:off x="3443400" y="2643120"/>
            <a:ext cx="726840" cy="249480"/>
          </a:xfrm>
          <a:prstGeom prst="ellipse">
            <a:avLst/>
          </a:prstGeom>
          <a:solidFill>
            <a:srgbClr val="ffffff">
              <a:alpha val="19000"/>
            </a:srgbClr>
          </a:solidFill>
          <a:ln w="25560">
            <a:solidFill>
              <a:srgbClr val="c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" name="Овал 20"/>
          <p:cNvSpPr/>
          <p:nvPr/>
        </p:nvSpPr>
        <p:spPr>
          <a:xfrm>
            <a:off x="2235240" y="3195720"/>
            <a:ext cx="727200" cy="249120"/>
          </a:xfrm>
          <a:prstGeom prst="ellipse">
            <a:avLst/>
          </a:prstGeom>
          <a:solidFill>
            <a:srgbClr val="ffffff">
              <a:alpha val="19000"/>
            </a:srgbClr>
          </a:solidFill>
          <a:ln w="25560">
            <a:solidFill>
              <a:srgbClr val="c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6" name="Овал 21"/>
          <p:cNvSpPr/>
          <p:nvPr/>
        </p:nvSpPr>
        <p:spPr>
          <a:xfrm>
            <a:off x="1392120" y="3862440"/>
            <a:ext cx="727200" cy="249120"/>
          </a:xfrm>
          <a:prstGeom prst="ellipse">
            <a:avLst/>
          </a:prstGeom>
          <a:solidFill>
            <a:srgbClr val="ffffff">
              <a:alpha val="19000"/>
            </a:srgbClr>
          </a:solidFill>
          <a:ln w="25560">
            <a:solidFill>
              <a:srgbClr val="c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timing>
    <p:tnLst>
      <p:par>
        <p:cTn id="57" dur="indefinite" restart="never" nodeType="tmRoot">
          <p:childTnLst>
            <p:seq>
              <p:cTn id="58" dur="indefinite" nodeType="mainSeq">
                <p:childTnLst>
                  <p:par>
                    <p:cTn id="59" nodeType="clickEffect" fill="hold">
                      <p:stCondLst>
                        <p:cond delay="indefinite"/>
                      </p:stCondLst>
                      <p:childTnLst>
                        <p:par>
                          <p:cTn id="6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nodeType="clickEffect" fill="hold">
                      <p:stCondLst>
                        <p:cond delay="indefinite"/>
                      </p:stCondLst>
                      <p:childTnLst>
                        <p:par>
                          <p:cTn id="6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nodeType="clickEffect" fill="hold">
                      <p:stCondLst>
                        <p:cond delay="indefinite"/>
                      </p:stCondLst>
                      <p:childTnLst>
                        <p:par>
                          <p:cTn id="6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nodeType="clickEffect" fill="hold">
                      <p:stCondLst>
                        <p:cond delay="indefinite"/>
                      </p:stCondLst>
                      <p:childTnLst>
                        <p:par>
                          <p:cTn id="7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nodeType="clickEffect" fill="hold">
                      <p:stCondLst>
                        <p:cond delay="indefinite"/>
                      </p:stCondLst>
                      <p:childTnLst>
                        <p:par>
                          <p:cTn id="7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nodeType="clickEffect" fill="hold">
                      <p:stCondLst>
                        <p:cond delay="indefinite"/>
                      </p:stCondLst>
                      <p:childTnLst>
                        <p:par>
                          <p:cTn id="8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nodeType="clickEffect" fill="hold">
                      <p:stCondLst>
                        <p:cond delay="indefinite"/>
                      </p:stCondLst>
                      <p:childTnLst>
                        <p:par>
                          <p:cTn id="8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nodeType="clickEffect" fill="hold">
                      <p:stCondLst>
                        <p:cond delay="indefinite"/>
                      </p:stCondLst>
                      <p:childTnLst>
                        <p:par>
                          <p:cTn id="8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nodeType="clickEffect" fill="hold">
                      <p:stCondLst>
                        <p:cond delay="indefinite"/>
                      </p:stCondLst>
                      <p:childTnLst>
                        <p:par>
                          <p:cTn id="9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5278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Администратор</dc:creator>
  <dc:description/>
  <dc:language>ru-RU</dc:language>
  <cp:lastModifiedBy>Huawei</cp:lastModifiedBy>
  <cp:lastPrinted>2020-01-23T08:03:28Z</cp:lastPrinted>
  <dcterms:modified xsi:type="dcterms:W3CDTF">2024-10-31T17:18:10Z</dcterms:modified>
  <cp:revision>278</cp:revision>
  <dc:subject/>
  <dc:title>Презентация PowerPoint</dc:title>
</cp:coreProperties>
</file>