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_rels/presentation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media/image1.png" ContentType="image/png"/>
  <Override PartName="/ppt/media/image4.jpeg" ContentType="image/jpeg"/>
  <Override PartName="/ppt/media/image2.jpeg" ContentType="image/jpeg"/>
  <Override PartName="/ppt/media/image19.jpeg" ContentType="image/jpeg"/>
  <Override PartName="/ppt/media/image3.png" ContentType="image/png"/>
  <Override PartName="/ppt/media/image18.jpeg" ContentType="image/jpeg"/>
  <Override PartName="/ppt/media/image5.jpeg" ContentType="image/jpeg"/>
  <Override PartName="/ppt/media/image7.jpeg" ContentType="image/jpeg"/>
  <Override PartName="/ppt/media/image20.jpeg" ContentType="image/jpeg"/>
  <Override PartName="/ppt/media/image22.png" ContentType="image/png"/>
  <Override PartName="/ppt/media/image11.jpeg" ContentType="image/jpeg"/>
  <Override PartName="/ppt/media/image8.png" ContentType="image/png"/>
  <Override PartName="/ppt/media/image10.jpeg" ContentType="image/jpeg"/>
  <Override PartName="/ppt/media/image6.png" ContentType="image/png"/>
  <Override PartName="/ppt/media/image12.jpeg" ContentType="image/jpeg"/>
  <Override PartName="/ppt/media/image9.jpeg" ContentType="image/jpeg"/>
  <Override PartName="/ppt/media/image13.jpeg" ContentType="image/jpeg"/>
  <Override PartName="/ppt/media/image14.jpeg" ContentType="image/jpeg"/>
  <Override PartName="/ppt/media/image16.jpeg" ContentType="image/jpeg"/>
  <Override PartName="/ppt/media/image23.jpeg" ContentType="image/jpeg"/>
  <Override PartName="/ppt/media/image17.jpeg" ContentType="image/jpeg"/>
  <Override PartName="/ppt/media/image21.jpeg" ContentType="image/jpeg"/>
  <Override PartName="/ppt/media/image15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9.xml.rels" ContentType="application/vnd.openxmlformats-package.relationships+xml"/>
  <Override PartName="/ppt/slides/_rels/slide12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1.xml.rels" ContentType="application/vnd.openxmlformats-package.relationships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5145088"/>
  <p:notesSz cx="6796088" cy="9928225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25BE60A-1E47-4BDC-93EE-0F7DA6224D5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800" strike="noStrike" u="none">
                <a:solidFill>
                  <a:srgbClr val="000000"/>
                </a:solidFill>
                <a:uFillTx/>
                <a:latin typeface="Calibri"/>
              </a:rPr>
              <a:t>Click to edit the title text format</a:t>
            </a: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200240"/>
            <a:ext cx="8229600" cy="339408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t">
            <a:normAutofit fontScale="92500" lnSpcReduction="9999"/>
          </a:bodyPr>
          <a:p>
            <a:pPr marL="290520" indent="-29052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Click to edit the outline text format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1" marL="631800" indent="-24300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Second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2" marL="973080" indent="-193680">
              <a:spcBef>
                <a:spcPts val="675"/>
              </a:spcBef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Third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3" marL="1362240" indent="-193680">
              <a:spcBef>
                <a:spcPts val="675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Fourth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4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Fifth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5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Sixth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lvl="6" marL="1752480" indent="-193680">
              <a:spcBef>
                <a:spcPts val="675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700" strike="noStrike" u="none">
                <a:solidFill>
                  <a:srgbClr val="000000"/>
                </a:solidFill>
                <a:uFillTx/>
                <a:latin typeface="Calibri"/>
              </a:rPr>
              <a:t>Seventh Outline Level</a:t>
            </a:r>
            <a:endParaRPr b="0" lang="ru-RU" sz="27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45684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4766760"/>
            <a:ext cx="289584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2720" y="4766760"/>
            <a:ext cx="2133720" cy="27324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898989"/>
                </a:solidFill>
                <a:uFillTx/>
                <a:latin typeface="Arial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1E46151-4DC5-46A6-BEF9-2AD10F01EEDF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7.jpeg"/><Relationship Id="rId3" Type="http://schemas.openxmlformats.org/officeDocument/2006/relationships/image" Target="../media/image8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Relationship Id="rId6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6" Type="http://schemas.openxmlformats.org/officeDocument/2006/relationships/image" Target="../media/image21.jpeg"/><Relationship Id="rId7" Type="http://schemas.openxmlformats.org/officeDocument/2006/relationships/image" Target="../media/image22.png"/><Relationship Id="rId8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3.jpeg"/><Relationship Id="rId3" Type="http://schemas.openxmlformats.org/officeDocument/2006/relationships/image" Target="../media/image23.jpeg"/><Relationship Id="rId4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6;p1"/>
          <p:cNvSpPr/>
          <p:nvPr/>
        </p:nvSpPr>
        <p:spPr>
          <a:xfrm>
            <a:off x="152280" y="2541600"/>
            <a:ext cx="8623440" cy="125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44280" rIns="44280" tIns="22320" bIns="2232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Тақырыбы:Омыртқасыз және омыртқалы жануарлардың сыртқы құрылысындағы ерекшеліктер.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7 сынып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6" name="Google Shape;77;p1"/>
          <p:cNvCxnSpPr/>
          <p:nvPr/>
        </p:nvCxnSpPr>
        <p:spPr>
          <a:xfrm>
            <a:off x="1166400" y="4409640"/>
            <a:ext cx="6941160" cy="1080"/>
          </a:xfrm>
          <a:prstGeom prst="straightConnector1">
            <a:avLst/>
          </a:prstGeom>
          <a:ln w="38160">
            <a:solidFill>
              <a:srgbClr val="090f78"/>
            </a:solidFill>
            <a:miter/>
          </a:ln>
        </p:spPr>
      </p:cxnSp>
      <p:cxnSp>
        <p:nvCxnSpPr>
          <p:cNvPr id="7" name="Google Shape;78;p1"/>
          <p:cNvCxnSpPr/>
          <p:nvPr/>
        </p:nvCxnSpPr>
        <p:spPr>
          <a:xfrm>
            <a:off x="1287000" y="4509720"/>
            <a:ext cx="671436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12600"/>
            <a:ext cx="9523440" cy="5383440"/>
          </a:xfrm>
          <a:prstGeom prst="rect">
            <a:avLst/>
          </a:prstGeom>
          <a:ln w="0">
            <a:noFill/>
          </a:ln>
        </p:spPr>
      </p:pic>
      <p:sp>
        <p:nvSpPr>
          <p:cNvPr id="102" name="Google Shape;123;p4"/>
          <p:cNvSpPr/>
          <p:nvPr/>
        </p:nvSpPr>
        <p:spPr>
          <a:xfrm>
            <a:off x="7386480" y="474804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0F6E225-5348-40CA-ADB9-A736BB3B45C6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3" name="Google Shape;124;p4"/>
          <p:cNvCxnSpPr/>
          <p:nvPr/>
        </p:nvCxnSpPr>
        <p:spPr>
          <a:xfrm>
            <a:off x="353880" y="5143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04" name="Google Shape;125;p4"/>
          <p:cNvCxnSpPr/>
          <p:nvPr/>
        </p:nvCxnSpPr>
        <p:spPr>
          <a:xfrm flipV="1">
            <a:off x="641520" y="5277600"/>
            <a:ext cx="831888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05" name="Google Shape;230;p65"/>
          <p:cNvSpPr/>
          <p:nvPr/>
        </p:nvSpPr>
        <p:spPr>
          <a:xfrm>
            <a:off x="338040" y="1130400"/>
            <a:ext cx="8520120" cy="63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600" strike="noStrike" u="none">
                <a:solidFill>
                  <a:srgbClr val="002060"/>
                </a:solidFill>
                <a:uFillTx/>
                <a:latin typeface="Century Gothic"/>
              </a:rPr>
              <a:t> </a:t>
            </a: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just">
              <a:lnSpc>
                <a:spcPct val="115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6" name="Прямоугольник 9"/>
          <p:cNvSpPr/>
          <p:nvPr/>
        </p:nvSpPr>
        <p:spPr>
          <a:xfrm>
            <a:off x="2799000" y="264960"/>
            <a:ext cx="297900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 </a:t>
            </a: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  Тапсырма 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7" name="Прямоугольник 10"/>
          <p:cNvSpPr/>
          <p:nvPr/>
        </p:nvSpPr>
        <p:spPr>
          <a:xfrm>
            <a:off x="0" y="874800"/>
            <a:ext cx="9144000" cy="75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жануарларды омыртқалы және омыртқасыздарға топтастырыңыз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8" name="Rectangle 33"/>
          <p:cNvSpPr/>
          <p:nvPr/>
        </p:nvSpPr>
        <p:spPr>
          <a:xfrm>
            <a:off x="423720" y="1192320"/>
            <a:ext cx="8720280" cy="50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09" name="Rectangle 34"/>
          <p:cNvSpPr/>
          <p:nvPr/>
        </p:nvSpPr>
        <p:spPr>
          <a:xfrm>
            <a:off x="576360" y="4210200"/>
            <a:ext cx="8567640" cy="17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0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Омыртқасыз және омыртқалы жануарларды  дұрыс топтастырады;</a:t>
            </a:r>
            <a:endParaRPr b="0" lang="ru-RU" sz="2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0" name=""/>
          <p:cNvGraphicFramePr/>
          <p:nvPr/>
        </p:nvGraphicFramePr>
        <p:xfrm>
          <a:off x="401760" y="1282680"/>
          <a:ext cx="8742240" cy="996840"/>
        </p:xfrm>
        <a:graphic>
          <a:graphicData uri="http://schemas.openxmlformats.org/drawingml/2006/table">
            <a:tbl>
              <a:tblPr/>
              <a:tblGrid>
                <a:gridCol w="8742240"/>
              </a:tblGrid>
              <a:tr h="996840">
                <a:tc>
                  <a:txBody>
                    <a:bodyPr lIns="97920" rIns="97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1.Кептер, 2.ит,3.құмырсқа, 4.жауын құрты, 5.кесіртке, 6. жылан, 7.көбелек, 8.Маса, 9маймыл, 10.өрмекші,11. балық, 13.шаян, 14.теңізжұлдызы,15.қой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7920" marR="9792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1" name=""/>
          <p:cNvGraphicFramePr/>
          <p:nvPr/>
        </p:nvGraphicFramePr>
        <p:xfrm>
          <a:off x="585720" y="2308320"/>
          <a:ext cx="8080560" cy="1817640"/>
        </p:xfrm>
        <a:graphic>
          <a:graphicData uri="http://schemas.openxmlformats.org/drawingml/2006/table">
            <a:tbl>
              <a:tblPr/>
              <a:tblGrid>
                <a:gridCol w="3919680"/>
                <a:gridCol w="4160880"/>
              </a:tblGrid>
              <a:tr h="76500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Омыртқасыздар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Омыртқалылар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52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7" dur="indefinite" restart="never" nodeType="tmRoot">
          <p:childTnLst>
            <p:seq>
              <p:cTn id="58" dur="indefinite" nodeType="mainSeq">
                <p:childTnLst>
                  <p:par>
                    <p:cTn id="59" nodeType="clickEffect" fill="hold">
                      <p:stCondLst>
                        <p:cond delay="indefinite"/>
                      </p:stCondLst>
                      <p:childTnLst>
                        <p:par>
                          <p:cTn id="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3348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13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2B984C2-553A-47B3-AB20-C5A97D773892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14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5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16" name="Google Shape;230;p65"/>
          <p:cNvSpPr/>
          <p:nvPr/>
        </p:nvSpPr>
        <p:spPr>
          <a:xfrm>
            <a:off x="312840" y="1130400"/>
            <a:ext cx="8297640" cy="282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5440" indent="-55440" algn="ctr">
              <a:lnSpc>
                <a:spcPct val="100000"/>
              </a:lnSpc>
              <a:spcBef>
                <a:spcPts val="5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17" name="Прямоугольник 10"/>
          <p:cNvSpPr/>
          <p:nvPr/>
        </p:nvSpPr>
        <p:spPr>
          <a:xfrm>
            <a:off x="3165120" y="317520"/>
            <a:ext cx="221976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Century Gothic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18" name=""/>
          <p:cNvGraphicFramePr/>
          <p:nvPr/>
        </p:nvGraphicFramePr>
        <p:xfrm>
          <a:off x="249120" y="1062000"/>
          <a:ext cx="8578800" cy="2963880"/>
        </p:xfrm>
        <a:graphic>
          <a:graphicData uri="http://schemas.openxmlformats.org/drawingml/2006/table">
            <a:tbl>
              <a:tblPr/>
              <a:tblGrid>
                <a:gridCol w="4162680"/>
                <a:gridCol w="4416120"/>
              </a:tblGrid>
              <a:tr h="1247760"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Омыртқасыздар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Омыртқалылар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7161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3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3 ,4,  6, 7, 8 ,10, 13, 14</a:t>
                      </a:r>
                      <a:endParaRPr b="0" lang="ru-RU" sz="33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33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1 ,  2 ,   5  , 9  ,11,  15</a:t>
                      </a:r>
                      <a:endParaRPr b="0" lang="ru-RU" sz="33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9E25E34-F3EA-467E-912B-4A9C608629BD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0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5560"/>
            <a:ext cx="10283760" cy="5813640"/>
          </a:xfrm>
          <a:prstGeom prst="rect">
            <a:avLst/>
          </a:prstGeom>
          <a:ln w="0">
            <a:noFill/>
          </a:ln>
        </p:spPr>
      </p:pic>
      <p:cxnSp>
        <p:nvCxnSpPr>
          <p:cNvPr id="121" name="Google Shape;124;p4"/>
          <p:cNvCxnSpPr/>
          <p:nvPr/>
        </p:nvCxnSpPr>
        <p:spPr>
          <a:xfrm>
            <a:off x="679320" y="54622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22" name="Google Shape;125;p4"/>
          <p:cNvCxnSpPr/>
          <p:nvPr/>
        </p:nvCxnSpPr>
        <p:spPr>
          <a:xfrm flipV="1">
            <a:off x="825840" y="5644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3" name="Прямоугольник 9"/>
          <p:cNvSpPr/>
          <p:nvPr/>
        </p:nvSpPr>
        <p:spPr>
          <a:xfrm>
            <a:off x="3042360" y="365040"/>
            <a:ext cx="22557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Сабақты бекіту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4" name="Прямоугольник 12"/>
          <p:cNvSpPr/>
          <p:nvPr/>
        </p:nvSpPr>
        <p:spPr>
          <a:xfrm>
            <a:off x="9543240" y="514368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8388C21-A1AE-46AB-946F-32E09E241A75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25" name="Rectangle 10"/>
          <p:cNvSpPr/>
          <p:nvPr/>
        </p:nvSpPr>
        <p:spPr>
          <a:xfrm>
            <a:off x="343080" y="4443840"/>
            <a:ext cx="9642240" cy="69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9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 </a:t>
            </a:r>
            <a:endParaRPr b="0" lang="ru-RU" sz="19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Берілген сөйлемдердің дұрыс немесе жалған екендігін анықтайды</a:t>
            </a:r>
            <a:r>
              <a:rPr b="0" lang="kk-KZ" sz="22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. </a:t>
            </a:r>
            <a:r>
              <a:rPr b="0" lang="kk-KZ" sz="11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  </a:t>
            </a:r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26" name=""/>
          <p:cNvGraphicFramePr/>
          <p:nvPr/>
        </p:nvGraphicFramePr>
        <p:xfrm>
          <a:off x="520560" y="977760"/>
          <a:ext cx="8796600" cy="3543480"/>
        </p:xfrm>
        <a:graphic>
          <a:graphicData uri="http://schemas.openxmlformats.org/drawingml/2006/table">
            <a:tbl>
              <a:tblPr/>
              <a:tblGrid>
                <a:gridCol w="4399200"/>
                <a:gridCol w="4397400"/>
              </a:tblGrid>
              <a:tr h="281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 немесе жалған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58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Балықтың омыртқасы бар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Жорғалаушылардың омыртқасы жоқ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08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Адамдар омыртқасыздарға жатады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854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Омыртқасыздарға жәндіктер жатады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7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Сүтқоректілердің ішкі қаңқасы жақсы жетілген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82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Буынаяқтылар, құрттар, былқылдақденелілер омыртқасыздарға жатады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971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 жануарлардың құрылысы  күрделі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491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Сегізаяқ омыртқалы  жануар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333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Буынаяқтыларда экзоскелет бар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128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34FEF18-F45E-43B1-9492-5BD3E5F097F1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29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3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31" name="Прямоугольник 34"/>
          <p:cNvSpPr/>
          <p:nvPr/>
        </p:nvSpPr>
        <p:spPr>
          <a:xfrm>
            <a:off x="3542040" y="287280"/>
            <a:ext cx="2052360" cy="452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184320" y="892080"/>
          <a:ext cx="8731080" cy="3864240"/>
        </p:xfrm>
        <a:graphic>
          <a:graphicData uri="http://schemas.openxmlformats.org/drawingml/2006/table">
            <a:tbl>
              <a:tblPr/>
              <a:tblGrid>
                <a:gridCol w="4265280"/>
                <a:gridCol w="4465800"/>
              </a:tblGrid>
              <a:tr h="297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 немесе жалған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7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Балықтың омыртқасы бар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</a:t>
                      </a: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204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Жорғалаушылардың омыртқасы жоқ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 </a:t>
                      </a: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93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Адамдар омыртқасыздарға жатады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6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Омыртқасыздар жәндіктер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58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Сүтқоректілердің ішкі қаңқасы жақсы жетілген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62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Буынаяқтылар, құрттар, былқылдақденелілер омыртқасыздар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732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 жануарлардың құрылыса  күрделі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297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Сегізаяқ омыртқалы жануар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Жалған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4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Буынаяқтыларда экзоскелет бар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ctr" pos="22716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spcAft>
                          <a:spcPts val="1001"/>
                        </a:spcAft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 </a:t>
                      </a: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Дұрыс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06280"/>
            <a:ext cx="8229600" cy="857520"/>
          </a:xfrm>
          <a:prstGeom prst="rect">
            <a:avLst/>
          </a:prstGeom>
          <a:noFill/>
          <a:ln w="0">
            <a:noFill/>
          </a:ln>
        </p:spPr>
        <p:txBody>
          <a:bodyPr lIns="77760" rIns="77760" tIns="38880" bIns="3888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graphicFrame>
        <p:nvGraphicFramePr>
          <p:cNvPr id="134" name=""/>
          <p:cNvGraphicFramePr/>
          <p:nvPr/>
        </p:nvGraphicFramePr>
        <p:xfrm>
          <a:off x="1131840" y="1884240"/>
          <a:ext cx="3108240" cy="208440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5" name=""/>
          <p:cNvGraphicFramePr/>
          <p:nvPr/>
        </p:nvGraphicFramePr>
        <p:xfrm>
          <a:off x="5665680" y="1884240"/>
          <a:ext cx="3106800" cy="2084400"/>
        </p:xfrm>
        <a:graphic>
          <a:graphicData uri="http://schemas.openxmlformats.org/drawingml/2006/table">
            <a:tbl>
              <a:tblPr/>
              <a:tblGrid>
                <a:gridCol w="1552680"/>
                <a:gridCol w="1554120"/>
              </a:tblGrid>
              <a:tr h="1929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          </a:t>
                      </a:r>
                      <a:r>
                        <a:rPr b="1" lang="ru-RU" sz="11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+    -</a:t>
                      </a:r>
                      <a:endParaRPr b="0" lang="ru-RU" sz="11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Жүйелеудің маңызын түсіндім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878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Тірі ағзалар патшалығын сипаттай аламын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Өсімдік пен жануар жүйелеудегі айырмашылықтарын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5100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1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Calibri"/>
                        </a:rPr>
                        <a:t>Жүйелеуді ашқан ғалымды білдім</a:t>
                      </a:r>
                      <a:endParaRPr b="0" lang="ru-RU" sz="1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36" name="Номер слайда 4"/>
          <p:cNvSpPr/>
          <p:nvPr/>
        </p:nvSpPr>
        <p:spPr>
          <a:xfrm>
            <a:off x="6553080" y="4767120"/>
            <a:ext cx="213372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7760" rIns="77760" tIns="38880" bIns="388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977712A-EE4D-44B5-92E3-359D5434B9B5}" type="slidenum">
              <a:rPr b="0" lang="ru-RU" sz="1000" strike="noStrike" u="none">
                <a:solidFill>
                  <a:srgbClr val="898989"/>
                </a:solidFill>
                <a:uFillTx/>
                <a:latin typeface="Arial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3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144000" cy="5168880"/>
          </a:xfrm>
          <a:prstGeom prst="rect">
            <a:avLst/>
          </a:prstGeom>
          <a:ln w="0">
            <a:noFill/>
          </a:ln>
        </p:spPr>
      </p:pic>
      <p:sp>
        <p:nvSpPr>
          <p:cNvPr id="138" name="Прямоугольник 7"/>
          <p:cNvSpPr/>
          <p:nvPr/>
        </p:nvSpPr>
        <p:spPr>
          <a:xfrm>
            <a:off x="8486640" y="4519440"/>
            <a:ext cx="9399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CD9BA5B-22D1-4438-BC09-8E4913E4A45C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39" name="Google Shape;124;p4"/>
          <p:cNvCxnSpPr/>
          <p:nvPr/>
        </p:nvCxnSpPr>
        <p:spPr>
          <a:xfrm>
            <a:off x="191880" y="487476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40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41" name="Прямоугольник 10"/>
          <p:cNvSpPr/>
          <p:nvPr/>
        </p:nvSpPr>
        <p:spPr>
          <a:xfrm>
            <a:off x="3332880" y="295200"/>
            <a:ext cx="2255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Қорытынды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42" name=""/>
          <p:cNvGraphicFramePr/>
          <p:nvPr/>
        </p:nvGraphicFramePr>
        <p:xfrm>
          <a:off x="592200" y="384120"/>
          <a:ext cx="6939000" cy="4256280"/>
        </p:xfrm>
        <a:graphic>
          <a:graphicData uri="http://schemas.openxmlformats.org/drawingml/2006/table">
            <a:tbl>
              <a:tblPr/>
              <a:tblGrid>
                <a:gridCol w="6939000"/>
              </a:tblGrid>
              <a:tr h="48276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9676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Жануарлардың омыртқалы және омыртқасыздар болып бөлінетінін білдім;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522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Омыртқасыз және омыртқалы жануарлардың ерекшеліктерін білдім;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105228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Омыртқасыз және омыртқалы жануарлардың ерекшеліктерін сипаттадым;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  <a:tr h="701640">
                <a:tc>
                  <a:txBody>
                    <a:bodyPr lIns="58680" rIns="5868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buClr>
                          <a:srgbClr val="002060"/>
                        </a:buClr>
                        <a:buFont typeface="Wingdings" charset="2"/>
                        <a:buChar char=""/>
                        <a:tabLst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Calibri"/>
                        </a:rPr>
                        <a:t>Омыртқасыз және  омыртқалылар ағзаларды ажырата аламын;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58680" marR="586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4680"/>
            <a:ext cx="9144000" cy="5167440"/>
          </a:xfrm>
          <a:prstGeom prst="rect">
            <a:avLst/>
          </a:prstGeom>
          <a:ln w="0">
            <a:noFill/>
          </a:ln>
        </p:spPr>
      </p:pic>
      <p:sp>
        <p:nvSpPr>
          <p:cNvPr id="9" name="Google Shape;123;p4"/>
          <p:cNvSpPr/>
          <p:nvPr/>
        </p:nvSpPr>
        <p:spPr>
          <a:xfrm>
            <a:off x="6996240" y="453240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E21AECBA-894A-4BD1-B9DF-882E69CD160C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0" name="Google Shape;124;p4"/>
          <p:cNvCxnSpPr/>
          <p:nvPr/>
        </p:nvCxnSpPr>
        <p:spPr>
          <a:xfrm>
            <a:off x="299880" y="4882680"/>
            <a:ext cx="861480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11" name="Google Shape;125;p4"/>
          <p:cNvCxnSpPr/>
          <p:nvPr/>
        </p:nvCxnSpPr>
        <p:spPr>
          <a:xfrm flipV="1">
            <a:off x="456120" y="49791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12" name="Google Shape;230;p65"/>
          <p:cNvSpPr/>
          <p:nvPr/>
        </p:nvSpPr>
        <p:spPr>
          <a:xfrm>
            <a:off x="325440" y="1146240"/>
            <a:ext cx="8381880" cy="297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57240" indent="-57240">
              <a:lnSpc>
                <a:spcPct val="12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" name="Прямоугольник 9"/>
          <p:cNvSpPr/>
          <p:nvPr/>
        </p:nvSpPr>
        <p:spPr>
          <a:xfrm>
            <a:off x="2612880" y="2862360"/>
            <a:ext cx="32022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002060"/>
                </a:solidFill>
                <a:uFillTx/>
                <a:latin typeface="Century Gothic"/>
              </a:rPr>
              <a:t>Бағалау критерийлері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" name="Прямоугольник 10"/>
          <p:cNvSpPr/>
          <p:nvPr/>
        </p:nvSpPr>
        <p:spPr>
          <a:xfrm>
            <a:off x="3277080" y="804960"/>
            <a:ext cx="207396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Оқу мақсаты</a:t>
            </a:r>
            <a:r>
              <a:rPr b="0" lang="ru-RU" sz="2200" strike="noStrike" u="none">
                <a:solidFill>
                  <a:srgbClr val="002060"/>
                </a:solidFill>
                <a:uFillTx/>
                <a:latin typeface="Century Gothic"/>
              </a:rPr>
              <a:t>: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5" name="Rectangle 9"/>
          <p:cNvSpPr/>
          <p:nvPr/>
        </p:nvSpPr>
        <p:spPr>
          <a:xfrm>
            <a:off x="130320" y="1429560"/>
            <a:ext cx="873108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7.1.1.3 - омыртқасыз және омыртқалы жануарлардың құрылысының ерекшеліктерін сипаттау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6" name="Rectangle 10"/>
          <p:cNvSpPr/>
          <p:nvPr/>
        </p:nvSpPr>
        <p:spPr>
          <a:xfrm>
            <a:off x="358920" y="3312360"/>
            <a:ext cx="8273880" cy="83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5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омыртқасыз және  омыртқалы жануарлардың құрылысының  ерекшеліктерін сипаттайды;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334440" cy="5143680"/>
          </a:xfrm>
          <a:prstGeom prst="rect">
            <a:avLst/>
          </a:prstGeom>
          <a:ln w="0">
            <a:noFill/>
          </a:ln>
        </p:spPr>
      </p:pic>
      <p:sp>
        <p:nvSpPr>
          <p:cNvPr id="18" name="Google Shape;123;p4"/>
          <p:cNvSpPr/>
          <p:nvPr/>
        </p:nvSpPr>
        <p:spPr>
          <a:xfrm>
            <a:off x="7088040" y="4435560"/>
            <a:ext cx="20559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544BEB84-DA85-4B97-82BB-A6A5828339D9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19" name="Google Shape;124;p4"/>
          <p:cNvCxnSpPr/>
          <p:nvPr/>
        </p:nvCxnSpPr>
        <p:spPr>
          <a:xfrm>
            <a:off x="528480" y="480168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0" name="Google Shape;125;p4"/>
          <p:cNvCxnSpPr/>
          <p:nvPr/>
        </p:nvCxnSpPr>
        <p:spPr>
          <a:xfrm flipV="1">
            <a:off x="449640" y="492372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21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22" name="Picture 20" descr="http://ikaz.info/wp-content/uploads/2017/09/omirtkasiz-zhan.jpg"/>
          <p:cNvPicPr/>
          <p:nvPr/>
        </p:nvPicPr>
        <p:blipFill>
          <a:blip r:embed="rId2"/>
          <a:srcRect l="52433" t="56175" r="0" b="7195"/>
          <a:stretch/>
        </p:blipFill>
        <p:spPr>
          <a:xfrm>
            <a:off x="1219320" y="3386160"/>
            <a:ext cx="2730240" cy="1266840"/>
          </a:xfrm>
          <a:prstGeom prst="rect">
            <a:avLst/>
          </a:prstGeom>
          <a:ln w="0">
            <a:noFill/>
          </a:ln>
        </p:spPr>
      </p:pic>
      <p:pic>
        <p:nvPicPr>
          <p:cNvPr id="23" name="Picture 21" descr="C:\Users\Акерке\Desktop\Без имени.png"/>
          <p:cNvPicPr/>
          <p:nvPr/>
        </p:nvPicPr>
        <p:blipFill>
          <a:blip r:embed="rId3"/>
          <a:srcRect l="16430" t="29457" r="15009" b="28688"/>
          <a:stretch/>
        </p:blipFill>
        <p:spPr>
          <a:xfrm>
            <a:off x="851040" y="1434960"/>
            <a:ext cx="3682800" cy="205740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23" descr="https://kzbydocs.com/tw_files2/urls_4/43/d-42366/7z-docs/1_html_mf79c260.jpg"/>
          <p:cNvPicPr/>
          <p:nvPr/>
        </p:nvPicPr>
        <p:blipFill>
          <a:blip r:embed="rId4"/>
          <a:stretch/>
        </p:blipFill>
        <p:spPr>
          <a:xfrm>
            <a:off x="4927680" y="1469880"/>
            <a:ext cx="3962160" cy="3203640"/>
          </a:xfrm>
          <a:prstGeom prst="rect">
            <a:avLst/>
          </a:prstGeom>
          <a:ln w="0">
            <a:noFill/>
          </a:ln>
        </p:spPr>
      </p:pic>
      <p:sp>
        <p:nvSpPr>
          <p:cNvPr id="25" name="Прямоугольник 20"/>
          <p:cNvSpPr/>
          <p:nvPr/>
        </p:nvSpPr>
        <p:spPr>
          <a:xfrm>
            <a:off x="650160" y="858960"/>
            <a:ext cx="8159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Тірі ағзалардың қандай ерекшеліктерін байқадыңыздар?</a:t>
            </a:r>
            <a:endParaRPr b="0" lang="ru-RU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575640" cy="5702400"/>
          </a:xfrm>
          <a:prstGeom prst="rect">
            <a:avLst/>
          </a:prstGeom>
          <a:ln w="0">
            <a:noFill/>
          </a:ln>
        </p:spPr>
      </p:pic>
      <p:sp>
        <p:nvSpPr>
          <p:cNvPr id="27" name="Google Shape;123;p4"/>
          <p:cNvSpPr/>
          <p:nvPr/>
        </p:nvSpPr>
        <p:spPr>
          <a:xfrm>
            <a:off x="7493040" y="5006880"/>
            <a:ext cx="20556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75C68A-126E-42E4-9F6F-0161A9692A43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28" name="Google Shape;124;p4"/>
          <p:cNvCxnSpPr/>
          <p:nvPr/>
        </p:nvCxnSpPr>
        <p:spPr>
          <a:xfrm>
            <a:off x="264960" y="514332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29" name="Google Shape;125;p4"/>
          <p:cNvCxnSpPr/>
          <p:nvPr/>
        </p:nvCxnSpPr>
        <p:spPr>
          <a:xfrm flipV="1">
            <a:off x="538560" y="5342760"/>
            <a:ext cx="83192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30" name="Google Shape;230;p65"/>
          <p:cNvSpPr/>
          <p:nvPr/>
        </p:nvSpPr>
        <p:spPr>
          <a:xfrm>
            <a:off x="328680" y="1054080"/>
            <a:ext cx="8235720" cy="328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marL="378000" indent="-357480" algn="just">
              <a:lnSpc>
                <a:spcPct val="100000"/>
              </a:lnSpc>
              <a:spcBef>
                <a:spcPts val="575"/>
              </a:spcBef>
              <a:buClr>
                <a:srgbClr val="002060"/>
              </a:buClr>
              <a:buFont typeface="Wingdings" charset="2"/>
              <a:buChar char="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1" name="Прямоугольник 9"/>
          <p:cNvSpPr/>
          <p:nvPr/>
        </p:nvSpPr>
        <p:spPr>
          <a:xfrm>
            <a:off x="2519280" y="293760"/>
            <a:ext cx="4977000" cy="40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200" strike="noStrike" u="none">
                <a:solidFill>
                  <a:srgbClr val="ffffff"/>
                </a:solidFill>
                <a:uFillTx/>
                <a:latin typeface="Century Gothic"/>
              </a:rPr>
              <a:t>Ж.Б. Ламарк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32" name="Picture 15" descr="https://5s1.ru/wp-content/uploads/2017/03/ZHan-Batist-Lamark-696x826.jpg"/>
          <p:cNvPicPr/>
          <p:nvPr/>
        </p:nvPicPr>
        <p:blipFill>
          <a:blip r:embed="rId2"/>
          <a:stretch/>
        </p:blipFill>
        <p:spPr>
          <a:xfrm>
            <a:off x="425520" y="846000"/>
            <a:ext cx="2571840" cy="257040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33" name=""/>
          <p:cNvGraphicFramePr/>
          <p:nvPr/>
        </p:nvGraphicFramePr>
        <p:xfrm>
          <a:off x="287280" y="3772080"/>
          <a:ext cx="3387960" cy="469800"/>
        </p:xfrm>
        <a:graphic>
          <a:graphicData uri="http://schemas.openxmlformats.org/drawingml/2006/table">
            <a:tbl>
              <a:tblPr/>
              <a:tblGrid>
                <a:gridCol w="3387960"/>
              </a:tblGrid>
              <a:tr h="469800">
                <a:tc>
                  <a:txBody>
                    <a:bodyPr lIns="97560" rIns="9756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22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Жан Батист Ламарк</a:t>
                      </a:r>
                      <a:endParaRPr b="0" lang="ru-RU" sz="2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7560" marR="97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34" name="Схема 20" descr=""/>
          <p:cNvPicPr/>
          <p:nvPr/>
        </p:nvPicPr>
        <p:blipFill>
          <a:blip r:embed="rId3"/>
          <a:stretch/>
        </p:blipFill>
        <p:spPr>
          <a:xfrm>
            <a:off x="3187800" y="987480"/>
            <a:ext cx="6095880" cy="3676680"/>
          </a:xfrm>
          <a:prstGeom prst="rect">
            <a:avLst/>
          </a:prstGeom>
          <a:ln w="0">
            <a:noFill/>
          </a:ln>
        </p:spPr>
      </p:pic>
      <p:sp>
        <p:nvSpPr>
          <p:cNvPr id="35" name="Прямоугольник 11"/>
          <p:cNvSpPr/>
          <p:nvPr/>
        </p:nvSpPr>
        <p:spPr>
          <a:xfrm>
            <a:off x="596880" y="4681440"/>
            <a:ext cx="83948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https://bilimland.kz/kk/courses/biologiya-kk/zhanuarlar-alemi/zhanuarlardyng-klassifikacziyasy/lesson/omyrtqasyzdar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indefinite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nodeType="clickEffect" fill="hold">
                      <p:stCondLst>
                        <p:cond delay="indefinite"/>
                      </p:stCondLst>
                      <p:childTnLst>
                        <p:par>
                          <p:cTn id="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nodeType="clickEffect" fill="hold">
                      <p:stCondLst>
                        <p:cond delay="indefinite"/>
                      </p:stCondLst>
                      <p:childTnLst>
                        <p:par>
                          <p:cTn id="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-243000"/>
            <a:ext cx="10325160" cy="6224760"/>
          </a:xfrm>
          <a:prstGeom prst="rect">
            <a:avLst/>
          </a:prstGeom>
          <a:ln w="0">
            <a:noFill/>
          </a:ln>
        </p:spPr>
      </p:pic>
      <p:sp>
        <p:nvSpPr>
          <p:cNvPr id="37" name="Google Shape;123;p4"/>
          <p:cNvSpPr/>
          <p:nvPr/>
        </p:nvSpPr>
        <p:spPr>
          <a:xfrm>
            <a:off x="8273880" y="5143680"/>
            <a:ext cx="2055960" cy="27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5B60A64-A451-4886-9AD4-150F5516CA6F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38" name="Google Shape;124;p4"/>
          <p:cNvCxnSpPr/>
          <p:nvPr/>
        </p:nvCxnSpPr>
        <p:spPr>
          <a:xfrm>
            <a:off x="874440" y="5746320"/>
            <a:ext cx="861588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39" name="Google Shape;125;p4"/>
          <p:cNvCxnSpPr/>
          <p:nvPr/>
        </p:nvCxnSpPr>
        <p:spPr>
          <a:xfrm flipV="1">
            <a:off x="995400" y="5841360"/>
            <a:ext cx="831744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40" name="Прямоугольник 9"/>
          <p:cNvSpPr/>
          <p:nvPr/>
        </p:nvSpPr>
        <p:spPr>
          <a:xfrm>
            <a:off x="2989080" y="154080"/>
            <a:ext cx="28256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Омыртқасыздар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41" name=""/>
          <p:cNvGraphicFramePr/>
          <p:nvPr/>
        </p:nvGraphicFramePr>
        <p:xfrm>
          <a:off x="762120" y="731880"/>
          <a:ext cx="8381880" cy="895320"/>
        </p:xfrm>
        <a:graphic>
          <a:graphicData uri="http://schemas.openxmlformats.org/drawingml/2006/table">
            <a:tbl>
              <a:tblPr/>
              <a:tblGrid>
                <a:gridCol w="8381880"/>
              </a:tblGrid>
              <a:tr h="895320">
                <a:tc>
                  <a:txBody>
                    <a:bodyPr lIns="97560" rIns="97560" tIns="0" bIns="0" anchor="t">
                      <a:noAutofit/>
                    </a:bodyPr>
                    <a:p>
                      <a:pPr marL="73080" algn="just">
                        <a:lnSpc>
                          <a:spcPct val="103000"/>
                        </a:lnSpc>
                        <a:spcBef>
                          <a:spcPts val="51"/>
                        </a:spcBef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Омыртқасыздардың белгілер. </a:t>
                      </a:r>
                      <a:r>
                        <a:rPr b="0" lang="kk-KZ" sz="19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Ламарк омыртқасыздарға орталық бөлігі омыртқа жотасы болып табылатын ішкі қаңқасы жоқ барлық жануарларды жатқызды. Омыртқасыздарда не шеміршекті, не сүйекті бассүйегі болмайды.</a:t>
                      </a:r>
                      <a:endParaRPr b="0" lang="ru-RU" sz="19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7560" marR="97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2" name="Прямоугольник 12"/>
          <p:cNvSpPr/>
          <p:nvPr/>
        </p:nvSpPr>
        <p:spPr>
          <a:xfrm>
            <a:off x="165240" y="1903320"/>
            <a:ext cx="1854000" cy="1016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268200" indent="-268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Қарапайымдар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268200" indent="-268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3" name="Прямоугольник 13"/>
          <p:cNvSpPr/>
          <p:nvPr/>
        </p:nvSpPr>
        <p:spPr>
          <a:xfrm>
            <a:off x="5003640" y="1833480"/>
            <a:ext cx="1828800" cy="68112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268200" indent="-268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Губкалар типіне</a:t>
            </a:r>
            <a:r>
              <a:rPr b="1" lang="kk-KZ" sz="22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Прямоугольник 14"/>
          <p:cNvSpPr/>
          <p:nvPr/>
        </p:nvSpPr>
        <p:spPr>
          <a:xfrm>
            <a:off x="165240" y="3763800"/>
            <a:ext cx="1866600" cy="620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Ішекқуыстылар типі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Прямоугольник 15"/>
          <p:cNvSpPr/>
          <p:nvPr/>
        </p:nvSpPr>
        <p:spPr>
          <a:xfrm>
            <a:off x="5029200" y="3774960"/>
            <a:ext cx="1955880" cy="3459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268200" indent="-268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Жалпақ құрттар</a:t>
            </a:r>
            <a:r>
              <a:rPr b="0" lang="kk-KZ" sz="13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. 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46" name="Picture 9" descr="Purple%20Sponges%20Dreamweaver"/>
          <p:cNvPicPr/>
          <p:nvPr/>
        </p:nvPicPr>
        <p:blipFill>
          <a:blip r:embed="rId2"/>
          <a:stretch/>
        </p:blipFill>
        <p:spPr>
          <a:xfrm>
            <a:off x="6931080" y="1738440"/>
            <a:ext cx="2212920" cy="1685880"/>
          </a:xfrm>
          <a:prstGeom prst="rect">
            <a:avLst/>
          </a:prstGeom>
          <a:ln w="0">
            <a:noFill/>
          </a:ln>
        </p:spPr>
      </p:pic>
      <p:pic>
        <p:nvPicPr>
          <p:cNvPr id="47" name="Picture 11" descr="http://900igr.net/up/datai/264146/0005-005-.png"/>
          <p:cNvPicPr/>
          <p:nvPr/>
        </p:nvPicPr>
        <p:blipFill>
          <a:blip r:embed="rId3"/>
          <a:stretch/>
        </p:blipFill>
        <p:spPr>
          <a:xfrm>
            <a:off x="2197080" y="3565440"/>
            <a:ext cx="2678040" cy="1743120"/>
          </a:xfrm>
          <a:prstGeom prst="rect">
            <a:avLst/>
          </a:prstGeom>
          <a:ln w="0">
            <a:noFill/>
          </a:ln>
        </p:spPr>
      </p:pic>
      <p:pic>
        <p:nvPicPr>
          <p:cNvPr id="48" name="Picture 13" descr="https://ds02.infourok.ru/uploads/ex/0750/0001b4ff-369a7916/img2.jpg"/>
          <p:cNvPicPr/>
          <p:nvPr/>
        </p:nvPicPr>
        <p:blipFill>
          <a:blip r:embed="rId4"/>
          <a:srcRect l="27622" t="15370" r="25157" b="9076"/>
          <a:stretch/>
        </p:blipFill>
        <p:spPr>
          <a:xfrm>
            <a:off x="6991200" y="3613320"/>
            <a:ext cx="2152800" cy="154296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15" descr="https://cf2.ppt-online.org/files2/slide/g/Gev1CAsZjuawrnMy0BOxRkpX5YF8dHWQ7focgV/slide-18.jpg"/>
          <p:cNvPicPr/>
          <p:nvPr/>
        </p:nvPicPr>
        <p:blipFill>
          <a:blip r:embed="rId5"/>
          <a:srcRect l="10531" t="6953" r="5744" b="2649"/>
          <a:stretch/>
        </p:blipFill>
        <p:spPr>
          <a:xfrm>
            <a:off x="2209680" y="1846440"/>
            <a:ext cx="2346480" cy="1404720"/>
          </a:xfrm>
          <a:prstGeom prst="rect">
            <a:avLst/>
          </a:prstGeom>
          <a:ln w="0">
            <a:noFill/>
          </a:ln>
        </p:spPr>
      </p:pic>
      <p:sp>
        <p:nvSpPr>
          <p:cNvPr id="50" name="Прямоугольник 16"/>
          <p:cNvSpPr/>
          <p:nvPr/>
        </p:nvSpPr>
        <p:spPr>
          <a:xfrm>
            <a:off x="584280" y="5308560"/>
            <a:ext cx="8153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https://bilimland.kz/kk/courses/biologiya-kk/zhanuarlar-alemi/zhanuarlardyng-klassifikacziyasy/lesson/omyrtqasyzdar</a:t>
            </a: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" dur="indefinite" restart="never" nodeType="tmRoot">
          <p:childTnLst>
            <p:seq>
              <p:cTn id="16" dur="indefinite" nodeType="mainSeq">
                <p:childTnLst>
                  <p:par>
                    <p:cTn id="17" nodeType="clickEffect" fill="hold">
                      <p:stCondLst>
                        <p:cond delay="indefinite"/>
                      </p:stCondLst>
                      <p:childTnLst>
                        <p:par>
                          <p:cTn id="1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nodeType="clickEffect" fill="hold">
                      <p:stCondLst>
                        <p:cond delay="indefinite"/>
                      </p:stCondLst>
                      <p:childTnLst>
                        <p:par>
                          <p:cTn id="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nodeType="clickEffect" fill="hold">
                      <p:stCondLst>
                        <p:cond delay="indefinite"/>
                      </p:stCondLst>
                      <p:childTnLst>
                        <p:par>
                          <p:cTn id="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nodeType="clickEffect" fill="hold">
                      <p:stCondLst>
                        <p:cond delay="indefinite"/>
                      </p:stCondLst>
                      <p:childTnLst>
                        <p:par>
                          <p:cTn id="3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203040" y="-482760"/>
            <a:ext cx="10096200" cy="6218280"/>
          </a:xfrm>
          <a:prstGeom prst="rect">
            <a:avLst/>
          </a:prstGeom>
          <a:ln w="0">
            <a:noFill/>
          </a:ln>
        </p:spPr>
      </p:pic>
      <p:sp>
        <p:nvSpPr>
          <p:cNvPr id="52" name="Google Shape;123;p4"/>
          <p:cNvSpPr/>
          <p:nvPr/>
        </p:nvSpPr>
        <p:spPr>
          <a:xfrm>
            <a:off x="7715160" y="5006880"/>
            <a:ext cx="2057400" cy="273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048E699-BC81-481A-A640-5EF89E345F25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53" name="Google Shape;124;p4"/>
          <p:cNvCxnSpPr/>
          <p:nvPr/>
        </p:nvCxnSpPr>
        <p:spPr>
          <a:xfrm>
            <a:off x="734760" y="53240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54" name="Google Shape;125;p4"/>
          <p:cNvCxnSpPr/>
          <p:nvPr/>
        </p:nvCxnSpPr>
        <p:spPr>
          <a:xfrm flipV="1">
            <a:off x="825840" y="54284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55" name="Google Shape;230;p65"/>
          <p:cNvSpPr/>
          <p:nvPr/>
        </p:nvSpPr>
        <p:spPr>
          <a:xfrm>
            <a:off x="312840" y="939960"/>
            <a:ext cx="4824360" cy="240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Прямоугольник 11"/>
          <p:cNvSpPr/>
          <p:nvPr/>
        </p:nvSpPr>
        <p:spPr>
          <a:xfrm>
            <a:off x="2708280" y="-220680"/>
            <a:ext cx="3525840" cy="54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1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Омыртқасыздар</a:t>
            </a:r>
            <a:endParaRPr b="0" lang="ru-RU" sz="3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7" name="Прямоугольник 12"/>
          <p:cNvSpPr/>
          <p:nvPr/>
        </p:nvSpPr>
        <p:spPr>
          <a:xfrm>
            <a:off x="4046400" y="2455920"/>
            <a:ext cx="99072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300" strike="noStrike" u="none">
                <a:solidFill>
                  <a:srgbClr val="ffffff"/>
                </a:solidFill>
                <a:uFillTx/>
                <a:latin typeface="Century Gothic"/>
              </a:rPr>
              <a:t>Өсімдктер</a:t>
            </a:r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8" name="Прямоугольник 21"/>
          <p:cNvSpPr/>
          <p:nvPr/>
        </p:nvSpPr>
        <p:spPr>
          <a:xfrm>
            <a:off x="0" y="476280"/>
            <a:ext cx="2171880" cy="620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268200" indent="-268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Буылтық құрттар типі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9" name="Прямоугольник 22"/>
          <p:cNvSpPr/>
          <p:nvPr/>
        </p:nvSpPr>
        <p:spPr>
          <a:xfrm>
            <a:off x="5202360" y="2782800"/>
            <a:ext cx="1852560" cy="34596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268200" indent="-268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Ұлулар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0" name="Прямоугольник 23"/>
          <p:cNvSpPr/>
          <p:nvPr/>
        </p:nvSpPr>
        <p:spPr>
          <a:xfrm>
            <a:off x="0" y="2881440"/>
            <a:ext cx="1486080" cy="620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268200" indent="-268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Буын аяқтылар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1" name="Прямоугольник 24"/>
          <p:cNvSpPr/>
          <p:nvPr/>
        </p:nvSpPr>
        <p:spPr>
          <a:xfrm>
            <a:off x="5041800" y="436680"/>
            <a:ext cx="1981440" cy="62028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marL="268200" indent="-268200"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Жұмыр құрттар типі 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Прямоугольник 25"/>
          <p:cNvSpPr/>
          <p:nvPr/>
        </p:nvSpPr>
        <p:spPr>
          <a:xfrm>
            <a:off x="-1211400" y="808200"/>
            <a:ext cx="3807000" cy="25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3" name="Picture 5" descr="Worms"/>
          <p:cNvPicPr/>
          <p:nvPr/>
        </p:nvPicPr>
        <p:blipFill>
          <a:blip r:embed="rId2"/>
          <a:stretch/>
        </p:blipFill>
        <p:spPr>
          <a:xfrm>
            <a:off x="2335320" y="446040"/>
            <a:ext cx="2482920" cy="1970280"/>
          </a:xfrm>
          <a:prstGeom prst="rect">
            <a:avLst/>
          </a:prstGeom>
          <a:ln w="0">
            <a:noFill/>
          </a:ln>
        </p:spPr>
      </p:pic>
      <p:sp>
        <p:nvSpPr>
          <p:cNvPr id="64" name="Прямоугольник 27"/>
          <p:cNvSpPr/>
          <p:nvPr/>
        </p:nvSpPr>
        <p:spPr>
          <a:xfrm>
            <a:off x="5191200" y="704880"/>
            <a:ext cx="373536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5" name="Picture 5" descr="PHIL_1448_lores1"/>
          <p:cNvPicPr/>
          <p:nvPr/>
        </p:nvPicPr>
        <p:blipFill>
          <a:blip r:embed="rId3"/>
          <a:stretch/>
        </p:blipFill>
        <p:spPr>
          <a:xfrm>
            <a:off x="7080120" y="434880"/>
            <a:ext cx="2063880" cy="1851120"/>
          </a:xfrm>
          <a:prstGeom prst="rect">
            <a:avLst/>
          </a:prstGeom>
          <a:ln w="0">
            <a:noFill/>
          </a:ln>
        </p:spPr>
      </p:pic>
      <p:sp>
        <p:nvSpPr>
          <p:cNvPr id="66" name="Прямоугольник 29"/>
          <p:cNvSpPr/>
          <p:nvPr/>
        </p:nvSpPr>
        <p:spPr>
          <a:xfrm>
            <a:off x="5538960" y="3365640"/>
            <a:ext cx="3039840" cy="741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2200"/>
            </a:br>
            <a:endParaRPr b="0" lang="ru-RU" sz="2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Picture 15" descr="snail_009"/>
          <p:cNvPicPr/>
          <p:nvPr/>
        </p:nvPicPr>
        <p:blipFill>
          <a:blip r:embed="rId4"/>
          <a:stretch/>
        </p:blipFill>
        <p:spPr>
          <a:xfrm>
            <a:off x="7132680" y="2757600"/>
            <a:ext cx="2011320" cy="2000160"/>
          </a:xfrm>
          <a:prstGeom prst="rect">
            <a:avLst/>
          </a:prstGeom>
          <a:ln w="0">
            <a:noFill/>
          </a:ln>
        </p:spPr>
      </p:pic>
      <p:sp>
        <p:nvSpPr>
          <p:cNvPr id="68" name="Прямоугольник 31"/>
          <p:cNvSpPr/>
          <p:nvPr/>
        </p:nvSpPr>
        <p:spPr>
          <a:xfrm>
            <a:off x="-1101600" y="3495600"/>
            <a:ext cx="289404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Picture 10" descr="http://vidsela.narod.ru/rak01.jpg"/>
          <p:cNvPicPr/>
          <p:nvPr/>
        </p:nvPicPr>
        <p:blipFill>
          <a:blip r:embed="rId5"/>
          <a:stretch/>
        </p:blipFill>
        <p:spPr>
          <a:xfrm>
            <a:off x="1744560" y="2565360"/>
            <a:ext cx="1905120" cy="812880"/>
          </a:xfrm>
          <a:prstGeom prst="rect">
            <a:avLst/>
          </a:prstGeom>
          <a:ln w="0">
            <a:noFill/>
          </a:ln>
        </p:spPr>
      </p:pic>
      <p:pic>
        <p:nvPicPr>
          <p:cNvPr id="70" name="Picture 5" descr="spider-front-full"/>
          <p:cNvPicPr/>
          <p:nvPr/>
        </p:nvPicPr>
        <p:blipFill>
          <a:blip r:embed="rId6"/>
          <a:stretch/>
        </p:blipFill>
        <p:spPr>
          <a:xfrm>
            <a:off x="3486240" y="2583000"/>
            <a:ext cx="1441440" cy="974520"/>
          </a:xfrm>
          <a:prstGeom prst="rect">
            <a:avLst/>
          </a:prstGeom>
          <a:ln w="0">
            <a:noFill/>
          </a:ln>
        </p:spPr>
      </p:pic>
      <p:pic>
        <p:nvPicPr>
          <p:cNvPr id="71" name="Picture 9" descr="centipede"/>
          <p:cNvPicPr/>
          <p:nvPr/>
        </p:nvPicPr>
        <p:blipFill>
          <a:blip r:embed="rId7"/>
          <a:stretch/>
        </p:blipFill>
        <p:spPr>
          <a:xfrm>
            <a:off x="1917720" y="3524400"/>
            <a:ext cx="2984400" cy="1022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3" dur="indefinite" restart="never" nodeType="tmRoot">
          <p:childTnLst>
            <p:seq>
              <p:cTn id="34" dur="indefinite" nodeType="mainSeq">
                <p:childTnLst>
                  <p:par>
                    <p:cTn id="35" nodeType="clickEffect" fill="hold">
                      <p:stCondLst>
                        <p:cond delay="indefinite"/>
                      </p:stCondLst>
                      <p:childTnLst>
                        <p:par>
                          <p:cTn id="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nodeType="clickEffect" fill="hold">
                      <p:stCondLst>
                        <p:cond delay="indefinite"/>
                      </p:stCondLst>
                      <p:childTnLst>
                        <p:par>
                          <p:cTn id="4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nodeType="clickEffect" fill="hold">
                      <p:stCondLst>
                        <p:cond delay="indefinite"/>
                      </p:stCondLst>
                      <p:childTnLst>
                        <p:par>
                          <p:cTn id="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nodeType="clickEffect" fill="hold">
                      <p:stCondLst>
                        <p:cond delay="indefinite"/>
                      </p:stCondLst>
                      <p:childTnLst>
                        <p:par>
                          <p:cTn id="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-1079640" y="-317520"/>
            <a:ext cx="11239560" cy="5994360"/>
          </a:xfrm>
          <a:prstGeom prst="rect">
            <a:avLst/>
          </a:prstGeom>
          <a:ln w="0">
            <a:noFill/>
          </a:ln>
        </p:spPr>
      </p:pic>
      <p:sp>
        <p:nvSpPr>
          <p:cNvPr id="73" name="Google Shape;123;p4"/>
          <p:cNvSpPr/>
          <p:nvPr/>
        </p:nvSpPr>
        <p:spPr>
          <a:xfrm>
            <a:off x="8116920" y="5683320"/>
            <a:ext cx="205416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532312-89B3-44D6-B3B3-E1EA4146C195}" type="slidenum">
              <a:rPr b="1" lang="ru-RU" sz="14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74" name="Google Shape;124;p4"/>
          <p:cNvCxnSpPr/>
          <p:nvPr/>
        </p:nvCxnSpPr>
        <p:spPr>
          <a:xfrm>
            <a:off x="-168480" y="516060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75" name="Google Shape;125;p4"/>
          <p:cNvCxnSpPr/>
          <p:nvPr/>
        </p:nvCxnSpPr>
        <p:spPr>
          <a:xfrm flipV="1">
            <a:off x="-1080" y="538236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76" name="Прямоугольник 13"/>
          <p:cNvSpPr/>
          <p:nvPr/>
        </p:nvSpPr>
        <p:spPr>
          <a:xfrm>
            <a:off x="3207960" y="0"/>
            <a:ext cx="274392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Омыртқалылар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77" name=""/>
          <p:cNvGraphicFramePr/>
          <p:nvPr/>
        </p:nvGraphicFramePr>
        <p:xfrm>
          <a:off x="0" y="542880"/>
          <a:ext cx="9144000" cy="13464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1346400">
                <a:tc>
                  <a:txBody>
                    <a:bodyPr lIns="97560" rIns="97560" tIns="0" bIns="0" anchor="t">
                      <a:noAutofit/>
                    </a:bodyPr>
                    <a:p>
                      <a:pPr marL="73080" algn="just">
                        <a:lnSpc>
                          <a:spcPct val="103000"/>
                        </a:lnSpc>
                        <a:tabLst>
                          <a:tab algn="l" pos="0"/>
                          <a:tab algn="l" pos="995400"/>
                          <a:tab algn="l" pos="1990800"/>
                          <a:tab algn="l" pos="2986200"/>
                          <a:tab algn="l" pos="3981600"/>
                          <a:tab algn="l" pos="4976640"/>
                          <a:tab algn="l" pos="5972040"/>
                          <a:tab algn="l" pos="6967440"/>
                          <a:tab algn="l" pos="7962840"/>
                          <a:tab algn="l" pos="8958240"/>
                          <a:tab algn="l" pos="9953640"/>
                          <a:tab algn="l" pos="10949040"/>
                        </a:tabLst>
                      </a:pPr>
                      <a:r>
                        <a:rPr b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Омыртқалылардың белгілері</a:t>
                      </a: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. Басты белгісі </a:t>
                      </a:r>
                      <a:r>
                        <a:rPr b="1" i="1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ішкі қаңқасы </a:t>
                      </a:r>
                      <a:r>
                        <a:rPr b="0" lang="kk-KZ" sz="16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болып табылады. Ол сүйекті немесе шеміршекті болуы мүмкін. Бастысы омыртқалыларда ол үнемі денесінің бойымен ось – омыртқа жотасы немесе желі (хорда) түрінде созылып жатады.</a:t>
                      </a:r>
                      <a:endParaRPr b="0" lang="ru-RU" sz="16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7560" marR="9756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78" name="Picture 9" descr="clown%20fish"/>
          <p:cNvPicPr/>
          <p:nvPr/>
        </p:nvPicPr>
        <p:blipFill>
          <a:blip r:embed="rId2"/>
          <a:stretch/>
        </p:blipFill>
        <p:spPr>
          <a:xfrm>
            <a:off x="0" y="2695680"/>
            <a:ext cx="1805040" cy="1774800"/>
          </a:xfrm>
          <a:prstGeom prst="rect">
            <a:avLst/>
          </a:prstGeom>
          <a:ln w="0">
            <a:noFill/>
          </a:ln>
        </p:spPr>
      </p:pic>
      <p:pic>
        <p:nvPicPr>
          <p:cNvPr id="79" name="Picture 7" descr="Red-spotted%20Newt%20(Notophthalmus%20viridescens%20viridescens)629"/>
          <p:cNvPicPr/>
          <p:nvPr/>
        </p:nvPicPr>
        <p:blipFill>
          <a:blip r:embed="rId3"/>
          <a:stretch/>
        </p:blipFill>
        <p:spPr>
          <a:xfrm>
            <a:off x="4038480" y="2705040"/>
            <a:ext cx="1851120" cy="1739880"/>
          </a:xfrm>
          <a:prstGeom prst="rect">
            <a:avLst/>
          </a:prstGeom>
          <a:ln w="0">
            <a:noFill/>
          </a:ln>
        </p:spPr>
      </p:pic>
      <p:pic>
        <p:nvPicPr>
          <p:cNvPr id="80" name="Picture 11" descr="eastern_milksnake"/>
          <p:cNvPicPr/>
          <p:nvPr/>
        </p:nvPicPr>
        <p:blipFill>
          <a:blip r:embed="rId4"/>
          <a:stretch/>
        </p:blipFill>
        <p:spPr>
          <a:xfrm>
            <a:off x="1943280" y="2700360"/>
            <a:ext cx="2039760" cy="1757520"/>
          </a:xfrm>
          <a:prstGeom prst="rect">
            <a:avLst/>
          </a:prstGeom>
          <a:ln w="0">
            <a:noFill/>
          </a:ln>
        </p:spPr>
      </p:pic>
      <p:pic>
        <p:nvPicPr>
          <p:cNvPr id="81" name="Picture 5" descr="americanrobin"/>
          <p:cNvPicPr/>
          <p:nvPr/>
        </p:nvPicPr>
        <p:blipFill>
          <a:blip r:embed="rId5"/>
          <a:stretch/>
        </p:blipFill>
        <p:spPr>
          <a:xfrm>
            <a:off x="5946840" y="2724120"/>
            <a:ext cx="1520640" cy="1720800"/>
          </a:xfrm>
          <a:prstGeom prst="rect">
            <a:avLst/>
          </a:prstGeom>
          <a:ln w="0">
            <a:noFill/>
          </a:ln>
        </p:spPr>
      </p:pic>
      <p:pic>
        <p:nvPicPr>
          <p:cNvPr id="82" name="Picture 5" descr="mammals_lion"/>
          <p:cNvPicPr/>
          <p:nvPr/>
        </p:nvPicPr>
        <p:blipFill>
          <a:blip r:embed="rId6"/>
          <a:stretch/>
        </p:blipFill>
        <p:spPr>
          <a:xfrm>
            <a:off x="7581960" y="2682720"/>
            <a:ext cx="1719360" cy="1762200"/>
          </a:xfrm>
          <a:prstGeom prst="rect">
            <a:avLst/>
          </a:prstGeom>
          <a:ln w="0">
            <a:noFill/>
          </a:ln>
        </p:spPr>
      </p:pic>
      <p:pic>
        <p:nvPicPr>
          <p:cNvPr id="83" name="Схема 19" descr=""/>
          <p:cNvPicPr/>
          <p:nvPr/>
        </p:nvPicPr>
        <p:blipFill>
          <a:blip r:embed="rId7"/>
          <a:stretch/>
        </p:blipFill>
        <p:spPr>
          <a:xfrm>
            <a:off x="-55440" y="1494000"/>
            <a:ext cx="9504360" cy="16938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1" dur="indefinite" restart="never" nodeType="tmRoot">
          <p:childTnLst>
            <p:seq>
              <p:cTn id="52" dur="indefinite" nodeType="mainSeq">
                <p:childTnLst>
                  <p:par>
                    <p:cTn id="53" nodeType="clickEffect" fill="hold">
                      <p:stCondLst>
                        <p:cond delay="indefinite"/>
                      </p:stCondLst>
                      <p:childTnLst>
                        <p:par>
                          <p:cTn id="5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10109160" cy="5837400"/>
          </a:xfrm>
          <a:prstGeom prst="rect">
            <a:avLst/>
          </a:prstGeom>
          <a:ln w="0">
            <a:noFill/>
          </a:ln>
        </p:spPr>
      </p:pic>
      <p:sp>
        <p:nvSpPr>
          <p:cNvPr id="85" name="Google Shape;123;p4"/>
          <p:cNvSpPr/>
          <p:nvPr/>
        </p:nvSpPr>
        <p:spPr>
          <a:xfrm>
            <a:off x="7947000" y="5143680"/>
            <a:ext cx="2057400" cy="27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0920" rIns="70920" tIns="35280" bIns="35280" anchor="ctr">
            <a:noAutofit/>
          </a:bodyPr>
          <a:p>
            <a:pPr algn="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CD79D4E-39EA-40AD-83AC-FAA7542CDC1D}" type="slidenum">
              <a:rPr b="1" lang="ru-RU" sz="11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1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cxnSp>
        <p:nvCxnSpPr>
          <p:cNvPr id="86" name="Google Shape;124;p4"/>
          <p:cNvCxnSpPr/>
          <p:nvPr/>
        </p:nvCxnSpPr>
        <p:spPr>
          <a:xfrm>
            <a:off x="528480" y="5513040"/>
            <a:ext cx="86162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87" name="Google Shape;125;p4"/>
          <p:cNvCxnSpPr/>
          <p:nvPr/>
        </p:nvCxnSpPr>
        <p:spPr>
          <a:xfrm flipV="1">
            <a:off x="825840" y="565380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88" name="Google Shape;230;p65"/>
          <p:cNvSpPr/>
          <p:nvPr/>
        </p:nvSpPr>
        <p:spPr>
          <a:xfrm>
            <a:off x="266760" y="855720"/>
            <a:ext cx="861516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3520" rIns="83520" tIns="83520" bIns="83520" anchor="t">
            <a:noAutofit/>
          </a:bodyPr>
          <a:p>
            <a:pPr algn="just">
              <a:lnSpc>
                <a:spcPct val="100000"/>
              </a:lnSpc>
              <a:spcBef>
                <a:spcPts val="62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9" name="Прямоугольник 9"/>
          <p:cNvSpPr/>
          <p:nvPr/>
        </p:nvSpPr>
        <p:spPr>
          <a:xfrm>
            <a:off x="1992240" y="317520"/>
            <a:ext cx="335124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№</a:t>
            </a:r>
            <a:r>
              <a:rPr b="1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  Тапсырма 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0" name="Rectangle 48"/>
          <p:cNvSpPr/>
          <p:nvPr/>
        </p:nvSpPr>
        <p:spPr>
          <a:xfrm>
            <a:off x="541440" y="4222800"/>
            <a:ext cx="8983440" cy="164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Дескриптор: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buClr>
                <a:srgbClr val="00206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4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Омыртқасыз және  омыртқалы жануарлардың құрылысының  ерекшеліктерін сипаттап, 3 тен кем емес белгілерін жазады;</a:t>
            </a:r>
            <a:endParaRPr b="0" lang="ru-RU" sz="1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500" strike="noStrike" u="none">
                <a:solidFill>
                  <a:srgbClr val="002060"/>
                </a:solidFill>
                <a:uFillTx/>
                <a:latin typeface="Times New Roman"/>
                <a:ea typeface="Calibri"/>
              </a:rPr>
              <a:t> </a:t>
            </a:r>
            <a:endParaRPr b="0" lang="ru-RU" sz="2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91" name=""/>
          <p:cNvGraphicFramePr/>
          <p:nvPr/>
        </p:nvGraphicFramePr>
        <p:xfrm>
          <a:off x="3149640" y="2158920"/>
          <a:ext cx="3720960" cy="2190960"/>
        </p:xfrm>
        <a:graphic>
          <a:graphicData uri="http://schemas.openxmlformats.org/drawingml/2006/table">
            <a:tbl>
              <a:tblPr/>
              <a:tblGrid>
                <a:gridCol w="1860480"/>
                <a:gridCol w="1860480"/>
              </a:tblGrid>
              <a:tr h="6350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Омыртқалылар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Омыртқасыздар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5936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48096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48132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endParaRPr b="0" lang="ru-RU" sz="12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pic>
        <p:nvPicPr>
          <p:cNvPr id="92" name="Picture 22" descr="https://pbs.twimg.com/profile_banners/905050845212958722/1512365717/1500x500"/>
          <p:cNvPicPr/>
          <p:nvPr/>
        </p:nvPicPr>
        <p:blipFill>
          <a:blip r:embed="rId2"/>
          <a:srcRect l="2900" t="23766" r="51681" b="10636"/>
          <a:stretch/>
        </p:blipFill>
        <p:spPr>
          <a:xfrm>
            <a:off x="6921360" y="1130400"/>
            <a:ext cx="2616480" cy="3314520"/>
          </a:xfrm>
          <a:prstGeom prst="rect">
            <a:avLst/>
          </a:prstGeom>
          <a:ln w="0">
            <a:noFill/>
          </a:ln>
        </p:spPr>
      </p:pic>
      <p:pic>
        <p:nvPicPr>
          <p:cNvPr id="93" name="Picture 24" descr="https://pbs.twimg.com/profile_banners/905050845212958722/1512365717/1500x500"/>
          <p:cNvPicPr/>
          <p:nvPr/>
        </p:nvPicPr>
        <p:blipFill>
          <a:blip r:embed="rId3"/>
          <a:srcRect l="51701" t="16298" r="2255" b="9298"/>
          <a:stretch/>
        </p:blipFill>
        <p:spPr>
          <a:xfrm>
            <a:off x="0" y="1054080"/>
            <a:ext cx="3111480" cy="3213000"/>
          </a:xfrm>
          <a:prstGeom prst="rect">
            <a:avLst/>
          </a:prstGeom>
          <a:ln w="0">
            <a:noFill/>
          </a:ln>
        </p:spPr>
      </p:pic>
      <p:sp>
        <p:nvSpPr>
          <p:cNvPr id="94" name="Прямоугольник 15"/>
          <p:cNvSpPr/>
          <p:nvPr/>
        </p:nvSpPr>
        <p:spPr>
          <a:xfrm>
            <a:off x="520560" y="804960"/>
            <a:ext cx="889020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2060"/>
                </a:solidFill>
                <a:uFillTx/>
                <a:latin typeface="Times New Roman"/>
                <a:ea typeface="Times New Roman"/>
              </a:rPr>
              <a:t>Омыртқасыз және  омыртқалы жануарлардың құрылысының  ерекшеліктерін сипаттап,    3 тен кем емес белгілерін жазыңыз</a:t>
            </a:r>
            <a:endParaRPr b="0" lang="ru-RU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2" descr="C:\Users\Типография\Desktop\Безымянный.png"/>
          <p:cNvPicPr/>
          <p:nvPr/>
        </p:nvPicPr>
        <p:blipFill>
          <a:blip r:embed="rId1"/>
          <a:srcRect l="11758" t="0" r="11484" b="0"/>
          <a:stretch/>
        </p:blipFill>
        <p:spPr>
          <a:xfrm>
            <a:off x="0" y="0"/>
            <a:ext cx="9904320" cy="5597640"/>
          </a:xfrm>
          <a:prstGeom prst="rect">
            <a:avLst/>
          </a:prstGeom>
          <a:ln w="0">
            <a:noFill/>
          </a:ln>
        </p:spPr>
      </p:pic>
      <p:cxnSp>
        <p:nvCxnSpPr>
          <p:cNvPr id="96" name="Google Shape;124;p4"/>
          <p:cNvCxnSpPr/>
          <p:nvPr/>
        </p:nvCxnSpPr>
        <p:spPr>
          <a:xfrm>
            <a:off x="375840" y="5136840"/>
            <a:ext cx="8614440" cy="1080"/>
          </a:xfrm>
          <a:prstGeom prst="straightConnector1">
            <a:avLst/>
          </a:prstGeom>
          <a:ln w="38160">
            <a:solidFill>
              <a:srgbClr val="002060"/>
            </a:solidFill>
            <a:miter/>
          </a:ln>
        </p:spPr>
      </p:cxnSp>
      <p:cxnSp>
        <p:nvCxnSpPr>
          <p:cNvPr id="97" name="Google Shape;125;p4"/>
          <p:cNvCxnSpPr/>
          <p:nvPr/>
        </p:nvCxnSpPr>
        <p:spPr>
          <a:xfrm flipV="1">
            <a:off x="608400" y="5282640"/>
            <a:ext cx="8317800" cy="1080"/>
          </a:xfrm>
          <a:prstGeom prst="straightConnector1">
            <a:avLst/>
          </a:prstGeom>
          <a:ln w="38160">
            <a:solidFill>
              <a:srgbClr val="00b050"/>
            </a:solidFill>
            <a:miter/>
          </a:ln>
        </p:spPr>
      </p:cxnSp>
      <p:sp>
        <p:nvSpPr>
          <p:cNvPr id="98" name="Прямоугольник 10"/>
          <p:cNvSpPr/>
          <p:nvPr/>
        </p:nvSpPr>
        <p:spPr>
          <a:xfrm>
            <a:off x="2247840" y="317520"/>
            <a:ext cx="4811760" cy="498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Дұрыс жауап</a:t>
            </a:r>
            <a:endParaRPr b="0" lang="ru-RU" sz="2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99" name="Прямоугольник 11"/>
          <p:cNvSpPr/>
          <p:nvPr/>
        </p:nvSpPr>
        <p:spPr>
          <a:xfrm>
            <a:off x="9472680" y="4913280"/>
            <a:ext cx="387360" cy="270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1640" rIns="71640" tIns="35640" bIns="3564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2D5512C-DFC3-4FB1-A3E0-1B6ADCD460AE}" type="slidenum">
              <a:rPr b="1" lang="ru-RU" sz="1300" strike="noStrike" u="none">
                <a:solidFill>
                  <a:srgbClr val="002060"/>
                </a:solidFill>
                <a:uFillTx/>
                <a:latin typeface="Arial"/>
              </a:rPr>
              <a:t>&lt;number&gt;</a:t>
            </a:fld>
            <a:endParaRPr b="0" lang="ru-RU" sz="13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100" name=""/>
          <p:cNvGraphicFramePr/>
          <p:nvPr/>
        </p:nvGraphicFramePr>
        <p:xfrm>
          <a:off x="546120" y="1371600"/>
          <a:ext cx="7696080" cy="2962440"/>
        </p:xfrm>
        <a:graphic>
          <a:graphicData uri="http://schemas.openxmlformats.org/drawingml/2006/table">
            <a:tbl>
              <a:tblPr/>
              <a:tblGrid>
                <a:gridCol w="3848040"/>
                <a:gridCol w="3848040"/>
              </a:tblGrid>
              <a:tr h="72864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Омыртқалылар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1" lang="kk-KZ" sz="18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Омыртқасыздар </a:t>
                      </a:r>
                      <a:endParaRPr b="0" lang="ru-RU" sz="18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68400" marR="684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8524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Қаңқасы ішінде болады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Қаңқасы сыртында болады</a:t>
                      </a:r>
                      <a:r>
                        <a:rPr b="0" lang="ru-RU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(хитин)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  <a:tr h="69048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 жотасы болады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Омыртқа жотасы болмайды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e9edf4"/>
                    </a:solidFill>
                  </a:tcPr>
                </a:tc>
              </a:tr>
              <a:tr h="690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Бұлшықеттері болады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777960"/>
                          <a:tab algn="l" pos="1555920"/>
                          <a:tab algn="l" pos="2333520"/>
                          <a:tab algn="l" pos="3111480"/>
                          <a:tab algn="l" pos="3889440"/>
                          <a:tab algn="l" pos="4667400"/>
                          <a:tab algn="l" pos="5445000"/>
                          <a:tab algn="l" pos="6222960"/>
                          <a:tab algn="l" pos="7000920"/>
                          <a:tab algn="l" pos="7778880"/>
                          <a:tab algn="l" pos="8556480"/>
                          <a:tab algn="l" pos="9334440"/>
                          <a:tab algn="l" pos="10112400"/>
                          <a:tab algn="l" pos="10890360"/>
                        </a:tabLst>
                      </a:pPr>
                      <a:r>
                        <a:rPr b="0" lang="kk-KZ" sz="2000" strike="noStrike" u="none">
                          <a:solidFill>
                            <a:srgbClr val="002060"/>
                          </a:solidFill>
                          <a:uFillTx/>
                          <a:latin typeface="Times New Roman"/>
                          <a:ea typeface="Times New Roman"/>
                        </a:rPr>
                        <a:t>Ішкі денелері жұмсақ болады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anchor="t" marL="90000" marR="90000">
                    <a:lnL w="5760">
                      <a:solidFill>
                        <a:srgbClr val="4f81bd"/>
                      </a:solidFill>
                      <a:prstDash val="solid"/>
                    </a:lnL>
                    <a:lnR w="5760">
                      <a:solidFill>
                        <a:srgbClr val="4f81bd"/>
                      </a:solidFill>
                      <a:prstDash val="solid"/>
                    </a:lnR>
                    <a:lnT w="5760">
                      <a:solidFill>
                        <a:srgbClr val="4f81bd"/>
                      </a:solidFill>
                      <a:prstDash val="solid"/>
                    </a:lnT>
                    <a:lnB w="5760">
                      <a:solidFill>
                        <a:srgbClr val="4f81bd"/>
                      </a:solidFill>
                      <a:prstDash val="soli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4870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Администратор</dc:creator>
  <dc:description/>
  <dc:language>ru-RU</dc:language>
  <cp:lastModifiedBy>Huawei</cp:lastModifiedBy>
  <cp:lastPrinted>2020-01-23T08:03:28Z</cp:lastPrinted>
  <dcterms:modified xsi:type="dcterms:W3CDTF">2024-10-31T17:17:23Z</dcterms:modified>
  <cp:revision>247</cp:revision>
  <dc:subject/>
  <dc:title>Презентация PowerPoint</dc:title>
</cp:coreProperties>
</file>