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3.png" ContentType="image/png"/>
  <Override PartName="/ppt/media/image5.png" ContentType="image/png"/>
  <Override PartName="/ppt/media/image6.jpeg" ContentType="image/jpeg"/>
  <Override PartName="/ppt/media/image4.png" ContentType="image/png"/>
  <Override PartName="/ppt/media/image7.jpeg" ContentType="image/jpeg"/>
  <Override PartName="/ppt/media/image11.jpeg" ContentType="image/jpeg"/>
  <Override PartName="/ppt/media/image2.png" ContentType="image/png"/>
  <Override PartName="/ppt/media/image10.png" ContentType="image/png"/>
  <Override PartName="/ppt/media/image13.jpeg" ContentType="image/jpeg"/>
  <Override PartName="/ppt/media/image14.png" ContentType="image/png"/>
  <Override PartName="/ppt/media/image9.png" ContentType="image/png"/>
  <Override PartName="/ppt/media/image8.jpeg" ContentType="image/jpeg"/>
  <Override PartName="/ppt/media/image12.jpeg" ContentType="image/jpeg"/>
  <Override PartName="/ppt/media/image15.png" ContentType="image/png"/>
  <Override PartName="/ppt/media/image16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4984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422280" y="1240920"/>
            <a:ext cx="5953320" cy="33501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move the slide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87360" indent="-193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0EB950F-0732-4EC4-8C7C-CB950C3F711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960" cy="334980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7360" indent="-193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761CDD-A9A4-4F62-91A2-C8B762D078EE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F5EE94-05F2-47DB-8EB3-83DC7AD08D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BF3EC3F-B7DE-46E7-9B18-9126B04E4F77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6.jpeg"/><Relationship Id="rId5" Type="http://schemas.openxmlformats.org/officeDocument/2006/relationships/image" Target="../media/image11.jpeg"/><Relationship Id="rId6" Type="http://schemas.openxmlformats.org/officeDocument/2006/relationships/image" Target="../media/image8.jpeg"/><Relationship Id="rId7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jpeg"/><Relationship Id="rId3" Type="http://schemas.openxmlformats.org/officeDocument/2006/relationships/image" Target="../media/image8.jpeg"/><Relationship Id="rId4" Type="http://schemas.openxmlformats.org/officeDocument/2006/relationships/image" Target="../media/image15.png"/><Relationship Id="rId5" Type="http://schemas.openxmlformats.org/officeDocument/2006/relationships/image" Target="../media/image11.jpeg"/><Relationship Id="rId6" Type="http://schemas.openxmlformats.org/officeDocument/2006/relationships/image" Target="../media/image6.jpeg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6;p1"/>
          <p:cNvSpPr/>
          <p:nvPr/>
        </p:nvSpPr>
        <p:spPr>
          <a:xfrm>
            <a:off x="687240" y="2541600"/>
            <a:ext cx="771228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Тақырыбы:  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Жүйелеудің маңызы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7 сынып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14" name="Google Shape;78;p1"/>
          <p:cNvCxnSpPr/>
          <p:nvPr/>
        </p:nvCxnSpPr>
        <p:spPr>
          <a:xfrm>
            <a:off x="1287000" y="4509720"/>
            <a:ext cx="67143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0304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106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9D234A3-CAA2-4F51-B33E-8E35539036D0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7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9" name="Google Shape;230;p65"/>
          <p:cNvSpPr/>
          <p:nvPr/>
        </p:nvSpPr>
        <p:spPr>
          <a:xfrm>
            <a:off x="312840" y="1130400"/>
            <a:ext cx="8297640" cy="28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5440" indent="-5544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Прямоугольник 10"/>
          <p:cNvSpPr/>
          <p:nvPr/>
        </p:nvSpPr>
        <p:spPr>
          <a:xfrm>
            <a:off x="3080160" y="0"/>
            <a:ext cx="2593440" cy="10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Прямоугольник 9"/>
          <p:cNvSpPr/>
          <p:nvPr/>
        </p:nvSpPr>
        <p:spPr>
          <a:xfrm>
            <a:off x="977760" y="985680"/>
            <a:ext cx="2171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ағзалардың белгілі бір тәртіппен орналасуы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Прямоугольник 10"/>
          <p:cNvSpPr/>
          <p:nvPr/>
        </p:nvSpPr>
        <p:spPr>
          <a:xfrm>
            <a:off x="5729400" y="922320"/>
            <a:ext cx="2284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Ағзалық белгілерді ажырата алу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Прямоугольник 11"/>
          <p:cNvSpPr/>
          <p:nvPr/>
        </p:nvSpPr>
        <p:spPr>
          <a:xfrm>
            <a:off x="355680" y="2641680"/>
            <a:ext cx="20700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түрлі ағзалардың  белгілірін оңай анықтайға болады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12"/>
          <p:cNvSpPr/>
          <p:nvPr/>
        </p:nvSpPr>
        <p:spPr>
          <a:xfrm>
            <a:off x="2768760" y="3687840"/>
            <a:ext cx="33526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Мәдени өсімдіктер мен жануарлардың шығу тегі арғы тегін зерттеуге көмектеседі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13"/>
          <p:cNvSpPr/>
          <p:nvPr/>
        </p:nvSpPr>
        <p:spPr>
          <a:xfrm>
            <a:off x="6642000" y="2548080"/>
            <a:ext cx="27687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ағзалардың бір біріне туыстығын дәлелдеу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6" name="Овал 16"/>
          <p:cNvGrpSpPr/>
          <p:nvPr/>
        </p:nvGrpSpPr>
        <p:grpSpPr>
          <a:xfrm>
            <a:off x="2335320" y="1974960"/>
            <a:ext cx="4267080" cy="1755720"/>
            <a:chOff x="2335320" y="1974960"/>
            <a:chExt cx="4267080" cy="1755720"/>
          </a:xfrm>
        </p:grpSpPr>
        <p:pic>
          <p:nvPicPr>
            <p:cNvPr id="117" name="Овал 16" descr=""/>
            <p:cNvPicPr/>
            <p:nvPr/>
          </p:nvPicPr>
          <p:blipFill>
            <a:blip r:embed="rId2"/>
            <a:stretch/>
          </p:blipFill>
          <p:spPr>
            <a:xfrm>
              <a:off x="2335320" y="1974960"/>
              <a:ext cx="4267080" cy="1755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8" name=""/>
            <p:cNvSpPr/>
            <p:nvPr/>
          </p:nvSpPr>
          <p:spPr>
            <a:xfrm>
              <a:off x="2940120" y="2216160"/>
              <a:ext cx="2730600" cy="95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000" strike="noStrike" u="none">
                  <a:solidFill>
                    <a:srgbClr val="ffffff"/>
                  </a:solidFill>
                  <a:uFillTx/>
                  <a:latin typeface="Times New Roman"/>
                  <a:ea typeface="Times New Roman"/>
                </a:rPr>
                <a:t>Жүйелеудің маңызы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cxnSp>
        <p:nvCxnSpPr>
          <p:cNvPr id="119" name="Прямая со стрелкой 18"/>
          <p:cNvCxnSpPr/>
          <p:nvPr/>
        </p:nvCxnSpPr>
        <p:spPr>
          <a:xfrm flipV="1">
            <a:off x="5670720" y="1599480"/>
            <a:ext cx="489600" cy="61668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  <p:cxnSp>
        <p:nvCxnSpPr>
          <p:cNvPr id="120" name="Прямая со стрелкой 20"/>
          <p:cNvCxnSpPr/>
          <p:nvPr/>
        </p:nvCxnSpPr>
        <p:spPr>
          <a:xfrm flipH="1" flipV="1">
            <a:off x="2488320" y="1511280"/>
            <a:ext cx="451800" cy="70524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  <p:cxnSp>
        <p:nvCxnSpPr>
          <p:cNvPr id="121" name="Прямая со стрелкой 22"/>
          <p:cNvCxnSpPr/>
          <p:nvPr/>
        </p:nvCxnSpPr>
        <p:spPr>
          <a:xfrm flipH="1">
            <a:off x="2005920" y="3086280"/>
            <a:ext cx="648360" cy="26712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  <p:cxnSp>
        <p:nvCxnSpPr>
          <p:cNvPr id="122" name="Прямая со стрелкой 24"/>
          <p:cNvCxnSpPr/>
          <p:nvPr/>
        </p:nvCxnSpPr>
        <p:spPr>
          <a:xfrm>
            <a:off x="4356000" y="3441240"/>
            <a:ext cx="13680" cy="36900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  <p:cxnSp>
        <p:nvCxnSpPr>
          <p:cNvPr id="123" name="Прямая со стрелкой 26"/>
          <p:cNvCxnSpPr/>
          <p:nvPr/>
        </p:nvCxnSpPr>
        <p:spPr>
          <a:xfrm>
            <a:off x="6222600" y="2869920"/>
            <a:ext cx="470520" cy="1332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909000" cy="583740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123;p4"/>
          <p:cNvSpPr/>
          <p:nvPr/>
        </p:nvSpPr>
        <p:spPr>
          <a:xfrm>
            <a:off x="8277120" y="514368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2D5554-A544-4759-AFA5-024BF10DE02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6" name="Google Shape;124;p4"/>
          <p:cNvCxnSpPr/>
          <p:nvPr/>
        </p:nvCxnSpPr>
        <p:spPr>
          <a:xfrm>
            <a:off x="528480" y="551304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7" name="Google Shape;125;p4"/>
          <p:cNvCxnSpPr/>
          <p:nvPr/>
        </p:nvCxnSpPr>
        <p:spPr>
          <a:xfrm flipV="1">
            <a:off x="825840" y="56538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8" name="Google Shape;230;p65"/>
          <p:cNvSpPr/>
          <p:nvPr/>
        </p:nvSpPr>
        <p:spPr>
          <a:xfrm>
            <a:off x="0" y="830160"/>
            <a:ext cx="861552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ағзалардың дұрыс жүйелік орналасуын анықтаңыз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Прямоугольник 9"/>
          <p:cNvSpPr/>
          <p:nvPr/>
        </p:nvSpPr>
        <p:spPr>
          <a:xfrm>
            <a:off x="1992240" y="317520"/>
            <a:ext cx="33512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  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0" name=""/>
          <p:cNvGraphicFramePr/>
          <p:nvPr/>
        </p:nvGraphicFramePr>
        <p:xfrm>
          <a:off x="228600" y="1308240"/>
          <a:ext cx="8712360" cy="2222280"/>
        </p:xfrm>
        <a:graphic>
          <a:graphicData uri="http://schemas.openxmlformats.org/drawingml/2006/table">
            <a:tbl>
              <a:tblPr/>
              <a:tblGrid>
                <a:gridCol w="1481040"/>
                <a:gridCol w="1701720"/>
                <a:gridCol w="1711440"/>
                <a:gridCol w="1959120"/>
                <a:gridCol w="1859040"/>
              </a:tblGrid>
              <a:tr h="18777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44520"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b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c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d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e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1" name="Рисунок 46" descr="Похожее изображение"/>
          <p:cNvPicPr/>
          <p:nvPr/>
        </p:nvPicPr>
        <p:blipFill>
          <a:blip r:embed="rId2"/>
          <a:stretch/>
        </p:blipFill>
        <p:spPr>
          <a:xfrm>
            <a:off x="3492360" y="1506600"/>
            <a:ext cx="1457640" cy="160020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7" descr="Похожее изображение"/>
          <p:cNvPicPr/>
          <p:nvPr/>
        </p:nvPicPr>
        <p:blipFill>
          <a:blip r:embed="rId3"/>
          <a:stretch/>
        </p:blipFill>
        <p:spPr>
          <a:xfrm>
            <a:off x="371520" y="1504800"/>
            <a:ext cx="1278000" cy="158148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4" descr="&amp;Kcy;&amp;acy;&amp;rcy;&amp;tcy;&amp;icy;&amp;ncy;&amp;kcy;&amp;icy; &amp;pcy;&amp;ocy; &amp;zcy;&amp;acy;&amp;pcy;&amp;rcy;&amp;ocy;&amp;scy;&amp;ucy; &amp;bcy;&amp;acy;&amp;kcy;&amp;tcy;&amp;iecy;&amp;rcy;&amp;icy;&amp;icy;"/>
          <p:cNvPicPr/>
          <p:nvPr/>
        </p:nvPicPr>
        <p:blipFill>
          <a:blip r:embed="rId4"/>
          <a:stretch/>
        </p:blipFill>
        <p:spPr>
          <a:xfrm>
            <a:off x="7192800" y="1449360"/>
            <a:ext cx="1544760" cy="173844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21" descr="https://upload.wikimedia.org/wikipedia/commons/8/8c/AD2009Sep20_Amanita_muscaria_02.jpg"/>
          <p:cNvPicPr/>
          <p:nvPr/>
        </p:nvPicPr>
        <p:blipFill>
          <a:blip r:embed="rId5"/>
          <a:stretch/>
        </p:blipFill>
        <p:spPr>
          <a:xfrm>
            <a:off x="5181480" y="1457280"/>
            <a:ext cx="1702080" cy="1544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5" name=""/>
          <p:cNvGraphicFramePr/>
          <p:nvPr/>
        </p:nvGraphicFramePr>
        <p:xfrm>
          <a:off x="203040" y="3606840"/>
          <a:ext cx="8712360" cy="1060560"/>
        </p:xfrm>
        <a:graphic>
          <a:graphicData uri="http://schemas.openxmlformats.org/drawingml/2006/table">
            <a:tbl>
              <a:tblPr/>
              <a:tblGrid>
                <a:gridCol w="1702080"/>
                <a:gridCol w="1288800"/>
                <a:gridCol w="2090880"/>
                <a:gridCol w="1344600"/>
                <a:gridCol w="2286000"/>
              </a:tblGrid>
              <a:tr h="727200"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Прокариоттар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Протистер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Саңырауқұлақтар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Өсімдіктер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Жануарлар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6" name="Picture 2" descr="Похожее изображение"/>
          <p:cNvPicPr/>
          <p:nvPr/>
        </p:nvPicPr>
        <p:blipFill>
          <a:blip r:embed="rId6"/>
          <a:srcRect l="0" t="0" r="47370" b="0"/>
          <a:stretch/>
        </p:blipFill>
        <p:spPr>
          <a:xfrm>
            <a:off x="1905120" y="1560600"/>
            <a:ext cx="1269720" cy="1347840"/>
          </a:xfrm>
          <a:prstGeom prst="rect">
            <a:avLst/>
          </a:prstGeom>
          <a:ln w="0">
            <a:noFill/>
          </a:ln>
        </p:spPr>
      </p:pic>
      <p:sp>
        <p:nvSpPr>
          <p:cNvPr id="137" name="Rectangle 48"/>
          <p:cNvSpPr/>
          <p:nvPr/>
        </p:nvSpPr>
        <p:spPr>
          <a:xfrm>
            <a:off x="380880" y="4543920"/>
            <a:ext cx="79884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ағзалардың жүйелік орналасуын анықтайды;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715680" cy="5143680"/>
          </a:xfrm>
          <a:prstGeom prst="rect">
            <a:avLst/>
          </a:prstGeom>
          <a:ln w="0">
            <a:noFill/>
          </a:ln>
        </p:spPr>
      </p:pic>
      <p:cxnSp>
        <p:nvCxnSpPr>
          <p:cNvPr id="139" name="Google Shape;124;p4"/>
          <p:cNvCxnSpPr/>
          <p:nvPr/>
        </p:nvCxnSpPr>
        <p:spPr>
          <a:xfrm>
            <a:off x="528480" y="46414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0" name="Google Shape;125;p4"/>
          <p:cNvCxnSpPr/>
          <p:nvPr/>
        </p:nvCxnSpPr>
        <p:spPr>
          <a:xfrm flipV="1">
            <a:off x="646560" y="48124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1" name="Прямоугольник 10"/>
          <p:cNvSpPr/>
          <p:nvPr/>
        </p:nvSpPr>
        <p:spPr>
          <a:xfrm>
            <a:off x="2247840" y="317520"/>
            <a:ext cx="481176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Прямоугольник 11"/>
          <p:cNvSpPr/>
          <p:nvPr/>
        </p:nvSpPr>
        <p:spPr>
          <a:xfrm>
            <a:off x="9320040" y="4545000"/>
            <a:ext cx="3873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ACF273-B738-43B5-8082-4F76DE3234E7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43" name=""/>
          <p:cNvGraphicFramePr/>
          <p:nvPr/>
        </p:nvGraphicFramePr>
        <p:xfrm>
          <a:off x="495360" y="812880"/>
          <a:ext cx="8648640" cy="2384280"/>
        </p:xfrm>
        <a:graphic>
          <a:graphicData uri="http://schemas.openxmlformats.org/drawingml/2006/table">
            <a:tbl>
              <a:tblPr/>
              <a:tblGrid>
                <a:gridCol w="1469880"/>
                <a:gridCol w="1689120"/>
                <a:gridCol w="1700280"/>
                <a:gridCol w="1942920"/>
                <a:gridCol w="1846440"/>
              </a:tblGrid>
              <a:tr h="20145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9720"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b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c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d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e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4" name="Рисунок 7" descr="Похожее изображение"/>
          <p:cNvPicPr/>
          <p:nvPr/>
        </p:nvPicPr>
        <p:blipFill>
          <a:blip r:embed="rId2"/>
          <a:stretch/>
        </p:blipFill>
        <p:spPr>
          <a:xfrm>
            <a:off x="519120" y="812880"/>
            <a:ext cx="1284120" cy="158760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2" descr="Похожее изображение"/>
          <p:cNvPicPr/>
          <p:nvPr/>
        </p:nvPicPr>
        <p:blipFill>
          <a:blip r:embed="rId3"/>
          <a:srcRect l="0" t="0" r="47370" b="0"/>
          <a:stretch/>
        </p:blipFill>
        <p:spPr>
          <a:xfrm>
            <a:off x="2286000" y="819000"/>
            <a:ext cx="1276200" cy="176400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46" descr="Похожее изображение"/>
          <p:cNvPicPr/>
          <p:nvPr/>
        </p:nvPicPr>
        <p:blipFill>
          <a:blip r:embed="rId4"/>
          <a:stretch/>
        </p:blipFill>
        <p:spPr>
          <a:xfrm>
            <a:off x="3714840" y="836640"/>
            <a:ext cx="1428840" cy="185904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21" descr="https://upload.wikimedia.org/wikipedia/commons/8/8c/AD2009Sep20_Amanita_muscaria_02.jpg"/>
          <p:cNvPicPr/>
          <p:nvPr/>
        </p:nvPicPr>
        <p:blipFill>
          <a:blip r:embed="rId5"/>
          <a:stretch/>
        </p:blipFill>
        <p:spPr>
          <a:xfrm>
            <a:off x="5430960" y="879480"/>
            <a:ext cx="1617480" cy="195264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4" descr="&amp;Kcy;&amp;acy;&amp;rcy;&amp;tcy;&amp;icy;&amp;ncy;&amp;kcy;&amp;icy; &amp;pcy;&amp;ocy; &amp;zcy;&amp;acy;&amp;pcy;&amp;rcy;&amp;ocy;&amp;scy;&amp;ucy; &amp;bcy;&amp;acy;&amp;kcy;&amp;tcy;&amp;iecy;&amp;rcy;&amp;icy;&amp;icy;"/>
          <p:cNvPicPr/>
          <p:nvPr/>
        </p:nvPicPr>
        <p:blipFill>
          <a:blip r:embed="rId6"/>
          <a:stretch/>
        </p:blipFill>
        <p:spPr>
          <a:xfrm>
            <a:off x="7407360" y="808200"/>
            <a:ext cx="1558800" cy="1944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9" name=""/>
          <p:cNvGraphicFramePr/>
          <p:nvPr/>
        </p:nvGraphicFramePr>
        <p:xfrm>
          <a:off x="406440" y="3314880"/>
          <a:ext cx="8737560" cy="1008000"/>
        </p:xfrm>
        <a:graphic>
          <a:graphicData uri="http://schemas.openxmlformats.org/drawingml/2006/table">
            <a:tbl>
              <a:tblPr/>
              <a:tblGrid>
                <a:gridCol w="1587600"/>
                <a:gridCol w="1411200"/>
                <a:gridCol w="2004840"/>
                <a:gridCol w="1441440"/>
                <a:gridCol w="2292480"/>
              </a:tblGrid>
              <a:tr h="482400"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Прокариоттар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Протистер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Саңырауқұлақтар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Өсімдіктер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Жануарлар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56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3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</a:t>
                      </a:r>
                      <a:r>
                        <a:rPr b="1" lang="en-US" sz="3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e</a:t>
                      </a:r>
                      <a:endParaRPr b="0" lang="ru-RU" sz="3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3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</a:t>
                      </a:r>
                      <a:r>
                        <a:rPr b="1" lang="en-US" sz="3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b</a:t>
                      </a:r>
                      <a:endParaRPr b="0" lang="ru-RU" sz="3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3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</a:t>
                      </a:r>
                      <a:r>
                        <a:rPr b="1" lang="en-US" sz="3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d</a:t>
                      </a:r>
                      <a:endParaRPr b="0" lang="ru-RU" sz="3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3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</a:t>
                      </a:r>
                      <a:r>
                        <a:rPr b="1" lang="en-US" sz="3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c</a:t>
                      </a:r>
                      <a:endParaRPr b="0" lang="ru-RU" sz="3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3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</a:t>
                      </a:r>
                      <a:r>
                        <a:rPr b="1" lang="en-US" sz="3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a</a:t>
                      </a:r>
                      <a:endParaRPr b="0" lang="ru-RU" sz="3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C097450-84D5-43F0-BAD7-2FA5D6287DE3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283760" cy="5813280"/>
          </a:xfrm>
          <a:prstGeom prst="rect">
            <a:avLst/>
          </a:prstGeom>
          <a:ln w="0">
            <a:noFill/>
          </a:ln>
        </p:spPr>
      </p:pic>
      <p:cxnSp>
        <p:nvCxnSpPr>
          <p:cNvPr id="152" name="Google Shape;124;p4"/>
          <p:cNvCxnSpPr/>
          <p:nvPr/>
        </p:nvCxnSpPr>
        <p:spPr>
          <a:xfrm>
            <a:off x="679320" y="54622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3" name="Google Shape;125;p4"/>
          <p:cNvCxnSpPr/>
          <p:nvPr/>
        </p:nvCxnSpPr>
        <p:spPr>
          <a:xfrm flipV="1">
            <a:off x="825840" y="5644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4" name="Прямоугольник 9"/>
          <p:cNvSpPr/>
          <p:nvPr/>
        </p:nvSpPr>
        <p:spPr>
          <a:xfrm>
            <a:off x="3042360" y="365040"/>
            <a:ext cx="22557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Сабақты бекіту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Прямоугольник 12"/>
          <p:cNvSpPr/>
          <p:nvPr/>
        </p:nvSpPr>
        <p:spPr>
          <a:xfrm>
            <a:off x="9543240" y="514368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BE5542F-C1FF-4BEC-85F4-931710CBE53C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Rectangle 10"/>
          <p:cNvSpPr/>
          <p:nvPr/>
        </p:nvSpPr>
        <p:spPr>
          <a:xfrm>
            <a:off x="347760" y="4970520"/>
            <a:ext cx="964404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Rectangle 41"/>
          <p:cNvSpPr/>
          <p:nvPr/>
        </p:nvSpPr>
        <p:spPr>
          <a:xfrm>
            <a:off x="152280" y="843840"/>
            <a:ext cx="5079960" cy="158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Тірі ағзаларды сипаттайтын және топ бойынша бөлетін биология бөлімі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Систематика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Экология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Геология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Биогеография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г) Эмбриология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Rectangle 42"/>
          <p:cNvSpPr/>
          <p:nvPr/>
        </p:nvSpPr>
        <p:spPr>
          <a:xfrm>
            <a:off x="152280" y="2341440"/>
            <a:ext cx="402588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200" strike="noStrike" u="none">
                <a:solidFill>
                  <a:srgbClr val="000000"/>
                </a:solidFill>
                <a:uFillTx/>
                <a:latin typeface="Arial"/>
                <a:ea typeface="SchoolBookKza-Bold"/>
              </a:rPr>
              <a:t> </a:t>
            </a:r>
            <a:r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Систематиканың негізін салған ғалым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К.Линней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Ж.Б.Ламарк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Р.Гук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А.В.Левенгук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г) Г.Мендель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Rectangle 43"/>
          <p:cNvSpPr/>
          <p:nvPr/>
        </p:nvSpPr>
        <p:spPr>
          <a:xfrm>
            <a:off x="190440" y="3624120"/>
            <a:ext cx="300996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Ең ірі систематикалық категория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Отряд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Патшалық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Түр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Туыс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г) Тұқымдас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Rectangle 44"/>
          <p:cNvSpPr/>
          <p:nvPr/>
        </p:nvSpPr>
        <p:spPr>
          <a:xfrm>
            <a:off x="4927680" y="843840"/>
            <a:ext cx="4554360" cy="158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Өсімдіктер систематикасының категориясына жатпайды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Дүние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Бөлім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Класс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қатар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е) Отряд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Rectangle 45"/>
          <p:cNvSpPr/>
          <p:nvPr/>
        </p:nvSpPr>
        <p:spPr>
          <a:xfrm>
            <a:off x="4940280" y="2278080"/>
            <a:ext cx="580392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Прокариоттардың басты ерекшелігі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Ядросыжоқ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Ядросы жетілген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Жасушасыз құрылым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Көпжасушалы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г) Қарапайымдыларға жатады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Rectangle 46"/>
          <p:cNvSpPr/>
          <p:nvPr/>
        </p:nvSpPr>
        <p:spPr>
          <a:xfrm>
            <a:off x="4991040" y="3573360"/>
            <a:ext cx="415296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Протистердің  басты  ерекшелігі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Ядросы жоқ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Ядросы жетілген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Жасушасыз құрылым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Көпжасушалы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г) Қарапайымдыларға жатады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Овал 15"/>
          <p:cNvSpPr/>
          <p:nvPr/>
        </p:nvSpPr>
        <p:spPr>
          <a:xfrm>
            <a:off x="241200" y="1295280"/>
            <a:ext cx="1371600" cy="5335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A0276C1-F67E-4E0C-92D0-F462A8FC71BB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283760" cy="5813280"/>
          </a:xfrm>
          <a:prstGeom prst="rect">
            <a:avLst/>
          </a:prstGeom>
          <a:ln w="0">
            <a:noFill/>
          </a:ln>
        </p:spPr>
      </p:pic>
      <p:cxnSp>
        <p:nvCxnSpPr>
          <p:cNvPr id="166" name="Google Shape;124;p4"/>
          <p:cNvCxnSpPr/>
          <p:nvPr/>
        </p:nvCxnSpPr>
        <p:spPr>
          <a:xfrm>
            <a:off x="679320" y="54622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7" name="Google Shape;125;p4"/>
          <p:cNvCxnSpPr/>
          <p:nvPr/>
        </p:nvCxnSpPr>
        <p:spPr>
          <a:xfrm flipV="1">
            <a:off x="825840" y="5644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8" name="Прямоугольник 9"/>
          <p:cNvSpPr/>
          <p:nvPr/>
        </p:nvSpPr>
        <p:spPr>
          <a:xfrm>
            <a:off x="3039120" y="365040"/>
            <a:ext cx="197028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Прямоугольник 12"/>
          <p:cNvSpPr/>
          <p:nvPr/>
        </p:nvSpPr>
        <p:spPr>
          <a:xfrm>
            <a:off x="9543240" y="514368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FF22CA4-A929-4EDD-AE2D-705BCCD751E4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Rectangle 10"/>
          <p:cNvSpPr/>
          <p:nvPr/>
        </p:nvSpPr>
        <p:spPr>
          <a:xfrm>
            <a:off x="347760" y="4970520"/>
            <a:ext cx="964404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Rectangle 41"/>
          <p:cNvSpPr/>
          <p:nvPr/>
        </p:nvSpPr>
        <p:spPr>
          <a:xfrm>
            <a:off x="190440" y="843840"/>
            <a:ext cx="5041800" cy="158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Тірі ағзаларды сипаттайтын және топ бойынша бөлетін биология бөлімі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 Систематика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Экология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Геология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Биогеография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г) Эмбриология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2" name="Rectangle 42"/>
          <p:cNvSpPr/>
          <p:nvPr/>
        </p:nvSpPr>
        <p:spPr>
          <a:xfrm>
            <a:off x="152280" y="2341440"/>
            <a:ext cx="402588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200" strike="noStrike" u="none">
                <a:solidFill>
                  <a:srgbClr val="000000"/>
                </a:solidFill>
                <a:uFillTx/>
                <a:latin typeface="Arial"/>
                <a:ea typeface="SchoolBookKza-Bold"/>
              </a:rPr>
              <a:t> </a:t>
            </a:r>
            <a:r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Систематиканың негізін салған ғалым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К.Линней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Ж.Б.Ламарк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Р.Гук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А.В.Левенгук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г) Г.Мендель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Rectangle 43"/>
          <p:cNvSpPr/>
          <p:nvPr/>
        </p:nvSpPr>
        <p:spPr>
          <a:xfrm>
            <a:off x="190440" y="3624120"/>
            <a:ext cx="300996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Ең ірі систематикалық категория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Отряд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Патшалық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Түр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Туыс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г) Тұқымдас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Rectangle 44"/>
          <p:cNvSpPr/>
          <p:nvPr/>
        </p:nvSpPr>
        <p:spPr>
          <a:xfrm>
            <a:off x="4927680" y="842760"/>
            <a:ext cx="504180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Өсімдіктер систематикасының категориясына жатпайды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Дүние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Бөлім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Класс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қатар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е) Отряд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Rectangle 45"/>
          <p:cNvSpPr/>
          <p:nvPr/>
        </p:nvSpPr>
        <p:spPr>
          <a:xfrm>
            <a:off x="4940280" y="2201760"/>
            <a:ext cx="580392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Прокариоттардың басты ерекшелігі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Ядросы жоқ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Ядросы жетілген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Жасушасыз құрылым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Көпжасушалы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г) Қарапайымдыларға жатады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Rectangle 46"/>
          <p:cNvSpPr/>
          <p:nvPr/>
        </p:nvSpPr>
        <p:spPr>
          <a:xfrm>
            <a:off x="4991040" y="3573360"/>
            <a:ext cx="415296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-Bold"/>
              </a:rPr>
              <a:t>Протистердің басты  ерекшелігі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а) Ядросы жоқ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ә) Ядросы жетілген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б) Жасушасы зқұрылым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в) Көпжасушалы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SchoolBookKza"/>
              </a:rPr>
              <a:t>г) Қарапайымдыларға жатады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Овал 16"/>
          <p:cNvSpPr/>
          <p:nvPr/>
        </p:nvSpPr>
        <p:spPr>
          <a:xfrm>
            <a:off x="165240" y="1308240"/>
            <a:ext cx="1401480" cy="23328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Овал 17"/>
          <p:cNvSpPr/>
          <p:nvPr/>
        </p:nvSpPr>
        <p:spPr>
          <a:xfrm>
            <a:off x="135000" y="2585880"/>
            <a:ext cx="1262160" cy="23364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Овал 18"/>
          <p:cNvSpPr/>
          <p:nvPr/>
        </p:nvSpPr>
        <p:spPr>
          <a:xfrm>
            <a:off x="254160" y="4110120"/>
            <a:ext cx="1130040" cy="23328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Овал 19"/>
          <p:cNvSpPr/>
          <p:nvPr/>
        </p:nvSpPr>
        <p:spPr>
          <a:xfrm>
            <a:off x="5046840" y="4064040"/>
            <a:ext cx="1638000" cy="22860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Овал 20"/>
          <p:cNvSpPr/>
          <p:nvPr/>
        </p:nvSpPr>
        <p:spPr>
          <a:xfrm>
            <a:off x="4894200" y="1925640"/>
            <a:ext cx="1303560" cy="27612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2" name="Овал 21"/>
          <p:cNvSpPr/>
          <p:nvPr/>
        </p:nvSpPr>
        <p:spPr>
          <a:xfrm>
            <a:off x="4965840" y="2408400"/>
            <a:ext cx="1350720" cy="30456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nodeType="clickEffect" fill="hold">
                      <p:stCondLst>
                        <p:cond delay="indefinite"/>
                      </p:stCondLst>
                      <p:childTnLst>
                        <p:par>
                          <p:cTn id="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84" name=""/>
          <p:cNvGraphicFramePr/>
          <p:nvPr/>
        </p:nvGraphicFramePr>
        <p:xfrm>
          <a:off x="1131840" y="1884240"/>
          <a:ext cx="3108240" cy="208440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5" name=""/>
          <p:cNvGraphicFramePr/>
          <p:nvPr/>
        </p:nvGraphicFramePr>
        <p:xfrm>
          <a:off x="5665680" y="1884240"/>
          <a:ext cx="3106800" cy="2084400"/>
        </p:xfrm>
        <a:graphic>
          <a:graphicData uri="http://schemas.openxmlformats.org/drawingml/2006/table">
            <a:tbl>
              <a:tblPr/>
              <a:tblGrid>
                <a:gridCol w="155268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6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3F3D050-117B-4C6E-ADFC-E6023009DCE1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188" name="Прямоугольник 7"/>
          <p:cNvSpPr/>
          <p:nvPr/>
        </p:nvSpPr>
        <p:spPr>
          <a:xfrm>
            <a:off x="8486640" y="451944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AFF8D5-E171-4B2D-A8A0-C81905913F40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9" name="Google Shape;124;p4"/>
          <p:cNvCxnSpPr/>
          <p:nvPr/>
        </p:nvCxnSpPr>
        <p:spPr>
          <a:xfrm>
            <a:off x="191880" y="487476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91" name="Прямоугольник 10"/>
          <p:cNvSpPr/>
          <p:nvPr/>
        </p:nvSpPr>
        <p:spPr>
          <a:xfrm>
            <a:off x="3332880" y="295200"/>
            <a:ext cx="2255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92" name=""/>
          <p:cNvGraphicFramePr/>
          <p:nvPr/>
        </p:nvGraphicFramePr>
        <p:xfrm>
          <a:off x="477720" y="1227240"/>
          <a:ext cx="7167600" cy="3429000"/>
        </p:xfrm>
        <a:graphic>
          <a:graphicData uri="http://schemas.openxmlformats.org/drawingml/2006/table">
            <a:tbl>
              <a:tblPr/>
              <a:tblGrid>
                <a:gridCol w="7167600"/>
              </a:tblGrid>
              <a:tr h="3571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62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635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159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62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ағзалардың жүйелік орналасуын білдім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16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E954FF-E1E4-4560-B2F6-B8E5356E7ED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9" name="Google Shape;230;p65"/>
          <p:cNvSpPr/>
          <p:nvPr/>
        </p:nvSpPr>
        <p:spPr>
          <a:xfrm>
            <a:off x="325440" y="1146240"/>
            <a:ext cx="8381880" cy="29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Прямоугольник 9"/>
          <p:cNvSpPr/>
          <p:nvPr/>
        </p:nvSpPr>
        <p:spPr>
          <a:xfrm>
            <a:off x="2612880" y="2862360"/>
            <a:ext cx="320220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Бағалау критерийлері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Прямоугольник 10"/>
          <p:cNvSpPr/>
          <p:nvPr/>
        </p:nvSpPr>
        <p:spPr>
          <a:xfrm>
            <a:off x="3277080" y="804960"/>
            <a:ext cx="20739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Оқу мақсаты</a:t>
            </a:r>
            <a:r>
              <a:rPr b="0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150480" y="1429560"/>
            <a:ext cx="711864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7.1.1.1 - жүйелеудің маңызын түсіндіру;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7.1.1.2 - жүйелеуде тірі ағзалардың орнын анықтау</a:t>
            </a:r>
            <a:r>
              <a:rPr b="0" lang="ru-RU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Rectangle 10"/>
          <p:cNvSpPr/>
          <p:nvPr/>
        </p:nvSpPr>
        <p:spPr>
          <a:xfrm>
            <a:off x="390600" y="3451320"/>
            <a:ext cx="784692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206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жүйелеудің маңызын түсіндіреді;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206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тірі ағзалардың жүйелік орналасуын анықтайды;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755280" cy="5587920"/>
          </a:xfrm>
          <a:prstGeom prst="rect">
            <a:avLst/>
          </a:prstGeom>
          <a:ln w="0">
            <a:noFill/>
          </a:ln>
        </p:spPr>
      </p:pic>
      <p:sp>
        <p:nvSpPr>
          <p:cNvPr id="25" name="Google Shape;123;p4"/>
          <p:cNvSpPr/>
          <p:nvPr/>
        </p:nvSpPr>
        <p:spPr>
          <a:xfrm>
            <a:off x="769608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71DD282-A41A-49B3-B68A-DCC9C41233E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6" name="Google Shape;124;p4"/>
          <p:cNvCxnSpPr/>
          <p:nvPr/>
        </p:nvCxnSpPr>
        <p:spPr>
          <a:xfrm>
            <a:off x="341280" y="51829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7" name="Google Shape;125;p4"/>
          <p:cNvCxnSpPr/>
          <p:nvPr/>
        </p:nvCxnSpPr>
        <p:spPr>
          <a:xfrm flipV="1">
            <a:off x="551520" y="53175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8" name="Google Shape;230;p65"/>
          <p:cNvSpPr/>
          <p:nvPr/>
        </p:nvSpPr>
        <p:spPr>
          <a:xfrm>
            <a:off x="328680" y="1054080"/>
            <a:ext cx="8235720" cy="32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Rectangle 9"/>
          <p:cNvSpPr/>
          <p:nvPr/>
        </p:nvSpPr>
        <p:spPr>
          <a:xfrm>
            <a:off x="873000" y="1681200"/>
            <a:ext cx="4016520" cy="14122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Жүйелеу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(систематика) бүкіл тірі ағзаларды сипаттайтын және топ бойынша бөлетін биология бөлімі.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Rectangle 10"/>
          <p:cNvSpPr/>
          <p:nvPr/>
        </p:nvSpPr>
        <p:spPr>
          <a:xfrm>
            <a:off x="677880" y="4479480"/>
            <a:ext cx="951372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https://twig-bilim.kz/film/factpack-classification-5433/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" name="Picture 13" descr="http://www.artsait.ru/art/r/roslin/img/35.jpg"/>
          <p:cNvPicPr/>
          <p:nvPr/>
        </p:nvPicPr>
        <p:blipFill>
          <a:blip r:embed="rId2"/>
          <a:stretch/>
        </p:blipFill>
        <p:spPr>
          <a:xfrm>
            <a:off x="5267160" y="822240"/>
            <a:ext cx="3548160" cy="2835360"/>
          </a:xfrm>
          <a:prstGeom prst="rect">
            <a:avLst/>
          </a:prstGeom>
          <a:ln w="0">
            <a:noFill/>
          </a:ln>
        </p:spPr>
      </p:pic>
      <p:sp>
        <p:nvSpPr>
          <p:cNvPr id="32" name="Прямоугольник 12"/>
          <p:cNvSpPr/>
          <p:nvPr/>
        </p:nvSpPr>
        <p:spPr>
          <a:xfrm>
            <a:off x="5800680" y="3463920"/>
            <a:ext cx="2683080" cy="12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Карл Линней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Табиғат         шежіресі</a:t>
            </a:r>
            <a:r>
              <a:rPr b="1" lang="ru-RU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»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11"/>
          <p:cNvSpPr/>
          <p:nvPr/>
        </p:nvSpPr>
        <p:spPr>
          <a:xfrm>
            <a:off x="642960" y="4681440"/>
            <a:ext cx="8501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https://bilimland.kz/kk/courses/biologiya-kk/zhanuarlar-alemi/zhanuarlardyng-klassifikacziyasy/lesson/patshalyq-patshalyq-asty-tip-klass-otryad-tuqymdas-tuqym-tur-zhane-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495000" y="1200240"/>
            <a:ext cx="4381560" cy="3394080"/>
          </a:xfrm>
          <a:prstGeom prst="rect">
            <a:avLst/>
          </a:prstGeom>
          <a:ln w="0">
            <a:noFill/>
          </a:ln>
        </p:spPr>
      </p:pic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5028840" y="1200240"/>
            <a:ext cx="4381560" cy="3394080"/>
          </a:xfrm>
          <a:prstGeom prst="rect">
            <a:avLst/>
          </a:prstGeom>
          <a:ln w="0">
            <a:noFill/>
          </a:ln>
        </p:spPr>
      </p:pic>
      <p:sp>
        <p:nvSpPr>
          <p:cNvPr id="37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570A29E-5325-40B9-8AE6-4E8302B8A006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" name="Picture 2" descr="C:\Users\Типография\Desktop\Безымянный.png"/>
          <p:cNvPicPr/>
          <p:nvPr/>
        </p:nvPicPr>
        <p:blipFill>
          <a:blip r:embed="rId3"/>
          <a:srcRect l="11758" t="0" r="11484" b="0"/>
          <a:stretch/>
        </p:blipFill>
        <p:spPr>
          <a:xfrm>
            <a:off x="0" y="0"/>
            <a:ext cx="9755280" cy="5587920"/>
          </a:xfrm>
          <a:prstGeom prst="rect">
            <a:avLst/>
          </a:prstGeom>
          <a:ln w="0">
            <a:noFill/>
          </a:ln>
        </p:spPr>
      </p:pic>
      <p:cxnSp>
        <p:nvCxnSpPr>
          <p:cNvPr id="39" name="Google Shape;124;p4"/>
          <p:cNvCxnSpPr/>
          <p:nvPr/>
        </p:nvCxnSpPr>
        <p:spPr>
          <a:xfrm>
            <a:off x="341280" y="51829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0" name="Google Shape;125;p4"/>
          <p:cNvCxnSpPr/>
          <p:nvPr/>
        </p:nvCxnSpPr>
        <p:spPr>
          <a:xfrm flipV="1">
            <a:off x="551520" y="53175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41" name="Схема 9" descr=""/>
          <p:cNvPicPr/>
          <p:nvPr/>
        </p:nvPicPr>
        <p:blipFill>
          <a:blip r:embed="rId4"/>
          <a:stretch/>
        </p:blipFill>
        <p:spPr>
          <a:xfrm>
            <a:off x="396720" y="689040"/>
            <a:ext cx="8796600" cy="471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893160" cy="5591160"/>
          </a:xfrm>
          <a:prstGeom prst="rect">
            <a:avLst/>
          </a:prstGeom>
          <a:ln w="0">
            <a:noFill/>
          </a:ln>
        </p:spPr>
      </p:pic>
      <p:sp>
        <p:nvSpPr>
          <p:cNvPr id="43" name="Google Shape;123;p4"/>
          <p:cNvSpPr/>
          <p:nvPr/>
        </p:nvSpPr>
        <p:spPr>
          <a:xfrm>
            <a:off x="782172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AADD61-E83E-4561-AF4C-2BDAECD0D4D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4" name="Google Shape;124;p4"/>
          <p:cNvCxnSpPr/>
          <p:nvPr/>
        </p:nvCxnSpPr>
        <p:spPr>
          <a:xfrm>
            <a:off x="528480" y="5314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5" name="Google Shape;125;p4"/>
          <p:cNvCxnSpPr/>
          <p:nvPr/>
        </p:nvCxnSpPr>
        <p:spPr>
          <a:xfrm flipV="1">
            <a:off x="630720" y="5446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6" name="Прямоугольник 9"/>
          <p:cNvSpPr/>
          <p:nvPr/>
        </p:nvSpPr>
        <p:spPr>
          <a:xfrm>
            <a:off x="3034080" y="220680"/>
            <a:ext cx="474228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Жүйелеу категориялары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" name="Схема 10" descr=""/>
          <p:cNvPicPr/>
          <p:nvPr/>
        </p:nvPicPr>
        <p:blipFill>
          <a:blip r:embed="rId2"/>
          <a:stretch/>
        </p:blipFill>
        <p:spPr>
          <a:xfrm>
            <a:off x="847800" y="774720"/>
            <a:ext cx="8528040" cy="383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546120"/>
            <a:ext cx="9944280" cy="6135840"/>
          </a:xfrm>
          <a:prstGeom prst="rect">
            <a:avLst/>
          </a:prstGeom>
          <a:ln w="0">
            <a:noFill/>
          </a:ln>
        </p:spPr>
      </p:pic>
      <p:sp>
        <p:nvSpPr>
          <p:cNvPr id="49" name="Google Shape;123;p4"/>
          <p:cNvSpPr/>
          <p:nvPr/>
        </p:nvSpPr>
        <p:spPr>
          <a:xfrm>
            <a:off x="7709040" y="487044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525EB24-B1A9-488E-A362-7E895DD9C21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0" name="Google Shape;124;p4"/>
          <p:cNvCxnSpPr/>
          <p:nvPr/>
        </p:nvCxnSpPr>
        <p:spPr>
          <a:xfrm>
            <a:off x="734760" y="532404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1" name="Google Shape;125;p4"/>
          <p:cNvCxnSpPr/>
          <p:nvPr/>
        </p:nvCxnSpPr>
        <p:spPr>
          <a:xfrm flipV="1">
            <a:off x="825840" y="5428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2" name="Google Shape;230;p65"/>
          <p:cNvSpPr/>
          <p:nvPr/>
        </p:nvSpPr>
        <p:spPr>
          <a:xfrm>
            <a:off x="312840" y="939960"/>
            <a:ext cx="4824360" cy="240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Прямоугольник 11"/>
          <p:cNvSpPr/>
          <p:nvPr/>
        </p:nvSpPr>
        <p:spPr>
          <a:xfrm>
            <a:off x="787320" y="385920"/>
            <a:ext cx="373068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Прокариоттар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Прямоугольник 12"/>
          <p:cNvSpPr/>
          <p:nvPr/>
        </p:nvSpPr>
        <p:spPr>
          <a:xfrm>
            <a:off x="4046400" y="2455920"/>
            <a:ext cx="9907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300" strike="noStrike" u="none">
                <a:solidFill>
                  <a:srgbClr val="ffffff"/>
                </a:solidFill>
                <a:uFillTx/>
                <a:latin typeface="Century Gothic"/>
              </a:rPr>
              <a:t>Өсімдктер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Прямоугольник 15"/>
          <p:cNvSpPr/>
          <p:nvPr/>
        </p:nvSpPr>
        <p:spPr>
          <a:xfrm>
            <a:off x="5524200" y="431640"/>
            <a:ext cx="186120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Протистер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6" name="Picture 4" descr="&amp;Kcy;&amp;acy;&amp;rcy;&amp;tcy;&amp;icy;&amp;ncy;&amp;kcy;&amp;icy; &amp;pcy;&amp;ocy; &amp;zcy;&amp;acy;&amp;pcy;&amp;rcy;&amp;ocy;&amp;scy;&amp;ucy; &amp;bcy;&amp;acy;&amp;kcy;&amp;tcy;&amp;iecy;&amp;rcy;&amp;icy;&amp;icy;"/>
          <p:cNvPicPr/>
          <p:nvPr/>
        </p:nvPicPr>
        <p:blipFill>
          <a:blip r:embed="rId2"/>
          <a:stretch/>
        </p:blipFill>
        <p:spPr>
          <a:xfrm>
            <a:off x="301680" y="1035000"/>
            <a:ext cx="1895400" cy="190656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4" descr="Image result for цианобактерии"/>
          <p:cNvPicPr/>
          <p:nvPr/>
        </p:nvPicPr>
        <p:blipFill>
          <a:blip r:embed="rId3"/>
          <a:stretch/>
        </p:blipFill>
        <p:spPr>
          <a:xfrm>
            <a:off x="2354400" y="1028880"/>
            <a:ext cx="2027160" cy="193968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2" descr="Похожее изображение"/>
          <p:cNvPicPr/>
          <p:nvPr/>
        </p:nvPicPr>
        <p:blipFill>
          <a:blip r:embed="rId4"/>
          <a:stretch/>
        </p:blipFill>
        <p:spPr>
          <a:xfrm>
            <a:off x="5092560" y="1333440"/>
            <a:ext cx="2184480" cy="153036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3" descr=""/>
          <p:cNvPicPr/>
          <p:nvPr/>
        </p:nvPicPr>
        <p:blipFill>
          <a:blip r:embed="rId5"/>
          <a:stretch/>
        </p:blipFill>
        <p:spPr>
          <a:xfrm>
            <a:off x="7316640" y="1333440"/>
            <a:ext cx="1827360" cy="158760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23"/>
          <p:cNvSpPr/>
          <p:nvPr/>
        </p:nvSpPr>
        <p:spPr>
          <a:xfrm>
            <a:off x="4066200" y="3095640"/>
            <a:ext cx="280548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Саңырауқұлақтар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" name="Picture 17" descr="https://www.purposegames.com/images/games/background/323/323797.png"/>
          <p:cNvPicPr/>
          <p:nvPr/>
        </p:nvPicPr>
        <p:blipFill>
          <a:blip r:embed="rId6"/>
          <a:srcRect l="27023" t="19640" r="18692" b="17578"/>
          <a:stretch/>
        </p:blipFill>
        <p:spPr>
          <a:xfrm>
            <a:off x="5316480" y="3537000"/>
            <a:ext cx="2138400" cy="160668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21" descr="https://upload.wikimedia.org/wikipedia/commons/8/8c/AD2009Sep20_Amanita_muscaria_02.jpg"/>
          <p:cNvPicPr/>
          <p:nvPr/>
        </p:nvPicPr>
        <p:blipFill>
          <a:blip r:embed="rId7"/>
          <a:stretch/>
        </p:blipFill>
        <p:spPr>
          <a:xfrm>
            <a:off x="3706920" y="3641760"/>
            <a:ext cx="1712880" cy="129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109160" cy="5638680"/>
          </a:xfrm>
          <a:prstGeom prst="rect">
            <a:avLst/>
          </a:prstGeom>
          <a:ln w="0">
            <a:noFill/>
          </a:ln>
        </p:spPr>
      </p:pic>
      <p:sp>
        <p:nvSpPr>
          <p:cNvPr id="64" name="Google Shape;123;p4"/>
          <p:cNvSpPr/>
          <p:nvPr/>
        </p:nvSpPr>
        <p:spPr>
          <a:xfrm>
            <a:off x="7869240" y="5006880"/>
            <a:ext cx="205596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CF6BD09-65ED-4C6D-AA90-AF0BB0DB8B1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5" name="Google Shape;124;p4"/>
          <p:cNvCxnSpPr/>
          <p:nvPr/>
        </p:nvCxnSpPr>
        <p:spPr>
          <a:xfrm>
            <a:off x="680760" y="516060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6" name="Google Shape;125;p4"/>
          <p:cNvCxnSpPr/>
          <p:nvPr/>
        </p:nvCxnSpPr>
        <p:spPr>
          <a:xfrm flipV="1">
            <a:off x="825840" y="53316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7" name="Прямоугольник 13"/>
          <p:cNvSpPr/>
          <p:nvPr/>
        </p:nvSpPr>
        <p:spPr>
          <a:xfrm>
            <a:off x="1254600" y="1060560"/>
            <a:ext cx="180432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Жануарлар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Прямоугольник 16"/>
          <p:cNvSpPr/>
          <p:nvPr/>
        </p:nvSpPr>
        <p:spPr>
          <a:xfrm>
            <a:off x="5545440" y="1204920"/>
            <a:ext cx="173916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Өсімдіктер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Picture 15" descr="https://images.kz.prom.st/73985361_w640_h640_plakaty-obschee-znakomstvo.jpg"/>
          <p:cNvPicPr/>
          <p:nvPr/>
        </p:nvPicPr>
        <p:blipFill>
          <a:blip r:embed="rId2"/>
          <a:srcRect l="30185" t="60299" r="50174" b="9661"/>
          <a:stretch/>
        </p:blipFill>
        <p:spPr>
          <a:xfrm>
            <a:off x="596880" y="1855800"/>
            <a:ext cx="3408480" cy="232236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17" descr="https://images.kz.prom.st/73985361_w640_h640_plakaty-obschee-znakomstvo.jpg"/>
          <p:cNvPicPr/>
          <p:nvPr/>
        </p:nvPicPr>
        <p:blipFill>
          <a:blip r:embed="rId3"/>
          <a:srcRect l="73597" t="26489" r="6759" b="44216"/>
          <a:stretch/>
        </p:blipFill>
        <p:spPr>
          <a:xfrm>
            <a:off x="4875120" y="1955880"/>
            <a:ext cx="3816360" cy="240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495000" y="1200240"/>
            <a:ext cx="4381560" cy="3394080"/>
          </a:xfrm>
          <a:prstGeom prst="rect">
            <a:avLst/>
          </a:prstGeom>
          <a:ln w="0">
            <a:noFill/>
          </a:ln>
        </p:spPr>
      </p:pic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5028840" y="1200240"/>
            <a:ext cx="4381560" cy="3394080"/>
          </a:xfrm>
          <a:prstGeom prst="rect">
            <a:avLst/>
          </a:prstGeom>
          <a:ln w="0">
            <a:noFill/>
          </a:ln>
        </p:spPr>
      </p:pic>
      <p:sp>
        <p:nvSpPr>
          <p:cNvPr id="74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E57CC4A-009D-4139-A290-BB89EB0FBE47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" name="Picture 2" descr="C:\Users\Типография\Desktop\Безымянный.png"/>
          <p:cNvPicPr/>
          <p:nvPr/>
        </p:nvPicPr>
        <p:blipFill>
          <a:blip r:embed="rId3"/>
          <a:srcRect l="11758" t="0" r="11484" b="0"/>
          <a:stretch/>
        </p:blipFill>
        <p:spPr>
          <a:xfrm>
            <a:off x="0" y="-531720"/>
            <a:ext cx="9944280" cy="6135480"/>
          </a:xfrm>
          <a:prstGeom prst="rect">
            <a:avLst/>
          </a:prstGeom>
          <a:ln w="0">
            <a:noFill/>
          </a:ln>
        </p:spPr>
      </p:pic>
      <p:cxnSp>
        <p:nvCxnSpPr>
          <p:cNvPr id="76" name="Google Shape;125;p4"/>
          <p:cNvCxnSpPr/>
          <p:nvPr/>
        </p:nvCxnSpPr>
        <p:spPr>
          <a:xfrm flipV="1">
            <a:off x="530640" y="539532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77" name="Google Shape;124;p4"/>
          <p:cNvCxnSpPr/>
          <p:nvPr/>
        </p:nvCxnSpPr>
        <p:spPr>
          <a:xfrm>
            <a:off x="528480" y="514800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sp>
        <p:nvSpPr>
          <p:cNvPr id="78" name="Прямоугольник 9"/>
          <p:cNvSpPr/>
          <p:nvPr/>
        </p:nvSpPr>
        <p:spPr>
          <a:xfrm>
            <a:off x="406440" y="415800"/>
            <a:ext cx="789948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Өсімдіктер мен жануарларда жүйелілік сәйкес келгенімен айтарлықтай айырмашылықтары болады.Барлық эукариоттардың ең кіші  жүйелілік категориясы </a:t>
            </a: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– түр.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Бір түрге жататындар будандаса алады,жақын түрлер</a:t>
            </a: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туысқа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біріктіріледі.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Прямоугольник 10"/>
          <p:cNvSpPr/>
          <p:nvPr/>
        </p:nvSpPr>
        <p:spPr>
          <a:xfrm>
            <a:off x="0" y="2176560"/>
            <a:ext cx="9931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Өсімдіктерде:Патшалық       Бөлім       Класс      Қатар      Тұқымдас       Туыс       Түр;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11"/>
          <p:cNvSpPr/>
          <p:nvPr/>
        </p:nvSpPr>
        <p:spPr>
          <a:xfrm>
            <a:off x="927000" y="4195800"/>
            <a:ext cx="7505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Жануар мен өсімдіктердің айырмашылығы ол </a:t>
            </a: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бөлім -тип , қатар -отряд 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Жіктеудің бұл ерекшелігін есте сақтау қажет.</a:t>
            </a:r>
            <a:r>
              <a:rPr b="0" lang="ru-RU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Прямоугольник 12"/>
          <p:cNvSpPr/>
          <p:nvPr/>
        </p:nvSpPr>
        <p:spPr>
          <a:xfrm>
            <a:off x="0" y="2927520"/>
            <a:ext cx="10096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Жануарларда: Патшалық       Тип        Класс       Отряд       Тұқымдас       Туыс      Түр;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2" name="Прямая со стрелкой 14"/>
          <p:cNvCxnSpPr/>
          <p:nvPr/>
        </p:nvCxnSpPr>
        <p:spPr>
          <a:xfrm flipV="1">
            <a:off x="2768760" y="2399760"/>
            <a:ext cx="317880" cy="1332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83" name="Прямая со стрелкой 16"/>
          <p:cNvCxnSpPr/>
          <p:nvPr/>
        </p:nvCxnSpPr>
        <p:spPr>
          <a:xfrm flipV="1">
            <a:off x="3695760" y="2387160"/>
            <a:ext cx="381600" cy="136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84" name="Прямая со стрелкой 20"/>
          <p:cNvCxnSpPr/>
          <p:nvPr/>
        </p:nvCxnSpPr>
        <p:spPr>
          <a:xfrm flipV="1">
            <a:off x="4698720" y="2361600"/>
            <a:ext cx="292680" cy="1332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85" name="Прямая со стрелкой 22"/>
          <p:cNvCxnSpPr/>
          <p:nvPr/>
        </p:nvCxnSpPr>
        <p:spPr>
          <a:xfrm>
            <a:off x="5676840" y="2400480"/>
            <a:ext cx="394560" cy="21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86" name="Прямая со стрелкой 24"/>
          <p:cNvCxnSpPr/>
          <p:nvPr/>
        </p:nvCxnSpPr>
        <p:spPr>
          <a:xfrm>
            <a:off x="7074000" y="2374920"/>
            <a:ext cx="381600" cy="21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87" name="Прямая со стрелкой 26"/>
          <p:cNvCxnSpPr/>
          <p:nvPr/>
        </p:nvCxnSpPr>
        <p:spPr>
          <a:xfrm>
            <a:off x="8026200" y="2362320"/>
            <a:ext cx="330840" cy="21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88" name="Прямая со стрелкой 28"/>
          <p:cNvCxnSpPr/>
          <p:nvPr/>
        </p:nvCxnSpPr>
        <p:spPr>
          <a:xfrm flipV="1">
            <a:off x="2781360" y="3136320"/>
            <a:ext cx="356400" cy="1332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89" name="Прямая со стрелкой 30"/>
          <p:cNvCxnSpPr/>
          <p:nvPr/>
        </p:nvCxnSpPr>
        <p:spPr>
          <a:xfrm>
            <a:off x="3619440" y="3161880"/>
            <a:ext cx="419760" cy="252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90" name="Прямая со стрелкой 32"/>
          <p:cNvCxnSpPr/>
          <p:nvPr/>
        </p:nvCxnSpPr>
        <p:spPr>
          <a:xfrm flipV="1">
            <a:off x="4635000" y="3123720"/>
            <a:ext cx="420120" cy="136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91" name="Прямая со стрелкой 34"/>
          <p:cNvCxnSpPr/>
          <p:nvPr/>
        </p:nvCxnSpPr>
        <p:spPr>
          <a:xfrm>
            <a:off x="5765400" y="3149640"/>
            <a:ext cx="343800" cy="21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92" name="Прямая со стрелкой 36"/>
          <p:cNvCxnSpPr/>
          <p:nvPr/>
        </p:nvCxnSpPr>
        <p:spPr>
          <a:xfrm flipV="1">
            <a:off x="7162920" y="3123720"/>
            <a:ext cx="381600" cy="136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93" name="Прямая со стрелкой 38"/>
          <p:cNvCxnSpPr/>
          <p:nvPr/>
        </p:nvCxnSpPr>
        <p:spPr>
          <a:xfrm>
            <a:off x="8089560" y="3136680"/>
            <a:ext cx="369000" cy="1332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523440" cy="5383080"/>
          </a:xfrm>
          <a:prstGeom prst="rect">
            <a:avLst/>
          </a:prstGeom>
          <a:ln w="0">
            <a:noFill/>
          </a:ln>
        </p:spPr>
      </p:pic>
      <p:sp>
        <p:nvSpPr>
          <p:cNvPr id="95" name="Google Shape;123;p4"/>
          <p:cNvSpPr/>
          <p:nvPr/>
        </p:nvSpPr>
        <p:spPr>
          <a:xfrm>
            <a:off x="7386480" y="474804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941C754-8BA8-472F-B736-CD375061AD1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6" name="Google Shape;124;p4"/>
          <p:cNvCxnSpPr/>
          <p:nvPr/>
        </p:nvCxnSpPr>
        <p:spPr>
          <a:xfrm>
            <a:off x="353880" y="51433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7" name="Google Shape;125;p4"/>
          <p:cNvCxnSpPr/>
          <p:nvPr/>
        </p:nvCxnSpPr>
        <p:spPr>
          <a:xfrm flipV="1">
            <a:off x="641520" y="5277600"/>
            <a:ext cx="8318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8" name="Google Shape;230;p65"/>
          <p:cNvSpPr/>
          <p:nvPr/>
        </p:nvSpPr>
        <p:spPr>
          <a:xfrm>
            <a:off x="338040" y="1130400"/>
            <a:ext cx="85201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Прямоугольник 9"/>
          <p:cNvSpPr/>
          <p:nvPr/>
        </p:nvSpPr>
        <p:spPr>
          <a:xfrm>
            <a:off x="2799000" y="264960"/>
            <a:ext cx="297900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№</a:t>
            </a: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Тапсырма 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Прямоугольник 10"/>
          <p:cNvSpPr/>
          <p:nvPr/>
        </p:nvSpPr>
        <p:spPr>
          <a:xfrm>
            <a:off x="0" y="874800"/>
            <a:ext cx="914400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Rectangle 34"/>
          <p:cNvSpPr/>
          <p:nvPr/>
        </p:nvSpPr>
        <p:spPr>
          <a:xfrm>
            <a:off x="576360" y="4207320"/>
            <a:ext cx="7634160" cy="10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Жүйелеудің маңызын түсіндіреді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Прямоугольник 11"/>
          <p:cNvSpPr/>
          <p:nvPr/>
        </p:nvSpPr>
        <p:spPr>
          <a:xfrm>
            <a:off x="2962800" y="3881520"/>
            <a:ext cx="3421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</a:rPr>
              <a:t>http://smk.edu.kz/Course/Topic/16/5953?lang=2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" name="Picture 12" descr="C:\Users\Акерке\Desktop\Биология _7 сынып_ 7.1C   Тірі ағзалардың көп түрлілігі_Жүйелеудің маңызы_Бейнежазба (1)_Moment.jpg"/>
          <p:cNvPicPr/>
          <p:nvPr/>
        </p:nvPicPr>
        <p:blipFill>
          <a:blip r:embed="rId2"/>
          <a:stretch/>
        </p:blipFill>
        <p:spPr>
          <a:xfrm>
            <a:off x="1353960" y="1143000"/>
            <a:ext cx="6113520" cy="2692440"/>
          </a:xfrm>
          <a:prstGeom prst="rect">
            <a:avLst/>
          </a:prstGeom>
          <a:ln w="0">
            <a:noFill/>
          </a:ln>
        </p:spPr>
      </p:pic>
      <p:sp>
        <p:nvSpPr>
          <p:cNvPr id="104" name="Прямоугольник 13"/>
          <p:cNvSpPr/>
          <p:nvPr/>
        </p:nvSpPr>
        <p:spPr>
          <a:xfrm>
            <a:off x="1146600" y="795240"/>
            <a:ext cx="6856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Бейне таспаны пайдаланып жүйелеудің маңызын түсіндіріңіз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2024-10-31T17:15:37Z</dcterms:modified>
  <cp:revision>231</cp:revision>
  <dc:subject/>
  <dc:title>Презентация PowerPoint</dc:title>
</cp:coreProperties>
</file>