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7.png" ContentType="image/png"/>
  <Override PartName="/ppt/media/image15.png" ContentType="image/png"/>
  <Override PartName="/ppt/media/image10.jpeg" ContentType="image/jpeg"/>
  <Override PartName="/ppt/media/image8.png" ContentType="image/png"/>
  <Override PartName="/ppt/media/image16.png" ContentType="image/png"/>
  <Override PartName="/ppt/media/image9.png" ContentType="image/png"/>
  <Override PartName="/ppt/media/image11.jpeg" ContentType="image/jpeg"/>
  <Override PartName="/ppt/media/image13.jpeg" ContentType="image/jpeg"/>
  <Override PartName="/ppt/media/image12.jpeg" ContentType="image/jpeg"/>
  <Override PartName="/ppt/media/image19.png" ContentType="image/png"/>
  <Override PartName="/ppt/media/image14.jpeg" ContentType="image/jpeg"/>
  <Override PartName="/ppt/media/image17.jpeg" ContentType="image/jpeg"/>
  <Override PartName="/ppt/media/image18.wmf" ContentType="image/x-wm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466E2D-EBF0-499D-9715-0A5D9B8533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8F4B5EC-62CA-4B52-A447-A4EEDDA9C32A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www.youtube.com/watch?v=njKt0_DrDm8" TargetMode="External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bilimland.kz/kk/courses/zharatylystanu/ehkologiya/lesson/qorshahan-ortany-qorhau" TargetMode="External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jpeg"/><Relationship Id="rId1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557280" y="2100240"/>
            <a:ext cx="8315280" cy="18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Тақырыбы: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Қазақстанның ерекше қорғалатын  табиғи аумақтары.Қазақстан Республикасының Қызыл кітабы</a:t>
            </a:r>
            <a:r>
              <a:rPr b="0" lang="kk-KZ" sz="2500" strike="noStrike" u="none">
                <a:solidFill>
                  <a:srgbClr val="000000"/>
                </a:solidFill>
                <a:uFillTx/>
                <a:latin typeface="Arial"/>
              </a:rPr>
              <a:t>.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                    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 сынып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01600" y="4668480"/>
            <a:ext cx="69415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147320" y="4847760"/>
            <a:ext cx="67129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C152D5-1C96-46B1-8BB0-9BFFA2DB83BE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5560"/>
            <a:ext cx="9144000" cy="5169240"/>
          </a:xfrm>
          <a:prstGeom prst="rect">
            <a:avLst/>
          </a:prstGeom>
          <a:ln w="0">
            <a:noFill/>
          </a:ln>
        </p:spPr>
      </p:pic>
      <p:sp>
        <p:nvSpPr>
          <p:cNvPr id="101" name="Прямоугольник 10"/>
          <p:cNvSpPr/>
          <p:nvPr/>
        </p:nvSpPr>
        <p:spPr>
          <a:xfrm>
            <a:off x="3092400" y="322200"/>
            <a:ext cx="285912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2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4" name="Google Shape;123;p4"/>
          <p:cNvSpPr/>
          <p:nvPr/>
        </p:nvSpPr>
        <p:spPr>
          <a:xfrm>
            <a:off x="7088040" y="4532400"/>
            <a:ext cx="20559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A7AB6EA-38BE-458B-91C2-FE85B3E14B0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5" name="Picture 34" descr=""/>
          <p:cNvPicPr/>
          <p:nvPr/>
        </p:nvPicPr>
        <p:blipFill>
          <a:blip r:embed="rId2"/>
          <a:srcRect l="50396" t="63451" r="30738" b="15080"/>
          <a:stretch/>
        </p:blipFill>
        <p:spPr>
          <a:xfrm>
            <a:off x="5062680" y="847800"/>
            <a:ext cx="2666880" cy="189216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21" descr="https://nomadmgz.kz/images/nature/tulip/02_%D0%A2%D1%8E%D0%BB%D1%8C%D0%BF%D0%B0%D0%BD%20%D0%93%D1%80%D0%B5%D0%B9%D0%B3%D0%B0%20Tulipa%20greigii%20%D1%84%D0%BE%D1%82%D0%BE%20%D0%9E%D0%BB%D0%B5%D0%B3%D0%B0%20%D0%91%D0%B5%D0%BB%D1%8F%D0%BB%D0%BE%D0%B2%D0%B0%208343.jpg"/>
          <p:cNvPicPr/>
          <p:nvPr/>
        </p:nvPicPr>
        <p:blipFill>
          <a:blip r:embed="rId3"/>
          <a:stretch/>
        </p:blipFill>
        <p:spPr>
          <a:xfrm>
            <a:off x="731880" y="808200"/>
            <a:ext cx="2771640" cy="1887480"/>
          </a:xfrm>
          <a:prstGeom prst="rect">
            <a:avLst/>
          </a:prstGeom>
          <a:ln w="0">
            <a:noFill/>
          </a:ln>
        </p:spPr>
      </p:pic>
      <p:sp>
        <p:nvSpPr>
          <p:cNvPr id="107" name="Прямоугольник 13"/>
          <p:cNvSpPr/>
          <p:nvPr/>
        </p:nvSpPr>
        <p:spPr>
          <a:xfrm>
            <a:off x="4805280" y="2798640"/>
            <a:ext cx="344340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Қарақұйрық</a:t>
            </a: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Арал  және Оңтүстік Балхаш маңдарында кездеседі,тобымен жүреді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Үй жануарлары үшін улы өсімдіктерменде қоректене береді.Құйрығының ұшы қара блғандықтан қарақұйрық деп аталған.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Прямоугольник 14"/>
          <p:cNvSpPr/>
          <p:nvPr/>
        </p:nvSpPr>
        <p:spPr>
          <a:xfrm>
            <a:off x="274680" y="2813040"/>
            <a:ext cx="4240080" cy="18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Грейг қызғалдағы </a:t>
            </a: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– өте әдемі, сәнді өсімдік. Қазір Ақсу- жабағалы қорығында сақталған. Шағыл тасты және сазды топырақты далаларда, аласа тау мен тау етегінде өседі .Грейг қызғалдағы өте сирек кездесетін түр болғандықтан қорғауға алынып, Қазақстанның </a:t>
            </a:r>
            <a:r>
              <a:rPr b="1" i="1" lang="ru-RU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«Қызыл кітабына»</a:t>
            </a: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енгізілген.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43680"/>
          </a:xfrm>
          <a:prstGeom prst="rect">
            <a:avLst/>
          </a:prstGeom>
          <a:ln w="0">
            <a:noFill/>
          </a:ln>
        </p:spPr>
      </p:pic>
      <p:sp>
        <p:nvSpPr>
          <p:cNvPr id="110" name="Google Shape;123;p4"/>
          <p:cNvSpPr/>
          <p:nvPr/>
        </p:nvSpPr>
        <p:spPr>
          <a:xfrm>
            <a:off x="9144000" y="4662360"/>
            <a:ext cx="205596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E561BE-ED92-4163-B716-B5CD64623210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1" name="Google Shape;124;p4"/>
          <p:cNvCxnSpPr/>
          <p:nvPr/>
        </p:nvCxnSpPr>
        <p:spPr>
          <a:xfrm>
            <a:off x="266400" y="474480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2" name="Google Shape;125;p4"/>
          <p:cNvCxnSpPr/>
          <p:nvPr/>
        </p:nvCxnSpPr>
        <p:spPr>
          <a:xfrm flipV="1">
            <a:off x="440280" y="488880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3" name="Прямоугольник 10"/>
          <p:cNvSpPr/>
          <p:nvPr/>
        </p:nvSpPr>
        <p:spPr>
          <a:xfrm>
            <a:off x="147600" y="3949560"/>
            <a:ext cx="982044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жергілікті өңірдің Қазақстан Республикасының Қызыл кітабына енгізілген жануарлары мен өсімдіктеріне мысал келтіреді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.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12"/>
          <p:cNvSpPr/>
          <p:nvPr/>
        </p:nvSpPr>
        <p:spPr>
          <a:xfrm>
            <a:off x="181080" y="3575160"/>
            <a:ext cx="326232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Дескриптор: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12"/>
          <p:cNvSpPr/>
          <p:nvPr/>
        </p:nvSpPr>
        <p:spPr>
          <a:xfrm>
            <a:off x="2939040" y="189000"/>
            <a:ext cx="246240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№ </a:t>
            </a: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2 Тапсырма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6" name=""/>
          <p:cNvGraphicFramePr/>
          <p:nvPr/>
        </p:nvGraphicFramePr>
        <p:xfrm>
          <a:off x="743040" y="1511280"/>
          <a:ext cx="6610320" cy="2038320"/>
        </p:xfrm>
        <a:graphic>
          <a:graphicData uri="http://schemas.openxmlformats.org/drawingml/2006/table">
            <a:tbl>
              <a:tblPr/>
              <a:tblGrid>
                <a:gridCol w="3173400"/>
                <a:gridCol w="3436920"/>
              </a:tblGrid>
              <a:tr h="372960">
                <a:tc gridSpan="2"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                      </a:t>
                      </a: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Қызыл кітапқа енген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         </a:t>
                      </a: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өсімдіктер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       </a:t>
                      </a: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жануарлар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19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7" name="Прямоугольник 10"/>
          <p:cNvSpPr/>
          <p:nvPr/>
        </p:nvSpPr>
        <p:spPr>
          <a:xfrm>
            <a:off x="374760" y="839880"/>
            <a:ext cx="82008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Қазақстанда кездесетін  қорғауға алынған жануарлар мен өсімдіктерге мысал келтіріңіздер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495000" y="1200240"/>
            <a:ext cx="4381560" cy="3394080"/>
          </a:xfrm>
          <a:prstGeom prst="rect">
            <a:avLst/>
          </a:prstGeom>
          <a:ln w="0">
            <a:noFill/>
          </a:ln>
        </p:spPr>
      </p:pic>
      <p:sp>
        <p:nvSpPr>
          <p:cNvPr id="120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F6858B-004D-4E09-8843-4A41013B4F82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Picture 2" descr="C:\Users\Типография\Desktop\Безымянный.png"/>
          <p:cNvPicPr/>
          <p:nvPr/>
        </p:nvPicPr>
        <p:blipFill>
          <a:blip r:embed="rId2"/>
          <a:srcRect l="11758" t="0" r="11484" b="0"/>
          <a:stretch/>
        </p:blipFill>
        <p:spPr>
          <a:xfrm>
            <a:off x="0" y="-25560"/>
            <a:ext cx="9144000" cy="5169240"/>
          </a:xfrm>
          <a:prstGeom prst="rect">
            <a:avLst/>
          </a:prstGeom>
          <a:ln w="0">
            <a:noFill/>
          </a:ln>
        </p:spPr>
      </p:pic>
      <p:sp>
        <p:nvSpPr>
          <p:cNvPr id="122" name="Прямоугольник 7"/>
          <p:cNvSpPr/>
          <p:nvPr/>
        </p:nvSpPr>
        <p:spPr>
          <a:xfrm>
            <a:off x="3813120" y="2455920"/>
            <a:ext cx="143208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Үй тапсырмасы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Прямоугольник 8"/>
          <p:cNvSpPr/>
          <p:nvPr/>
        </p:nvSpPr>
        <p:spPr>
          <a:xfrm>
            <a:off x="3516480" y="279360"/>
            <a:ext cx="283680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5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4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5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6" name="Прямоугольник 13"/>
          <p:cNvSpPr/>
          <p:nvPr/>
        </p:nvSpPr>
        <p:spPr>
          <a:xfrm>
            <a:off x="8481960" y="45370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F3B91C-F746-4A95-B8DA-2AB2D6E340CF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7" name=""/>
          <p:cNvGraphicFramePr/>
          <p:nvPr/>
        </p:nvGraphicFramePr>
        <p:xfrm>
          <a:off x="390600" y="990720"/>
          <a:ext cx="8448480" cy="3440160"/>
        </p:xfrm>
        <a:graphic>
          <a:graphicData uri="http://schemas.openxmlformats.org/drawingml/2006/table">
            <a:tbl>
              <a:tblPr/>
              <a:tblGrid>
                <a:gridCol w="4056120"/>
                <a:gridCol w="4392360"/>
              </a:tblGrid>
              <a:tr h="439560">
                <a:tc gridSpan="2"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                      </a:t>
                      </a: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Қызыл кітапқа енген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79520"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         </a:t>
                      </a: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өсімдіктер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       </a:t>
                      </a: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жануарлар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795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дала тегеурінгүлі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Қызыл қасқыр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791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Грейг қызғалдағы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Қабылан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828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Кәстек жуасы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Мензбир суыры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79520"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Шренк тобылғысы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44604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Түркістан  сілеусіні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2821826-ADDF-4D28-8A43-A373242650B8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920"/>
            <a:ext cx="9232920" cy="5178600"/>
          </a:xfrm>
          <a:prstGeom prst="rect">
            <a:avLst/>
          </a:prstGeom>
          <a:ln w="0">
            <a:noFill/>
          </a:ln>
        </p:spPr>
      </p:pic>
      <p:cxnSp>
        <p:nvCxnSpPr>
          <p:cNvPr id="130" name="Google Shape;124;p4"/>
          <p:cNvCxnSpPr/>
          <p:nvPr/>
        </p:nvCxnSpPr>
        <p:spPr>
          <a:xfrm flipV="1">
            <a:off x="333000" y="4888800"/>
            <a:ext cx="8095320" cy="118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1" name="Google Shape;125;p4"/>
          <p:cNvCxnSpPr/>
          <p:nvPr/>
        </p:nvCxnSpPr>
        <p:spPr>
          <a:xfrm flipV="1">
            <a:off x="294120" y="51429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2" name="Прямоугольник 9"/>
          <p:cNvSpPr/>
          <p:nvPr/>
        </p:nvSpPr>
        <p:spPr>
          <a:xfrm>
            <a:off x="8774280" y="4498920"/>
            <a:ext cx="369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FDC781C-83F6-47ED-97BE-8E9477452206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Прямоугольник 11"/>
          <p:cNvSpPr/>
          <p:nvPr/>
        </p:nvSpPr>
        <p:spPr>
          <a:xfrm>
            <a:off x="2552760" y="250920"/>
            <a:ext cx="42386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Century Gothic"/>
              </a:rPr>
              <a:t>Сабақты бекіту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Rectangle 1"/>
          <p:cNvSpPr/>
          <p:nvPr/>
        </p:nvSpPr>
        <p:spPr>
          <a:xfrm>
            <a:off x="217440" y="978840"/>
            <a:ext cx="8926560" cy="464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Туркомстарис   1925 жылы бастау алды.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Қызыл кітапқа сирек кездесетін өсімдіктер мен жануарлар кіреді. 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“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Қазақстанның Қызыл кітабының” екінші бөлімі 1991 жылы өсімдіктерге арналып шығарылды.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Қазақстан аумағында 10 қорық бар.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Қазақстанда ерекше қорғалатын табиғи аумақтың  8 түрі бар.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Қызыл кітаптың бірінші басылымы 1978 жылы жарық көрді.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Прямоугольник 10"/>
          <p:cNvSpPr/>
          <p:nvPr/>
        </p:nvSpPr>
        <p:spPr>
          <a:xfrm>
            <a:off x="3535560" y="733320"/>
            <a:ext cx="225504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«Иә - Жоқ» әдісі.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ABEF2A1-9364-4224-A002-908BC5270C90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610560" cy="5391000"/>
          </a:xfrm>
          <a:prstGeom prst="rect">
            <a:avLst/>
          </a:prstGeom>
          <a:ln w="0">
            <a:noFill/>
          </a:ln>
        </p:spPr>
      </p:pic>
      <p:sp>
        <p:nvSpPr>
          <p:cNvPr id="138" name="Прямоугольник 7"/>
          <p:cNvSpPr/>
          <p:nvPr/>
        </p:nvSpPr>
        <p:spPr>
          <a:xfrm>
            <a:off x="8839080" y="474516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D84AA7-7DF0-40D4-93F8-E4229A677204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9" name="Google Shape;124;p4"/>
          <p:cNvCxnSpPr/>
          <p:nvPr/>
        </p:nvCxnSpPr>
        <p:spPr>
          <a:xfrm>
            <a:off x="366480" y="49683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0" name="Google Shape;125;p4"/>
          <p:cNvCxnSpPr/>
          <p:nvPr/>
        </p:nvCxnSpPr>
        <p:spPr>
          <a:xfrm flipV="1">
            <a:off x="414360" y="513792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1" name="Прямоугольник 11"/>
          <p:cNvSpPr/>
          <p:nvPr/>
        </p:nvSpPr>
        <p:spPr>
          <a:xfrm>
            <a:off x="3656520" y="304920"/>
            <a:ext cx="221976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Прямоугольник 9"/>
          <p:cNvSpPr/>
          <p:nvPr/>
        </p:nvSpPr>
        <p:spPr>
          <a:xfrm>
            <a:off x="825480" y="898560"/>
            <a:ext cx="8058240" cy="388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Туркомстарис   1925 жылы бастау алды.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Arial"/>
              </a:rPr>
              <a:t> «Жоқ»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Қызыл кітапқа сирек кездесетін өсімдіктер мен жанурлар кіреді.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Arial"/>
              </a:rPr>
              <a:t>«Иә»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“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Қазақстанның Қызыл кітабының” екінші бөлімі 1991 ж. өсімдіктерге арналып шығарылды.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Arial"/>
              </a:rPr>
              <a:t>«Жоқ»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Қазақстан аумағында 10 қорық бар.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Arial"/>
              </a:rPr>
              <a:t>«Иә»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Қазақстанда ерекше қорғалаты табиғи аумақтың  8 түрі бар.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Arial"/>
              </a:rPr>
              <a:t> «Жоқ»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Қызыл кітаптың бірінші басылымы 1978 жылы жарық көрді.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Arial"/>
              </a:rPr>
              <a:t> «Иә»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44" name=""/>
          <p:cNvGraphicFramePr/>
          <p:nvPr/>
        </p:nvGraphicFramePr>
        <p:xfrm>
          <a:off x="1440000" y="3048120"/>
          <a:ext cx="4381200" cy="1101600"/>
        </p:xfrm>
        <a:graphic>
          <a:graphicData uri="http://schemas.openxmlformats.org/drawingml/2006/table">
            <a:tbl>
              <a:tblPr/>
              <a:tblGrid>
                <a:gridCol w="2190600"/>
                <a:gridCol w="2190600"/>
              </a:tblGrid>
              <a:tr h="27576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7576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7576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7576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" name=""/>
          <p:cNvGraphicFramePr/>
          <p:nvPr/>
        </p:nvGraphicFramePr>
        <p:xfrm>
          <a:off x="1890720" y="3102120"/>
          <a:ext cx="4379760" cy="1180800"/>
        </p:xfrm>
        <a:graphic>
          <a:graphicData uri="http://schemas.openxmlformats.org/drawingml/2006/table">
            <a:tbl>
              <a:tblPr/>
              <a:tblGrid>
                <a:gridCol w="2190600"/>
                <a:gridCol w="2189160"/>
              </a:tblGrid>
              <a:tr h="29520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9520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9520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9520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46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3A420CD-A95D-4EA2-B0FB-B3AAD4326454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350280" cy="5143680"/>
          </a:xfrm>
          <a:prstGeom prst="rect">
            <a:avLst/>
          </a:prstGeom>
          <a:ln w="0">
            <a:noFill/>
          </a:ln>
        </p:spPr>
      </p:pic>
      <p:sp>
        <p:nvSpPr>
          <p:cNvPr id="148" name="Прямоугольник 7"/>
          <p:cNvSpPr/>
          <p:nvPr/>
        </p:nvSpPr>
        <p:spPr>
          <a:xfrm>
            <a:off x="8663040" y="447660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E04943-6DAB-4002-B1B5-1044D3DA7BFF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49" name=""/>
          <p:cNvGraphicFramePr/>
          <p:nvPr/>
        </p:nvGraphicFramePr>
        <p:xfrm>
          <a:off x="681120" y="1039680"/>
          <a:ext cx="8145360" cy="3656160"/>
        </p:xfrm>
        <a:graphic>
          <a:graphicData uri="http://schemas.openxmlformats.org/drawingml/2006/table">
            <a:tbl>
              <a:tblPr/>
              <a:tblGrid>
                <a:gridCol w="8145360"/>
              </a:tblGrid>
              <a:tr h="4017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7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Қазақстандағы қорықтар санын білдім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9795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Ерекше қорғалатын табиғи аумақтардың түрлерін білдім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62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Қазақстан Қызыл кітабына енген өсімдігі мен жануарын сипаттай алдым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98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Қызыл кітапқа енетін өсімдіктер мен жануарлар түрлеріне мысал келтірдім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Прямоугольник 9"/>
          <p:cNvSpPr/>
          <p:nvPr/>
        </p:nvSpPr>
        <p:spPr>
          <a:xfrm>
            <a:off x="3449160" y="304920"/>
            <a:ext cx="219024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Қорытынды: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5840"/>
            <a:ext cx="9279000" cy="516888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7211880" y="452592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257E5A3-1189-4F52-A59C-F2999585B2E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Прямоугольник 9"/>
          <p:cNvSpPr/>
          <p:nvPr/>
        </p:nvSpPr>
        <p:spPr>
          <a:xfrm>
            <a:off x="189000" y="1143000"/>
            <a:ext cx="8955000" cy="12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7.3.2.3 - ерекше қорғалатын Қазақстан Республикасының табиғи аймақтарының өсімдіктері мен жануарларын сипаттау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7.3.2.4 - жергілікті өңірдің Қазақстан Республикасының Қызыл кітабына енгізілген жануарлары мен өсімдіктеріне мысал келтіру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8"/>
          <p:cNvSpPr/>
          <p:nvPr/>
        </p:nvSpPr>
        <p:spPr>
          <a:xfrm>
            <a:off x="2561760" y="2706840"/>
            <a:ext cx="32277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Бағалау критерийлері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133200" y="2808360"/>
            <a:ext cx="9126720" cy="21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ерекше қорғалатын Қазақстан Республикасының табиғи аймақтарының өсімдіктері мен жануарларын сипаттайды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жергілікті өңірдің Қазақстан Республикасының Қызыл кітабына енгізілген жануарлары мен өсімдіктеріне мысал келтіреді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10"/>
          <p:cNvSpPr/>
          <p:nvPr/>
        </p:nvSpPr>
        <p:spPr>
          <a:xfrm>
            <a:off x="3343680" y="623880"/>
            <a:ext cx="216144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8923320" cy="514368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123;p4"/>
          <p:cNvSpPr/>
          <p:nvPr/>
        </p:nvSpPr>
        <p:spPr>
          <a:xfrm>
            <a:off x="6962760" y="4438800"/>
            <a:ext cx="20559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2DBC2D7-992E-46F9-87CA-FA84BCF29A9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" name="Google Shape;124;p4"/>
          <p:cNvCxnSpPr/>
          <p:nvPr/>
        </p:nvCxnSpPr>
        <p:spPr>
          <a:xfrm flipV="1">
            <a:off x="233280" y="4590360"/>
            <a:ext cx="84013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" name="Google Shape;125;p4"/>
          <p:cNvCxnSpPr/>
          <p:nvPr/>
        </p:nvCxnSpPr>
        <p:spPr>
          <a:xfrm flipV="1">
            <a:off x="336600" y="476820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0" name="Google Shape;230;p65"/>
          <p:cNvSpPr/>
          <p:nvPr/>
        </p:nvSpPr>
        <p:spPr>
          <a:xfrm>
            <a:off x="246240" y="1081080"/>
            <a:ext cx="8581680" cy="31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103320" algn="ctr">
              <a:lnSpc>
                <a:spcPct val="100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100" strike="noStrike" u="none">
                <a:solidFill>
                  <a:srgbClr val="000000"/>
                </a:solidFill>
                <a:uFillTx/>
                <a:latin typeface="Calibri"/>
              </a:rPr>
              <a:t>                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Прямоугольник 14"/>
          <p:cNvSpPr/>
          <p:nvPr/>
        </p:nvSpPr>
        <p:spPr>
          <a:xfrm>
            <a:off x="1642680" y="3971880"/>
            <a:ext cx="401400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https://www.youtube.com/watch?v=njKt0_DrDm8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Rectangle 12"/>
          <p:cNvSpPr/>
          <p:nvPr/>
        </p:nvSpPr>
        <p:spPr>
          <a:xfrm>
            <a:off x="0" y="690120"/>
            <a:ext cx="4159080" cy="336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Қазақстанның қорық ісі тарихы 1922 жылы Түркістан табиғат ескерткіштерінен,сирек кездесетін заттар мен өнерді қорғау жөніндегі комитеті (Түркомстарис) құрылған кезден бастау алады.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Қазіргі кезде Қазақстанда ерекше қорғалатын табиғи аумақтың ЕҚТА 9 түрі бар.Соның ішінде Қазақстан Республикасында  ерекше қорғалатын 10 қорық, 12 ұлттық саябақ, 50 кіші қорықтар бар.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" name="Picture 14" descr="https://www.otdih.pro/images/mixx/2015-10/cb5fa18c400e88fa.jpg"/>
          <p:cNvPicPr/>
          <p:nvPr/>
        </p:nvPicPr>
        <p:blipFill>
          <a:blip r:embed="rId3"/>
          <a:stretch/>
        </p:blipFill>
        <p:spPr>
          <a:xfrm>
            <a:off x="4192560" y="741240"/>
            <a:ext cx="4344840" cy="326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8923320" cy="5143680"/>
          </a:xfrm>
          <a:prstGeom prst="rect">
            <a:avLst/>
          </a:prstGeom>
          <a:ln w="0">
            <a:noFill/>
          </a:ln>
        </p:spPr>
      </p:pic>
      <p:sp>
        <p:nvSpPr>
          <p:cNvPr id="25" name="Google Shape;123;p4"/>
          <p:cNvSpPr/>
          <p:nvPr/>
        </p:nvSpPr>
        <p:spPr>
          <a:xfrm>
            <a:off x="6962760" y="4438800"/>
            <a:ext cx="20559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B9422D2-0386-48C3-897C-26219CA58B2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6" name="Google Shape;124;p4"/>
          <p:cNvCxnSpPr/>
          <p:nvPr/>
        </p:nvCxnSpPr>
        <p:spPr>
          <a:xfrm flipV="1">
            <a:off x="233280" y="4590360"/>
            <a:ext cx="84013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7" name="Google Shape;125;p4"/>
          <p:cNvCxnSpPr/>
          <p:nvPr/>
        </p:nvCxnSpPr>
        <p:spPr>
          <a:xfrm flipV="1">
            <a:off x="336600" y="476820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8" name="Google Shape;230;p65"/>
          <p:cNvSpPr/>
          <p:nvPr/>
        </p:nvSpPr>
        <p:spPr>
          <a:xfrm>
            <a:off x="246240" y="1081080"/>
            <a:ext cx="8581680" cy="31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103320" algn="ctr">
              <a:lnSpc>
                <a:spcPct val="100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100" strike="noStrike" u="none">
                <a:solidFill>
                  <a:srgbClr val="000000"/>
                </a:solidFill>
                <a:uFillTx/>
                <a:latin typeface="Calibri"/>
              </a:rPr>
              <a:t>                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Прямоугольник 10"/>
          <p:cNvSpPr/>
          <p:nvPr/>
        </p:nvSpPr>
        <p:spPr>
          <a:xfrm>
            <a:off x="857160" y="914400"/>
            <a:ext cx="7294680" cy="3385800"/>
          </a:xfrm>
          <a:prstGeom prst="rect">
            <a:avLst/>
          </a:prstGeom>
          <a:gradFill rotWithShape="0">
            <a:gsLst>
              <a:gs pos="0">
                <a:srgbClr val="9eeaff"/>
              </a:gs>
              <a:gs pos="100000">
                <a:srgbClr val="e4f9ff"/>
              </a:gs>
            </a:gsLst>
            <a:lin ang="16200000"/>
          </a:gradFill>
          <a:ln w="9360">
            <a:solidFill>
              <a:srgbClr val="46aac5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Ерекше қорғалатын табиғи аумақтар түрлері: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Мемлекеттік табиғи қорықтар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Ұлттық саябақтар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Мемлекеттік ұлттық табиғи саябақтар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Мемлекеттік табиғи резерваттар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Мемлекеттік табиғат ескерткіштері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Емдеу-сауықтыру аймақтары мен курорттары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Мемлекеттік дендрология және ботаникалық саябақтар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57040"/>
            <a:ext cx="9509040" cy="5829120"/>
          </a:xfrm>
          <a:prstGeom prst="rect">
            <a:avLst/>
          </a:prstGeom>
          <a:ln w="0">
            <a:noFill/>
          </a:ln>
        </p:spPr>
      </p:pic>
      <p:sp>
        <p:nvSpPr>
          <p:cNvPr id="31" name="Google Shape;123;p4"/>
          <p:cNvSpPr/>
          <p:nvPr/>
        </p:nvSpPr>
        <p:spPr>
          <a:xfrm>
            <a:off x="7378560" y="487044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0676003-AE54-4AB3-BA3D-BEC0CC2C26D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2" name="Google Shape;124;p4"/>
          <p:cNvCxnSpPr/>
          <p:nvPr/>
        </p:nvCxnSpPr>
        <p:spPr>
          <a:xfrm>
            <a:off x="480600" y="5119200"/>
            <a:ext cx="8355960" cy="486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3" name="Google Shape;125;p4"/>
          <p:cNvCxnSpPr/>
          <p:nvPr/>
        </p:nvCxnSpPr>
        <p:spPr>
          <a:xfrm>
            <a:off x="528480" y="5313240"/>
            <a:ext cx="8616240" cy="2160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4" name="Google Shape;230;p65"/>
          <p:cNvSpPr/>
          <p:nvPr/>
        </p:nvSpPr>
        <p:spPr>
          <a:xfrm>
            <a:off x="328680" y="1136520"/>
            <a:ext cx="9185040" cy="16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300" strike="noStrike" u="none">
                <a:solidFill>
                  <a:srgbClr val="002060"/>
                </a:solidFill>
                <a:uFillTx/>
                <a:latin typeface="Century Gothic"/>
              </a:rPr>
              <a:t>               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Прямоугольник 9"/>
          <p:cNvSpPr/>
          <p:nvPr/>
        </p:nvSpPr>
        <p:spPr>
          <a:xfrm>
            <a:off x="4098960" y="317520"/>
            <a:ext cx="1443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Rectangle 19"/>
          <p:cNvSpPr/>
          <p:nvPr/>
        </p:nvSpPr>
        <p:spPr>
          <a:xfrm>
            <a:off x="1058760" y="4696920"/>
            <a:ext cx="764244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sng">
                <a:solidFill>
                  <a:srgbClr val="0000ff"/>
                </a:solidFill>
                <a:uFillTx/>
                <a:latin typeface="Times New Roman"/>
                <a:ea typeface="Calibri"/>
                <a:hlinkClick r:id="rId2"/>
              </a:rPr>
              <a:t>https://bilimland.kz/kk/courses/zharatylystanu/ehkologiya/lesson/qorshahan-ortany-qorhau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Прямоугольник 25"/>
          <p:cNvSpPr/>
          <p:nvPr/>
        </p:nvSpPr>
        <p:spPr>
          <a:xfrm>
            <a:off x="3600000" y="0"/>
            <a:ext cx="262548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Табиғи аумақтар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" name="Схема 14" descr=""/>
          <p:cNvPicPr/>
          <p:nvPr/>
        </p:nvPicPr>
        <p:blipFill>
          <a:blip r:embed="rId3"/>
          <a:stretch/>
        </p:blipFill>
        <p:spPr>
          <a:xfrm>
            <a:off x="536400" y="596880"/>
            <a:ext cx="8199720" cy="417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34A835-B43B-4C68-900D-0E6CD6D56E83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Прямоугольник 5"/>
          <p:cNvSpPr/>
          <p:nvPr/>
        </p:nvSpPr>
        <p:spPr>
          <a:xfrm>
            <a:off x="2286000" y="2246400"/>
            <a:ext cx="457200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900" strike="noStrike" u="none">
                <a:solidFill>
                  <a:srgbClr val="ff0000"/>
                </a:solidFill>
                <a:uFillTx/>
                <a:latin typeface="Century Gothic"/>
                <a:ea typeface="Times New Roman"/>
              </a:rPr>
              <a:t>Антропогендік фактор </a:t>
            </a:r>
            <a:r>
              <a:rPr b="0" lang="ru-RU" sz="1100" strike="noStrike" u="none">
                <a:solidFill>
                  <a:srgbClr val="002060"/>
                </a:solidFill>
                <a:uFillTx/>
                <a:latin typeface="Century Gothic"/>
              </a:rPr>
              <a:t>– </a:t>
            </a:r>
            <a:r>
              <a:rPr b="0" lang="ru-RU" sz="11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айнала қоршаған ортаға тигізетін адам баласы іс - әрекетінің тікелей немесе жанама әсері. Адамның табиғатқа әсері 200 жыл ішінде зор болды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500040" y="-157320"/>
            <a:ext cx="10510920" cy="592308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8"/>
          <p:cNvSpPr/>
          <p:nvPr/>
        </p:nvSpPr>
        <p:spPr>
          <a:xfrm>
            <a:off x="9009000" y="5006880"/>
            <a:ext cx="8683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17AB2B-5834-46FB-A79F-BBC27EAAFB51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3" name="Google Shape;124;p4"/>
          <p:cNvCxnSpPr/>
          <p:nvPr/>
        </p:nvCxnSpPr>
        <p:spPr>
          <a:xfrm>
            <a:off x="369720" y="53557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4" name="Google Shape;125;p4"/>
          <p:cNvCxnSpPr/>
          <p:nvPr/>
        </p:nvCxnSpPr>
        <p:spPr>
          <a:xfrm flipV="1">
            <a:off x="595800" y="5473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5" name="Прямоугольник 11"/>
          <p:cNvSpPr/>
          <p:nvPr/>
        </p:nvSpPr>
        <p:spPr>
          <a:xfrm>
            <a:off x="2915280" y="157320"/>
            <a:ext cx="468360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Century Gothic"/>
              </a:rPr>
              <a:t>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Century Gothic"/>
              </a:rPr>
              <a:t>Қазақстан Қызыл кітабы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Rectangle 13"/>
          <p:cNvSpPr/>
          <p:nvPr/>
        </p:nvSpPr>
        <p:spPr>
          <a:xfrm>
            <a:off x="0" y="4863960"/>
            <a:ext cx="9823320" cy="55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https://bilimland.kz/kk/courses/dunietanu/tabihatty-qorhau/lesson/qr-qyzyl-kitabyna-engen-osimdikter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" name="Picture 16" descr="https://avatars.mds.yandex.net/get-pdb/2362009/8e1b906b-4350-4974-9599-22e5f29424e1/s1200?webp=false"/>
          <p:cNvPicPr/>
          <p:nvPr/>
        </p:nvPicPr>
        <p:blipFill>
          <a:blip r:embed="rId2"/>
          <a:srcRect l="5361" t="1050" r="6444" b="5247"/>
          <a:stretch/>
        </p:blipFill>
        <p:spPr>
          <a:xfrm>
            <a:off x="7035840" y="981000"/>
            <a:ext cx="2108160" cy="3436920"/>
          </a:xfrm>
          <a:prstGeom prst="rect">
            <a:avLst/>
          </a:prstGeom>
          <a:ln w="0">
            <a:noFill/>
          </a:ln>
        </p:spPr>
      </p:pic>
      <p:pic>
        <p:nvPicPr>
          <p:cNvPr id="48" name="Схема 19" descr=""/>
          <p:cNvPicPr/>
          <p:nvPr/>
        </p:nvPicPr>
        <p:blipFill>
          <a:blip r:embed="rId3"/>
          <a:stretch/>
        </p:blipFill>
        <p:spPr>
          <a:xfrm>
            <a:off x="2305080" y="969840"/>
            <a:ext cx="5022720" cy="415152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15" descr="1967 - 1971 жылдар аралығында ҚазССР ҒА корреспондент-мүшесі А.А. Слудский ..."/>
          <p:cNvPicPr/>
          <p:nvPr/>
        </p:nvPicPr>
        <p:blipFill>
          <a:blip r:embed="rId4"/>
          <a:stretch/>
        </p:blipFill>
        <p:spPr>
          <a:xfrm>
            <a:off x="-210960" y="808200"/>
            <a:ext cx="2568240" cy="399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1" name="Содержимое 10" descr=""/>
          <p:cNvPicPr/>
          <p:nvPr/>
        </p:nvPicPr>
        <p:blipFill>
          <a:blip r:embed="rId1"/>
          <a:stretch/>
        </p:blipFill>
        <p:spPr>
          <a:xfrm>
            <a:off x="480960" y="1170000"/>
            <a:ext cx="4408560" cy="3438360"/>
          </a:xfrm>
          <a:prstGeom prst="rect">
            <a:avLst/>
          </a:prstGeom>
          <a:ln w="0">
            <a:noFill/>
          </a:ln>
        </p:spPr>
      </p:pic>
      <p:sp>
        <p:nvSpPr>
          <p:cNvPr id="52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F794BC-AC0D-4CF1-92BE-2CC263DEE476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3" name="Picture 2" descr="C:\Users\Типография\Desktop\Безымянный.png"/>
          <p:cNvPicPr/>
          <p:nvPr/>
        </p:nvPicPr>
        <p:blipFill>
          <a:blip r:embed="rId2"/>
          <a:srcRect l="11758" t="0" r="11484" b="0"/>
          <a:stretch/>
        </p:blipFill>
        <p:spPr>
          <a:xfrm>
            <a:off x="0" y="-272880"/>
            <a:ext cx="9144000" cy="5560920"/>
          </a:xfrm>
          <a:prstGeom prst="rect">
            <a:avLst/>
          </a:prstGeom>
          <a:ln w="0">
            <a:noFill/>
          </a:ln>
        </p:spPr>
      </p:pic>
      <p:cxnSp>
        <p:nvCxnSpPr>
          <p:cNvPr id="54" name="Google Shape;124;p4"/>
          <p:cNvCxnSpPr/>
          <p:nvPr/>
        </p:nvCxnSpPr>
        <p:spPr>
          <a:xfrm>
            <a:off x="509760" y="4923000"/>
            <a:ext cx="8355600" cy="496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5" name="Google Shape;125;p4"/>
          <p:cNvCxnSpPr/>
          <p:nvPr/>
        </p:nvCxnSpPr>
        <p:spPr>
          <a:xfrm flipV="1">
            <a:off x="490680" y="513324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56" name="Схема 12" descr=""/>
          <p:cNvPicPr/>
          <p:nvPr/>
        </p:nvPicPr>
        <p:blipFill>
          <a:blip r:embed="rId3"/>
          <a:stretch/>
        </p:blipFill>
        <p:spPr>
          <a:xfrm>
            <a:off x="615960" y="493560"/>
            <a:ext cx="7626240" cy="2762280"/>
          </a:xfrm>
          <a:prstGeom prst="rect">
            <a:avLst/>
          </a:prstGeom>
          <a:ln w="0">
            <a:noFill/>
          </a:ln>
        </p:spPr>
      </p:pic>
      <p:pic>
        <p:nvPicPr>
          <p:cNvPr id="57" name="Схема 19" descr=""/>
          <p:cNvPicPr/>
          <p:nvPr/>
        </p:nvPicPr>
        <p:blipFill>
          <a:blip r:embed="rId4"/>
          <a:stretch/>
        </p:blipFill>
        <p:spPr>
          <a:xfrm>
            <a:off x="596880" y="3024360"/>
            <a:ext cx="7559640" cy="194940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21"/>
          <p:cNvSpPr/>
          <p:nvPr/>
        </p:nvSpPr>
        <p:spPr>
          <a:xfrm>
            <a:off x="2952720" y="0"/>
            <a:ext cx="2436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Санаттар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Прямоугольник 22"/>
          <p:cNvSpPr/>
          <p:nvPr/>
        </p:nvSpPr>
        <p:spPr>
          <a:xfrm>
            <a:off x="8329680" y="4579920"/>
            <a:ext cx="917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DD922B7-B698-4575-AB70-5F842C86B27F}" type="slidenum">
              <a:rPr b="1" lang="ru-RU" sz="12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C:\Users\Типография\Desktop\Безымянный.png"/>
          <p:cNvPicPr/>
          <p:nvPr/>
        </p:nvPicPr>
        <p:blipFill>
          <a:blip r:embed="rId1"/>
          <a:srcRect l="11758" t="9591" r="11484" b="0"/>
          <a:stretch/>
        </p:blipFill>
        <p:spPr>
          <a:xfrm>
            <a:off x="0" y="-317520"/>
            <a:ext cx="9702720" cy="567216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/>
          </p:nvPr>
        </p:nvSpPr>
        <p:spPr>
          <a:xfrm>
            <a:off x="933120" y="520560"/>
            <a:ext cx="4932360" cy="479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b">
            <a:normAutofit/>
          </a:bodyPr>
          <a:p>
            <a:pPr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Өсімдіктер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414360" y="942480"/>
            <a:ext cx="3309840" cy="32338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/>
          </a:bodyPr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Кәстек жуасы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Тегеурінгүл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Грейг қызғалдағы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7122960" y="549360"/>
            <a:ext cx="4042080" cy="479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b">
            <a:normAutofit/>
          </a:bodyPr>
          <a:p>
            <a:pPr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Жануарлар</a:t>
            </a:r>
            <a:endParaRPr b="0" lang="ru-RU" sz="2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3743280" y="933480"/>
            <a:ext cx="2782800" cy="3340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/>
          </a:bodyPr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Қызғылт бірқазан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Жорға дуадақ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Тарғақ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90520" indent="-290520">
              <a:lnSpc>
                <a:spcPct val="100000"/>
              </a:lnSpc>
              <a:spcBef>
                <a:spcPts val="451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Google Shape;123;p4"/>
          <p:cNvSpPr/>
          <p:nvPr/>
        </p:nvSpPr>
        <p:spPr>
          <a:xfrm>
            <a:off x="7551720" y="4603680"/>
            <a:ext cx="213516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5EF858-6156-443F-9AD5-CEFCA2F3E96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6" name="Google Shape;124;p4"/>
          <p:cNvCxnSpPr/>
          <p:nvPr/>
        </p:nvCxnSpPr>
        <p:spPr>
          <a:xfrm>
            <a:off x="1071360" y="514332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7" name="Google Shape;125;p4"/>
          <p:cNvCxnSpPr/>
          <p:nvPr/>
        </p:nvCxnSpPr>
        <p:spPr>
          <a:xfrm flipV="1">
            <a:off x="1195560" y="5260320"/>
            <a:ext cx="8318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8" name="Прямоугольник 11"/>
          <p:cNvSpPr/>
          <p:nvPr/>
        </p:nvSpPr>
        <p:spPr>
          <a:xfrm>
            <a:off x="2312280" y="317520"/>
            <a:ext cx="227160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Биоалуантүрлілік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Прямоугольник 12"/>
          <p:cNvSpPr/>
          <p:nvPr/>
        </p:nvSpPr>
        <p:spPr>
          <a:xfrm>
            <a:off x="3051000" y="-503280"/>
            <a:ext cx="409428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Қызыл кітап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Прямоугольник 14"/>
          <p:cNvSpPr/>
          <p:nvPr/>
        </p:nvSpPr>
        <p:spPr>
          <a:xfrm>
            <a:off x="2655720" y="0"/>
            <a:ext cx="548964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Қорғауды қажет ететін түрлер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1" name="Прямая со стрелкой 17"/>
          <p:cNvCxnSpPr/>
          <p:nvPr/>
        </p:nvCxnSpPr>
        <p:spPr>
          <a:xfrm flipH="1">
            <a:off x="2377440" y="395640"/>
            <a:ext cx="641880" cy="32904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72" name="Прямая со стрелкой 19"/>
          <p:cNvCxnSpPr/>
          <p:nvPr/>
        </p:nvCxnSpPr>
        <p:spPr>
          <a:xfrm>
            <a:off x="6767280" y="388800"/>
            <a:ext cx="826200" cy="22464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pic>
        <p:nvPicPr>
          <p:cNvPr id="73" name="Picture 17" descr="https://itest.kz/upload/images/1349151427.78.jpeg.png"/>
          <p:cNvPicPr/>
          <p:nvPr/>
        </p:nvPicPr>
        <p:blipFill>
          <a:blip r:embed="rId2"/>
          <a:stretch/>
        </p:blipFill>
        <p:spPr>
          <a:xfrm>
            <a:off x="905040" y="1320840"/>
            <a:ext cx="1414440" cy="9032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21" descr="https://nomadmgz.kz/images/nature/tulip/02_%D0%A2%D1%8E%D0%BB%D1%8C%D0%BF%D0%B0%D0%BD%20%D0%93%D1%80%D0%B5%D0%B9%D0%B3%D0%B0%20Tulipa%20greigii%20%D1%84%D0%BE%D1%82%D0%BE%20%D0%9E%D0%BB%D0%B5%D0%B3%D0%B0%20%D0%91%D0%B5%D0%BB%D1%8F%D0%BB%D0%BE%D0%B2%D0%B0%208343.jpg"/>
          <p:cNvPicPr/>
          <p:nvPr/>
        </p:nvPicPr>
        <p:blipFill>
          <a:blip r:embed="rId3"/>
          <a:stretch/>
        </p:blipFill>
        <p:spPr>
          <a:xfrm>
            <a:off x="866880" y="3924360"/>
            <a:ext cx="1577880" cy="974520"/>
          </a:xfrm>
          <a:prstGeom prst="rect">
            <a:avLst/>
          </a:prstGeom>
          <a:ln w="0">
            <a:noFill/>
          </a:ln>
        </p:spPr>
      </p:pic>
      <p:sp>
        <p:nvSpPr>
          <p:cNvPr id="75" name="AutoShape 23"/>
          <p:cNvSpPr/>
          <p:nvPr/>
        </p:nvSpPr>
        <p:spPr>
          <a:xfrm>
            <a:off x="44280" y="-77760"/>
            <a:ext cx="26064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t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AutoShape 25"/>
          <p:cNvSpPr/>
          <p:nvPr/>
        </p:nvSpPr>
        <p:spPr>
          <a:xfrm>
            <a:off x="44280" y="-77760"/>
            <a:ext cx="26064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t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" name="Picture 29" descr="https://cdn.turkaramamotoru.com/kk/zhor%D2%93a-duada%D2%9B-9396.jpg"/>
          <p:cNvPicPr/>
          <p:nvPr/>
        </p:nvPicPr>
        <p:blipFill>
          <a:blip r:embed="rId4"/>
          <a:stretch/>
        </p:blipFill>
        <p:spPr>
          <a:xfrm>
            <a:off x="4319640" y="2693880"/>
            <a:ext cx="1584360" cy="885960"/>
          </a:xfrm>
          <a:prstGeom prst="rect">
            <a:avLst/>
          </a:prstGeom>
          <a:ln w="0">
            <a:noFill/>
          </a:ln>
        </p:spPr>
      </p:pic>
      <p:cxnSp>
        <p:nvCxnSpPr>
          <p:cNvPr id="78" name="Прямая со стрелкой 35"/>
          <p:cNvCxnSpPr/>
          <p:nvPr/>
        </p:nvCxnSpPr>
        <p:spPr>
          <a:xfrm>
            <a:off x="5301000" y="368280"/>
            <a:ext cx="10440" cy="2944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sp>
        <p:nvSpPr>
          <p:cNvPr id="79" name="Прямоугольник 36"/>
          <p:cNvSpPr/>
          <p:nvPr/>
        </p:nvSpPr>
        <p:spPr>
          <a:xfrm>
            <a:off x="4582440" y="573120"/>
            <a:ext cx="124272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Құстар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0" name="Picture 31" descr="http://birds.kz/photos/0027/001/00270026303.jpg"/>
          <p:cNvPicPr/>
          <p:nvPr/>
        </p:nvPicPr>
        <p:blipFill>
          <a:blip r:embed="rId5"/>
          <a:stretch/>
        </p:blipFill>
        <p:spPr>
          <a:xfrm>
            <a:off x="4197240" y="3949560"/>
            <a:ext cx="1568520" cy="946440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 43"/>
          <p:cNvSpPr/>
          <p:nvPr/>
        </p:nvSpPr>
        <p:spPr>
          <a:xfrm>
            <a:off x="7091280" y="905040"/>
            <a:ext cx="20527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Мензбир суыры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Прямоугольник 44"/>
          <p:cNvSpPr/>
          <p:nvPr/>
        </p:nvSpPr>
        <p:spPr>
          <a:xfrm>
            <a:off x="6902280" y="2270160"/>
            <a:ext cx="209736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Қарақұйрық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оугольник 45"/>
          <p:cNvSpPr/>
          <p:nvPr/>
        </p:nvSpPr>
        <p:spPr>
          <a:xfrm>
            <a:off x="6999120" y="3570120"/>
            <a:ext cx="181332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Қызыл қасқыр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4" name="Picture 39" descr="https://bilim-all.kz/uploads/images/2016/06/28/original/c8bfdf877cc6f53d07f76a34d7594333.jpg"/>
          <p:cNvPicPr/>
          <p:nvPr/>
        </p:nvPicPr>
        <p:blipFill>
          <a:blip r:embed="rId6"/>
          <a:stretch/>
        </p:blipFill>
        <p:spPr>
          <a:xfrm>
            <a:off x="6991200" y="3913200"/>
            <a:ext cx="1941840" cy="105732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33" descr=""/>
          <p:cNvPicPr/>
          <p:nvPr/>
        </p:nvPicPr>
        <p:blipFill>
          <a:blip r:embed="rId7"/>
          <a:srcRect l="28528" t="63171" r="50870" b="12500"/>
          <a:stretch/>
        </p:blipFill>
        <p:spPr>
          <a:xfrm>
            <a:off x="7035840" y="1222200"/>
            <a:ext cx="1828800" cy="10303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4" descr=""/>
          <p:cNvPicPr/>
          <p:nvPr/>
        </p:nvPicPr>
        <p:blipFill>
          <a:blip r:embed="rId8"/>
          <a:srcRect l="50396" t="63451" r="30738" b="15080"/>
          <a:stretch/>
        </p:blipFill>
        <p:spPr>
          <a:xfrm>
            <a:off x="7035840" y="2608200"/>
            <a:ext cx="1925640" cy="1049400"/>
          </a:xfrm>
          <a:prstGeom prst="rect">
            <a:avLst/>
          </a:prstGeom>
          <a:ln w="0">
            <a:noFill/>
          </a:ln>
        </p:spPr>
      </p:pic>
      <p:sp>
        <p:nvSpPr>
          <p:cNvPr id="87" name="AutoShape 33"/>
          <p:cNvSpPr/>
          <p:nvPr/>
        </p:nvSpPr>
        <p:spPr>
          <a:xfrm>
            <a:off x="12384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" name="Picture 35" descr="https://upload.wikimedia.org/wikipedia/commons/thumb/6/6d/Delphinium_elatum_var._palmatifidum_as_Delphinium_intermedium_var._palmatifidum_by_S._A._Drake._Edwards%27s_Botanical_Register_vol._24%2C_t._38_%281838%29.tif/lossless-page1-640px-Delphinium_elatum_var._palmatifidum_as_Delphinium_intermedium_var._palmatifidum_by_S._A._Drake._Edwards%27s_Botanical_Register_vol._24%2C_t._38_%281838%29.tif.png?1596819120261"/>
          <p:cNvPicPr/>
          <p:nvPr/>
        </p:nvPicPr>
        <p:blipFill>
          <a:blip r:embed="rId9"/>
          <a:stretch/>
        </p:blipFill>
        <p:spPr>
          <a:xfrm>
            <a:off x="798480" y="2665440"/>
            <a:ext cx="1874880" cy="101124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34" descr="https://stihi.ru/pics/2015/03/18/3868.jpg"/>
          <p:cNvPicPr/>
          <p:nvPr/>
        </p:nvPicPr>
        <p:blipFill>
          <a:blip r:embed="rId10"/>
          <a:stretch/>
        </p:blipFill>
        <p:spPr>
          <a:xfrm>
            <a:off x="4294080" y="1352520"/>
            <a:ext cx="1631880" cy="91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08080" y="-372960"/>
            <a:ext cx="9485280" cy="551664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23;p4"/>
          <p:cNvSpPr/>
          <p:nvPr/>
        </p:nvSpPr>
        <p:spPr>
          <a:xfrm>
            <a:off x="7088040" y="4498920"/>
            <a:ext cx="2055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F9AC44-3EB3-4C61-8C8D-6077444CB34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528480" y="489240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825840" y="50220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12"/>
          <p:cNvSpPr/>
          <p:nvPr/>
        </p:nvSpPr>
        <p:spPr>
          <a:xfrm>
            <a:off x="2839680" y="317520"/>
            <a:ext cx="244224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Сабақты пысықтау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11"/>
          <p:cNvSpPr/>
          <p:nvPr/>
        </p:nvSpPr>
        <p:spPr>
          <a:xfrm>
            <a:off x="3336840" y="-88920"/>
            <a:ext cx="246240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№ </a:t>
            </a: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1 Тапсырма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Rectangle 23"/>
          <p:cNvSpPr/>
          <p:nvPr/>
        </p:nvSpPr>
        <p:spPr>
          <a:xfrm>
            <a:off x="96840" y="3878280"/>
            <a:ext cx="8613720" cy="156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ерекше қорғалатын Қазақстан Республикасының табиғи аймақтарының өсімдік мен жануарларын сипаттайды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3"/>
          <p:cNvSpPr/>
          <p:nvPr/>
        </p:nvSpPr>
        <p:spPr>
          <a:xfrm>
            <a:off x="0" y="453960"/>
            <a:ext cx="8864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Бейнетаспаны пайдаланып ерекше қорғалатын Қазақстан Республикасының табиғи аймақтарының  бір өсімдігі мен жануарын сипаттаңыз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8" name="Object 12" descr=""/>
          <p:cNvPicPr/>
          <p:nvPr/>
        </p:nvPicPr>
        <p:blipFill>
          <a:blip r:embed="rId2"/>
          <a:stretch/>
        </p:blipFill>
        <p:spPr>
          <a:xfrm>
            <a:off x="1301760" y="1235160"/>
            <a:ext cx="5078520" cy="244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5002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2024-10-31T17:13:02Z</dcterms:modified>
  <cp:revision>290</cp:revision>
  <dc:subject/>
  <dc:title>Презентация PowerPoint</dc:title>
</cp:coreProperties>
</file>