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.png" ContentType="image/png"/>
  <Override PartName="/ppt/media/image18.jpeg" ContentType="image/jpeg"/>
  <Override PartName="/ppt/media/image4.png" ContentType="image/png"/>
  <Override PartName="/ppt/media/image8.jpeg" ContentType="image/jpeg"/>
  <Override PartName="/ppt/media/image17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5.jpeg" ContentType="image/jpeg"/>
  <Override PartName="/ppt/media/image13.jpeg" ContentType="image/jpeg"/>
  <Override PartName="/ppt/media/image10.png" ContentType="image/png"/>
  <Override PartName="/ppt/media/image2.png" ContentType="image/png"/>
  <Override PartName="/ppt/media/image9.jpeg" ContentType="image/jpeg"/>
  <Override PartName="/ppt/media/image11.jpeg" ContentType="image/jpeg"/>
  <Override PartName="/ppt/media/image12.jpeg" ContentType="image/jpeg"/>
  <Override PartName="/ppt/media/image14.jpeg" ContentType="image/jpeg"/>
  <Override PartName="/ppt/media/image16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E01174-16D7-4BBD-A4F5-95767ACF6A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E5CE89-12A8-4557-859F-8EE0BC87DBC4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8.jpeg"/><Relationship Id="rId4" Type="http://schemas.openxmlformats.org/officeDocument/2006/relationships/hyperlink" Target="http://smk.edu.kz/Course/Topic/16/5949?lang=2" TargetMode="External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hyperlink" Target="https://bilimland.kz/kk/courses/biologiya-kk/ehvolyucziya/adamnyng-qorshahan-ortaha-aseri/lesson/lastanudyng-turleri" TargetMode="External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328680" y="2128680"/>
            <a:ext cx="8459640" cy="15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Тақырыбы: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Адам экожүйенің бір бөлігі.Қазіргі адам іс-әрекетінің экожүйеге әсері.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Google Shape;80;p1"/>
          <p:cNvSpPr/>
          <p:nvPr/>
        </p:nvSpPr>
        <p:spPr>
          <a:xfrm>
            <a:off x="1704960" y="287280"/>
            <a:ext cx="6027840" cy="4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495000" y="1200240"/>
            <a:ext cx="4381560" cy="3394080"/>
          </a:xfrm>
          <a:prstGeom prst="rect">
            <a:avLst/>
          </a:prstGeom>
          <a:ln w="0">
            <a:noFill/>
          </a:ln>
        </p:spPr>
      </p:pic>
      <p:sp>
        <p:nvSpPr>
          <p:cNvPr id="10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67138A-1556-444D-B417-E503A6BE156A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" name="Picture 2" descr="C:\Users\Типография\Desktop\Безымянный.png"/>
          <p:cNvPicPr/>
          <p:nvPr/>
        </p:nvPicPr>
        <p:blipFill>
          <a:blip r:embed="rId2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11" descr=""/>
          <p:cNvPicPr/>
          <p:nvPr/>
        </p:nvPicPr>
        <p:blipFill>
          <a:blip r:embed="rId3"/>
          <a:stretch/>
        </p:blipFill>
        <p:spPr>
          <a:xfrm>
            <a:off x="8174160" y="147600"/>
            <a:ext cx="969840" cy="76680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7"/>
          <p:cNvSpPr/>
          <p:nvPr/>
        </p:nvSpPr>
        <p:spPr>
          <a:xfrm>
            <a:off x="3813120" y="2455920"/>
            <a:ext cx="143208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Үй тапсырмасы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8"/>
          <p:cNvSpPr/>
          <p:nvPr/>
        </p:nvSpPr>
        <p:spPr>
          <a:xfrm>
            <a:off x="3516480" y="279360"/>
            <a:ext cx="28368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6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8" name="Прямоугольник 13"/>
          <p:cNvSpPr/>
          <p:nvPr/>
        </p:nvSpPr>
        <p:spPr>
          <a:xfrm>
            <a:off x="8439840" y="45370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82D09C-E9DC-4766-9BB8-A25008C40A09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12"/>
          <p:cNvSpPr/>
          <p:nvPr/>
        </p:nvSpPr>
        <p:spPr>
          <a:xfrm>
            <a:off x="812880" y="855720"/>
            <a:ext cx="6476760" cy="2838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Мұнай және газ өндірісі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Өнеркәсіп индустриясы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Атмосфера мен судың ластануы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Ядролық  жарылыс зардаптры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Кенді ашық әдіспен өндіру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D86CBD-8F16-443D-B5A5-15D2BF901C15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85840"/>
            <a:ext cx="9144000" cy="569448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11" descr=""/>
          <p:cNvPicPr/>
          <p:nvPr/>
        </p:nvPicPr>
        <p:blipFill>
          <a:blip r:embed="rId2"/>
          <a:stretch/>
        </p:blipFill>
        <p:spPr>
          <a:xfrm>
            <a:off x="7400880" y="-173160"/>
            <a:ext cx="968400" cy="768600"/>
          </a:xfrm>
          <a:prstGeom prst="rect">
            <a:avLst/>
          </a:prstGeom>
          <a:ln w="0">
            <a:noFill/>
          </a:ln>
        </p:spPr>
      </p:pic>
      <p:cxnSp>
        <p:nvCxnSpPr>
          <p:cNvPr id="113" name="Google Shape;124;p4"/>
          <p:cNvCxnSpPr/>
          <p:nvPr/>
        </p:nvCxnSpPr>
        <p:spPr>
          <a:xfrm flipV="1">
            <a:off x="598320" y="5015880"/>
            <a:ext cx="8095320" cy="118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4" name="Google Shape;125;p4"/>
          <p:cNvCxnSpPr/>
          <p:nvPr/>
        </p:nvCxnSpPr>
        <p:spPr>
          <a:xfrm flipV="1">
            <a:off x="436680" y="51444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5" name="Прямоугольник 9"/>
          <p:cNvSpPr/>
          <p:nvPr/>
        </p:nvSpPr>
        <p:spPr>
          <a:xfrm>
            <a:off x="8666280" y="4678200"/>
            <a:ext cx="477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C9740B-33D8-46F8-A7CF-243698C3066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1"/>
          <p:cNvSpPr/>
          <p:nvPr/>
        </p:nvSpPr>
        <p:spPr>
          <a:xfrm>
            <a:off x="2863800" y="0"/>
            <a:ext cx="42404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Picture 9" descr="C:\Users\Акерке\Desktop\Адамның іс әрекеті (2)_Moment.jpg"/>
          <p:cNvPicPr/>
          <p:nvPr/>
        </p:nvPicPr>
        <p:blipFill>
          <a:blip r:embed="rId3"/>
          <a:stretch/>
        </p:blipFill>
        <p:spPr>
          <a:xfrm>
            <a:off x="1523880" y="857160"/>
            <a:ext cx="6435720" cy="3621240"/>
          </a:xfrm>
          <a:prstGeom prst="rect">
            <a:avLst/>
          </a:prstGeom>
          <a:ln w="0">
            <a:noFill/>
          </a:ln>
        </p:spPr>
      </p:pic>
      <p:sp>
        <p:nvSpPr>
          <p:cNvPr id="118" name="Прямоугольник 9"/>
          <p:cNvSpPr/>
          <p:nvPr/>
        </p:nvSpPr>
        <p:spPr>
          <a:xfrm>
            <a:off x="2308320" y="4675320"/>
            <a:ext cx="54496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ff"/>
                </a:solidFill>
                <a:uFillTx/>
                <a:latin typeface="Century Gothic"/>
                <a:hlinkClick r:id="rId4"/>
              </a:rPr>
              <a:t>http://smk.edu.kz/Course/Topic/16/5949?lang=2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1440000" y="3048120"/>
          <a:ext cx="4381200" cy="1101600"/>
        </p:xfrm>
        <a:graphic>
          <a:graphicData uri="http://schemas.openxmlformats.org/drawingml/2006/table">
            <a:tbl>
              <a:tblPr/>
              <a:tblGrid>
                <a:gridCol w="2190600"/>
                <a:gridCol w="2190600"/>
              </a:tblGrid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7576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" name=""/>
          <p:cNvGraphicFramePr/>
          <p:nvPr/>
        </p:nvGraphicFramePr>
        <p:xfrm>
          <a:off x="1890720" y="3102120"/>
          <a:ext cx="4379760" cy="1180800"/>
        </p:xfrm>
        <a:graphic>
          <a:graphicData uri="http://schemas.openxmlformats.org/drawingml/2006/table">
            <a:tbl>
              <a:tblPr/>
              <a:tblGrid>
                <a:gridCol w="2190600"/>
                <a:gridCol w="2189160"/>
              </a:tblGrid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95200"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78120" rIns="78120" tIns="30960" bIns="309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78120" marR="781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2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4D8493-0525-49AF-B277-0C779EA6E2DD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350280" cy="514368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6"/>
          <p:cNvSpPr/>
          <p:nvPr/>
        </p:nvSpPr>
        <p:spPr>
          <a:xfrm>
            <a:off x="3912120" y="287280"/>
            <a:ext cx="21902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Қорытынды: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Прямоугольник 7"/>
          <p:cNvSpPr/>
          <p:nvPr/>
        </p:nvSpPr>
        <p:spPr>
          <a:xfrm>
            <a:off x="8663040" y="447660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50DB4B-EAB2-4211-8AFB-396946A2CEB6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831960" y="985680"/>
          <a:ext cx="7073640" cy="3760920"/>
        </p:xfrm>
        <a:graphic>
          <a:graphicData uri="http://schemas.openxmlformats.org/drawingml/2006/table">
            <a:tbl>
              <a:tblPr/>
              <a:tblGrid>
                <a:gridCol w="7073640"/>
              </a:tblGrid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00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Адам мен экожүйе арасындағы қарым-қатынастарды сипаттай аламын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52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Кері және пайдалы әсерлеріне мысал келтіре аламын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7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Адамның экожүйедегі маңызын білдім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75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Антропогендік фактор ұғымын түсіндім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584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ECE2B4-1FE0-41D1-80E7-AC9CB2AC776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13" name="Рисунок 2" descr=""/>
          <p:cNvPicPr/>
          <p:nvPr/>
        </p:nvPicPr>
        <p:blipFill>
          <a:blip r:embed="rId2"/>
          <a:stretch/>
        </p:blipFill>
        <p:spPr>
          <a:xfrm>
            <a:off x="7094520" y="201600"/>
            <a:ext cx="968400" cy="766800"/>
          </a:xfrm>
          <a:prstGeom prst="rect">
            <a:avLst/>
          </a:prstGeom>
          <a:ln w="0">
            <a:noFill/>
          </a:ln>
        </p:spPr>
      </p:pic>
      <p:sp>
        <p:nvSpPr>
          <p:cNvPr id="14" name="Прямоугольник 9"/>
          <p:cNvSpPr/>
          <p:nvPr/>
        </p:nvSpPr>
        <p:spPr>
          <a:xfrm>
            <a:off x="601560" y="1085760"/>
            <a:ext cx="8259840" cy="15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7.3.2.1 - адам мен экожүйе арасындағы қарым-қатынастарды сипаттау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7.3.2.2 - экожүйеге жағымсыз әсер ететін адам тіршілігінің салаларына мысалдар келтіру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8"/>
          <p:cNvSpPr/>
          <p:nvPr/>
        </p:nvSpPr>
        <p:spPr>
          <a:xfrm>
            <a:off x="2438280" y="2684520"/>
            <a:ext cx="36198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10"/>
          <p:cNvSpPr/>
          <p:nvPr/>
        </p:nvSpPr>
        <p:spPr>
          <a:xfrm>
            <a:off x="3321360" y="736560"/>
            <a:ext cx="21614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630360" y="3192480"/>
            <a:ext cx="7807320" cy="15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Century Gothic"/>
              </a:rPr>
              <a:t>Адам мен экожүйе арасындағы қарым-қатынастарын сипаттайды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Century Gothic"/>
              </a:rPr>
              <a:t>Экожүйеге жағымсыз әсер ететін адам тіршілігінің салаларына мысалдар келтіреді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90440"/>
            <a:ext cx="9347040" cy="5796000"/>
          </a:xfrm>
          <a:prstGeom prst="rect">
            <a:avLst/>
          </a:prstGeom>
          <a:ln w="0">
            <a:noFill/>
          </a:ln>
        </p:spPr>
      </p:pic>
      <p:sp>
        <p:nvSpPr>
          <p:cNvPr id="19" name="Google Shape;123;p4"/>
          <p:cNvSpPr/>
          <p:nvPr/>
        </p:nvSpPr>
        <p:spPr>
          <a:xfrm>
            <a:off x="7908840" y="500688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EA6630-EAAD-4DAC-BBD8-12229BFCD7D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" name="Google Shape;124;p4"/>
          <p:cNvCxnSpPr/>
          <p:nvPr/>
        </p:nvCxnSpPr>
        <p:spPr>
          <a:xfrm>
            <a:off x="0" y="5270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1" name="Google Shape;125;p4"/>
          <p:cNvCxnSpPr/>
          <p:nvPr/>
        </p:nvCxnSpPr>
        <p:spPr>
          <a:xfrm flipV="1">
            <a:off x="227520" y="5438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2" name="Google Shape;230;p65"/>
          <p:cNvSpPr/>
          <p:nvPr/>
        </p:nvSpPr>
        <p:spPr>
          <a:xfrm>
            <a:off x="246240" y="1081080"/>
            <a:ext cx="858168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10332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trike="noStrike" u="none">
                <a:solidFill>
                  <a:srgbClr val="000000"/>
                </a:solidFill>
                <a:uFillTx/>
                <a:latin typeface="Calibri"/>
              </a:rPr>
              <a:t>             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3"/>
          <p:cNvSpPr/>
          <p:nvPr/>
        </p:nvSpPr>
        <p:spPr>
          <a:xfrm>
            <a:off x="2271600" y="196920"/>
            <a:ext cx="46008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</a:rPr>
              <a:t>Адам  экожүйе бөлігі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Рисунок 17" descr=""/>
          <p:cNvPicPr/>
          <p:nvPr/>
        </p:nvPicPr>
        <p:blipFill>
          <a:blip r:embed="rId2"/>
          <a:stretch/>
        </p:blipFill>
        <p:spPr>
          <a:xfrm>
            <a:off x="7969320" y="0"/>
            <a:ext cx="969840" cy="768240"/>
          </a:xfrm>
          <a:prstGeom prst="rect">
            <a:avLst/>
          </a:prstGeom>
          <a:ln w="0">
            <a:noFill/>
          </a:ln>
        </p:spPr>
      </p:pic>
      <p:sp>
        <p:nvSpPr>
          <p:cNvPr id="25" name="Rectangle 13"/>
          <p:cNvSpPr/>
          <p:nvPr/>
        </p:nvSpPr>
        <p:spPr>
          <a:xfrm>
            <a:off x="6244920" y="4105800"/>
            <a:ext cx="216252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Бейне таспа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Picture 15" descr="https://ds02.infourok.ru/uploads/ex/065f/0002504e-15f37901/hello_html_6e94c112.jpg"/>
          <p:cNvPicPr/>
          <p:nvPr/>
        </p:nvPicPr>
        <p:blipFill>
          <a:blip r:embed="rId3"/>
          <a:stretch/>
        </p:blipFill>
        <p:spPr>
          <a:xfrm>
            <a:off x="4840200" y="1335240"/>
            <a:ext cx="4151520" cy="371772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" descr=""/>
          <p:cNvPicPr/>
          <p:nvPr/>
        </p:nvPicPr>
        <p:blipFill>
          <a:blip r:embed="rId4"/>
          <a:srcRect l="30081" t="32843" r="27368" b="45127"/>
          <a:stretch/>
        </p:blipFill>
        <p:spPr>
          <a:xfrm>
            <a:off x="326880" y="1521000"/>
            <a:ext cx="4351320" cy="2665080"/>
          </a:xfrm>
          <a:prstGeom prst="rect">
            <a:avLst/>
          </a:prstGeom>
          <a:ln w="0">
            <a:noFill/>
          </a:ln>
        </p:spPr>
      </p:pic>
      <p:sp>
        <p:nvSpPr>
          <p:cNvPr id="28" name="Прямоугольник 14"/>
          <p:cNvSpPr/>
          <p:nvPr/>
        </p:nvSpPr>
        <p:spPr>
          <a:xfrm>
            <a:off x="336600" y="4156200"/>
            <a:ext cx="2155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2060"/>
                </a:solidFill>
                <a:uFillTx/>
                <a:latin typeface="Century Gothic"/>
              </a:rPr>
              <a:t>Жапырақты орманның экожүйесі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2742840" y="4118040"/>
            <a:ext cx="1635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2060"/>
                </a:solidFill>
                <a:uFillTx/>
                <a:latin typeface="Century Gothic"/>
              </a:rPr>
              <a:t>Экожүйенің өзгеруі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90440"/>
            <a:ext cx="9347040" cy="5796000"/>
          </a:xfrm>
          <a:prstGeom prst="rect">
            <a:avLst/>
          </a:prstGeom>
          <a:ln w="0">
            <a:noFill/>
          </a:ln>
        </p:spPr>
      </p:pic>
      <p:sp>
        <p:nvSpPr>
          <p:cNvPr id="31" name="Google Shape;123;p4"/>
          <p:cNvSpPr/>
          <p:nvPr/>
        </p:nvSpPr>
        <p:spPr>
          <a:xfrm>
            <a:off x="7908840" y="500688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CD9530-C085-4C80-9CA7-432767C200A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" name="Google Shape;124;p4"/>
          <p:cNvCxnSpPr/>
          <p:nvPr/>
        </p:nvCxnSpPr>
        <p:spPr>
          <a:xfrm>
            <a:off x="0" y="5270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3" name="Google Shape;125;p4"/>
          <p:cNvCxnSpPr/>
          <p:nvPr/>
        </p:nvCxnSpPr>
        <p:spPr>
          <a:xfrm flipV="1">
            <a:off x="227520" y="5438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4" name="Google Shape;230;p65"/>
          <p:cNvSpPr/>
          <p:nvPr/>
        </p:nvSpPr>
        <p:spPr>
          <a:xfrm>
            <a:off x="246240" y="1081080"/>
            <a:ext cx="858168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10332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trike="noStrike" u="none">
                <a:solidFill>
                  <a:srgbClr val="000000"/>
                </a:solidFill>
                <a:uFillTx/>
                <a:latin typeface="Calibri"/>
              </a:rPr>
              <a:t>             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13"/>
          <p:cNvSpPr/>
          <p:nvPr/>
        </p:nvSpPr>
        <p:spPr>
          <a:xfrm>
            <a:off x="2271600" y="196920"/>
            <a:ext cx="460080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</a:rPr>
              <a:t>Адамның экожүйеге әсері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Рисунок 17" descr=""/>
          <p:cNvPicPr/>
          <p:nvPr/>
        </p:nvPicPr>
        <p:blipFill>
          <a:blip r:embed="rId2"/>
          <a:stretch/>
        </p:blipFill>
        <p:spPr>
          <a:xfrm>
            <a:off x="7969320" y="0"/>
            <a:ext cx="969840" cy="76824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13" descr=""/>
          <p:cNvPicPr/>
          <p:nvPr/>
        </p:nvPicPr>
        <p:blipFill>
          <a:blip r:embed="rId3"/>
          <a:stretch/>
        </p:blipFill>
        <p:spPr>
          <a:xfrm>
            <a:off x="5357880" y="1298520"/>
            <a:ext cx="3584520" cy="3273480"/>
          </a:xfrm>
          <a:prstGeom prst="rect">
            <a:avLst/>
          </a:prstGeom>
          <a:ln w="0">
            <a:noFill/>
          </a:ln>
        </p:spPr>
      </p:pic>
      <p:sp>
        <p:nvSpPr>
          <p:cNvPr id="38" name="Прямоугольник 16"/>
          <p:cNvSpPr/>
          <p:nvPr/>
        </p:nvSpPr>
        <p:spPr>
          <a:xfrm>
            <a:off x="139680" y="727200"/>
            <a:ext cx="90043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Century Gothic"/>
              </a:rPr>
              <a:t>Айнала қоршаған ортаға тигізетін адам баласы іс - әрекетінің тікелей немесе жанама әсері </a:t>
            </a:r>
            <a:r>
              <a:rPr b="1" lang="kk-KZ" sz="2000" strike="noStrike" u="none">
                <a:solidFill>
                  <a:srgbClr val="ff0000"/>
                </a:solidFill>
                <a:uFillTx/>
                <a:latin typeface="Century Gothic"/>
              </a:rPr>
              <a:t>антропогендік фактор</a:t>
            </a:r>
            <a:r>
              <a:rPr b="0" lang="kk-KZ" sz="2000" strike="noStrike" u="none">
                <a:solidFill>
                  <a:srgbClr val="ff0000"/>
                </a:solidFill>
                <a:uFillTx/>
                <a:latin typeface="Century Gothic"/>
              </a:rPr>
              <a:t>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Century Gothic"/>
              </a:rPr>
              <a:t>деп аталады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Picture 3" descr=""/>
          <p:cNvPicPr/>
          <p:nvPr/>
        </p:nvPicPr>
        <p:blipFill>
          <a:blip r:embed="rId4"/>
          <a:srcRect l="29449" t="49967" r="28949" b="26877"/>
          <a:stretch/>
        </p:blipFill>
        <p:spPr>
          <a:xfrm>
            <a:off x="279360" y="1703520"/>
            <a:ext cx="5072040" cy="246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65240"/>
            <a:ext cx="9144000" cy="6445440"/>
          </a:xfrm>
          <a:prstGeom prst="rect">
            <a:avLst/>
          </a:prstGeom>
          <a:ln w="0">
            <a:noFill/>
          </a:ln>
        </p:spPr>
      </p:pic>
      <p:sp>
        <p:nvSpPr>
          <p:cNvPr id="41" name="Google Shape;123;p4"/>
          <p:cNvSpPr/>
          <p:nvPr/>
        </p:nvSpPr>
        <p:spPr>
          <a:xfrm>
            <a:off x="7086600" y="551016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A1B4885-6CE7-4D75-8F7F-4AEA248DF25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2" name="Google Shape;124;p4"/>
          <p:cNvCxnSpPr/>
          <p:nvPr/>
        </p:nvCxnSpPr>
        <p:spPr>
          <a:xfrm flipV="1">
            <a:off x="-360" y="5697000"/>
            <a:ext cx="8481240" cy="91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3" name="Google Shape;125;p4"/>
          <p:cNvCxnSpPr/>
          <p:nvPr/>
        </p:nvCxnSpPr>
        <p:spPr>
          <a:xfrm flipV="1">
            <a:off x="369360" y="5900400"/>
            <a:ext cx="766836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4" name="Google Shape;230;p65"/>
          <p:cNvSpPr/>
          <p:nvPr/>
        </p:nvSpPr>
        <p:spPr>
          <a:xfrm>
            <a:off x="328680" y="1136520"/>
            <a:ext cx="9185040" cy="1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002060"/>
                </a:solidFill>
                <a:uFillTx/>
                <a:latin typeface="Century Gothic"/>
              </a:rPr>
              <a:t>               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Прямоугольник 9"/>
          <p:cNvSpPr/>
          <p:nvPr/>
        </p:nvSpPr>
        <p:spPr>
          <a:xfrm>
            <a:off x="4098960" y="317520"/>
            <a:ext cx="1443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Рисунок 10" descr=""/>
          <p:cNvPicPr/>
          <p:nvPr/>
        </p:nvPicPr>
        <p:blipFill>
          <a:blip r:embed="rId2"/>
          <a:stretch/>
        </p:blipFill>
        <p:spPr>
          <a:xfrm>
            <a:off x="7788240" y="-177840"/>
            <a:ext cx="1355760" cy="107172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20"/>
          <p:cNvSpPr/>
          <p:nvPr/>
        </p:nvSpPr>
        <p:spPr>
          <a:xfrm>
            <a:off x="293760" y="838800"/>
            <a:ext cx="8850240" cy="6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Century Gothic"/>
                <a:ea typeface="Calibri"/>
              </a:rPr>
              <a:t>Адамдар жасаған барлық жасанды экожүйелер </a:t>
            </a:r>
            <a:r>
              <a:rPr b="1" lang="kk-KZ" sz="2000" strike="noStrike" u="none">
                <a:solidFill>
                  <a:srgbClr val="ff0000"/>
                </a:solidFill>
                <a:uFillTx/>
                <a:latin typeface="Century Gothic"/>
                <a:ea typeface="Calibri"/>
              </a:rPr>
              <a:t>агроценоздар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Century Gothic"/>
                <a:ea typeface="Calibri"/>
              </a:rPr>
              <a:t> деп аталады.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Схема 10" descr=""/>
          <p:cNvPicPr/>
          <p:nvPr/>
        </p:nvPicPr>
        <p:blipFill>
          <a:blip r:embed="rId3"/>
          <a:stretch/>
        </p:blipFill>
        <p:spPr>
          <a:xfrm>
            <a:off x="1517760" y="1274760"/>
            <a:ext cx="6656400" cy="26082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2" descr="https://turkystan.kz/content/uploads/2018/08/Kolsai-900x_.jpg?token=9632fae58bbc35ecf413d42f08c94a38"/>
          <p:cNvPicPr/>
          <p:nvPr/>
        </p:nvPicPr>
        <p:blipFill>
          <a:blip r:embed="rId4"/>
          <a:stretch/>
        </p:blipFill>
        <p:spPr>
          <a:xfrm>
            <a:off x="2806560" y="3941640"/>
            <a:ext cx="1986120" cy="15876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4" descr="http://dmt.kz/wp-content/uploads/2017/03/N--RZHOL-BUL%60VARYI-2.jpg"/>
          <p:cNvPicPr/>
          <p:nvPr/>
        </p:nvPicPr>
        <p:blipFill>
          <a:blip r:embed="rId5"/>
          <a:stretch/>
        </p:blipFill>
        <p:spPr>
          <a:xfrm>
            <a:off x="4954680" y="3935520"/>
            <a:ext cx="2092320" cy="15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EE69B5-5E50-4169-A056-9E136B1CBC5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584280" y="-293760"/>
            <a:ext cx="11239560" cy="607860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12" descr=""/>
          <p:cNvPicPr/>
          <p:nvPr/>
        </p:nvPicPr>
        <p:blipFill>
          <a:blip r:embed="rId2"/>
          <a:stretch/>
        </p:blipFill>
        <p:spPr>
          <a:xfrm>
            <a:off x="9144000" y="-228600"/>
            <a:ext cx="1143000" cy="905040"/>
          </a:xfrm>
          <a:prstGeom prst="rect">
            <a:avLst/>
          </a:prstGeom>
          <a:ln w="0">
            <a:noFill/>
          </a:ln>
        </p:spPr>
      </p:pic>
      <p:cxnSp>
        <p:nvCxnSpPr>
          <p:cNvPr id="54" name="Google Shape;124;p4"/>
          <p:cNvCxnSpPr/>
          <p:nvPr/>
        </p:nvCxnSpPr>
        <p:spPr>
          <a:xfrm>
            <a:off x="288720" y="552240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5" name="Google Shape;125;p4"/>
          <p:cNvCxnSpPr/>
          <p:nvPr/>
        </p:nvCxnSpPr>
        <p:spPr>
          <a:xfrm flipV="1">
            <a:off x="586440" y="560160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6" name="Прямоугольник 9"/>
          <p:cNvSpPr/>
          <p:nvPr/>
        </p:nvSpPr>
        <p:spPr>
          <a:xfrm>
            <a:off x="2515320" y="0"/>
            <a:ext cx="57481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Адам іс-әрекетінің экожүйеге кері әсері.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Google Shape;123;p4"/>
          <p:cNvSpPr/>
          <p:nvPr/>
        </p:nvSpPr>
        <p:spPr>
          <a:xfrm>
            <a:off x="8356680" y="5143680"/>
            <a:ext cx="224460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8FC0A0-DB00-4959-A8CB-E78428FA1A1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Прямоугольник 18"/>
          <p:cNvSpPr/>
          <p:nvPr/>
        </p:nvSpPr>
        <p:spPr>
          <a:xfrm>
            <a:off x="-890640" y="546120"/>
            <a:ext cx="121525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. 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Схема 19" descr=""/>
          <p:cNvPicPr/>
          <p:nvPr/>
        </p:nvPicPr>
        <p:blipFill>
          <a:blip r:embed="rId3"/>
          <a:stretch/>
        </p:blipFill>
        <p:spPr>
          <a:xfrm>
            <a:off x="0" y="542880"/>
            <a:ext cx="5657760" cy="40896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15" descr="https://m.ustinka.kz/upload/iblock/3aa/01_5.jpg"/>
          <p:cNvPicPr/>
          <p:nvPr/>
        </p:nvPicPr>
        <p:blipFill>
          <a:blip r:embed="rId4"/>
          <a:stretch/>
        </p:blipFill>
        <p:spPr>
          <a:xfrm>
            <a:off x="5203800" y="595440"/>
            <a:ext cx="2095560" cy="12715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7" descr="http://static.ernur.kz/article/5c6560d4427d9.jpg"/>
          <p:cNvPicPr/>
          <p:nvPr/>
        </p:nvPicPr>
        <p:blipFill>
          <a:blip r:embed="rId5"/>
          <a:stretch/>
        </p:blipFill>
        <p:spPr>
          <a:xfrm>
            <a:off x="7680240" y="633240"/>
            <a:ext cx="2243160" cy="124632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9" descr="http://koreabizwire.com/wp/wp-content/uploads/2016/11/24253912_l.jpg"/>
          <p:cNvPicPr/>
          <p:nvPr/>
        </p:nvPicPr>
        <p:blipFill>
          <a:blip r:embed="rId6"/>
          <a:stretch/>
        </p:blipFill>
        <p:spPr>
          <a:xfrm>
            <a:off x="6546960" y="1855800"/>
            <a:ext cx="2263680" cy="130644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23" descr="http://old.baq.kz/userfiles/tulki,%20harsah,hasher%20terileri_(3).jpg"/>
          <p:cNvPicPr/>
          <p:nvPr/>
        </p:nvPicPr>
        <p:blipFill>
          <a:blip r:embed="rId7"/>
          <a:stretch/>
        </p:blipFill>
        <p:spPr>
          <a:xfrm>
            <a:off x="5156280" y="3146400"/>
            <a:ext cx="2351160" cy="131148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8" descr="https://e-history.kz/media/upload/1467/2014/08/27/4d01ec09bc7bbeead86b0d47d416397a.jpg"/>
          <p:cNvPicPr/>
          <p:nvPr/>
        </p:nvPicPr>
        <p:blipFill>
          <a:blip r:embed="rId8"/>
          <a:stretch/>
        </p:blipFill>
        <p:spPr>
          <a:xfrm>
            <a:off x="7962840" y="3125880"/>
            <a:ext cx="2139840" cy="1384200"/>
          </a:xfrm>
          <a:prstGeom prst="rect">
            <a:avLst/>
          </a:prstGeom>
          <a:ln w="0">
            <a:noFill/>
          </a:ln>
        </p:spPr>
      </p:pic>
      <p:sp>
        <p:nvSpPr>
          <p:cNvPr id="65" name="Прямоугольник 16"/>
          <p:cNvSpPr/>
          <p:nvPr/>
        </p:nvSpPr>
        <p:spPr>
          <a:xfrm>
            <a:off x="1473120" y="1820880"/>
            <a:ext cx="181620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Антропогенді фактор – адам іс-әрекетінің қоршаған ортаға әсері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16"/>
          <p:cNvSpPr/>
          <p:nvPr/>
        </p:nvSpPr>
        <p:spPr>
          <a:xfrm>
            <a:off x="966960" y="4819680"/>
            <a:ext cx="9515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ff"/>
                </a:solidFill>
                <a:uFillTx/>
                <a:latin typeface="Arial"/>
                <a:hlinkClick r:id="rId9"/>
              </a:rPr>
              <a:t>https://bilimland.kz/kk/courses/biologiya-kk/ehvolyucziya/adamnyng-qorshahan-ortaha-aseri/lesson/lastanudyng-turleri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89000" y="-577800"/>
            <a:ext cx="10122120" cy="572148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3;p4"/>
          <p:cNvSpPr/>
          <p:nvPr/>
        </p:nvSpPr>
        <p:spPr>
          <a:xfrm>
            <a:off x="7799400" y="4462560"/>
            <a:ext cx="2057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ED02DE-25C1-4DD3-A986-910BDC98199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9" name="Google Shape;124;p4"/>
          <p:cNvCxnSpPr/>
          <p:nvPr/>
        </p:nvCxnSpPr>
        <p:spPr>
          <a:xfrm>
            <a:off x="528480" y="48924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0" name="Google Shape;125;p4"/>
          <p:cNvCxnSpPr/>
          <p:nvPr/>
        </p:nvCxnSpPr>
        <p:spPr>
          <a:xfrm flipV="1">
            <a:off x="624240" y="50220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1" name="Google Shape;230;p65"/>
          <p:cNvSpPr/>
          <p:nvPr/>
        </p:nvSpPr>
        <p:spPr>
          <a:xfrm>
            <a:off x="312840" y="1130400"/>
            <a:ext cx="8518320" cy="26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12"/>
          <p:cNvSpPr/>
          <p:nvPr/>
        </p:nvSpPr>
        <p:spPr>
          <a:xfrm>
            <a:off x="2839680" y="317520"/>
            <a:ext cx="2442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Сабақты пысықтау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" name="Рисунок 13" descr=""/>
          <p:cNvPicPr/>
          <p:nvPr/>
        </p:nvPicPr>
        <p:blipFill>
          <a:blip r:embed="rId2"/>
          <a:stretch/>
        </p:blipFill>
        <p:spPr>
          <a:xfrm>
            <a:off x="8659800" y="-382680"/>
            <a:ext cx="968400" cy="765360"/>
          </a:xfrm>
          <a:prstGeom prst="rect">
            <a:avLst/>
          </a:prstGeom>
          <a:ln w="0">
            <a:noFill/>
          </a:ln>
        </p:spPr>
      </p:pic>
      <p:sp>
        <p:nvSpPr>
          <p:cNvPr id="74" name="Прямоугольник 11"/>
          <p:cNvSpPr/>
          <p:nvPr/>
        </p:nvSpPr>
        <p:spPr>
          <a:xfrm>
            <a:off x="3446280" y="-198360"/>
            <a:ext cx="24624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 </a:t>
            </a: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1 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13"/>
          <p:cNvSpPr/>
          <p:nvPr/>
        </p:nvSpPr>
        <p:spPr>
          <a:xfrm>
            <a:off x="531720" y="3716280"/>
            <a:ext cx="806940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  <a:ea typeface="Calibri"/>
              </a:rPr>
              <a:t>Дескриптор: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адам мен экожүйе арасындағы байланысты сипаттайды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13"/>
          <p:cNvSpPr/>
          <p:nvPr/>
        </p:nvSpPr>
        <p:spPr>
          <a:xfrm>
            <a:off x="125280" y="243000"/>
            <a:ext cx="920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Century Gothic"/>
              </a:rPr>
              <a:t>Адам мен экожүйе арасындағы байланысты сипаттаңыз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1312920" y="1617840"/>
          <a:ext cx="6095880" cy="741240"/>
        </p:xfrm>
        <a:graphic>
          <a:graphicData uri="http://schemas.openxmlformats.org/drawingml/2006/table">
            <a:tbl>
              <a:tblPr/>
              <a:tblGrid>
                <a:gridCol w="3048120"/>
                <a:gridCol w="3047760"/>
              </a:tblGrid>
              <a:tr h="371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        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Пайдалы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            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Кері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70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"/>
          <p:cNvGraphicFramePr/>
          <p:nvPr/>
        </p:nvGraphicFramePr>
        <p:xfrm>
          <a:off x="1300320" y="1039680"/>
          <a:ext cx="6111720" cy="559080"/>
        </p:xfrm>
        <a:graphic>
          <a:graphicData uri="http://schemas.openxmlformats.org/drawingml/2006/table">
            <a:tbl>
              <a:tblPr/>
              <a:tblGrid>
                <a:gridCol w="6111720"/>
              </a:tblGrid>
              <a:tr h="559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            </a:t>
                      </a: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Экожүйеге адамның әсері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" name="Прямоугольник 15"/>
          <p:cNvSpPr/>
          <p:nvPr/>
        </p:nvSpPr>
        <p:spPr>
          <a:xfrm>
            <a:off x="255600" y="2519280"/>
            <a:ext cx="4316400" cy="13125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  <a:effectLst>
            <a:outerShdw dist="38183" dir="2700000" blurRad="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Ормандарды жайылымға айналдыру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Жаппай аңшылық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Өсімдіктерді өсіру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Қаскерлік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8"/>
          <p:cNvSpPr/>
          <p:nvPr/>
        </p:nvSpPr>
        <p:spPr>
          <a:xfrm>
            <a:off x="5145120" y="2532240"/>
            <a:ext cx="4605480" cy="106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Ормандарды кесу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Металлургия өндірісі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Егістіктерде тыңайтқыштарды пайдалану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Қорықтар ұйымдастыру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3CE941-B545-4E33-B05F-94726F536E6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13" descr=""/>
          <p:cNvPicPr/>
          <p:nvPr/>
        </p:nvPicPr>
        <p:blipFill>
          <a:blip r:embed="rId2"/>
          <a:stretch/>
        </p:blipFill>
        <p:spPr>
          <a:xfrm>
            <a:off x="7520040" y="0"/>
            <a:ext cx="1171440" cy="96192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10"/>
          <p:cNvSpPr/>
          <p:nvPr/>
        </p:nvSpPr>
        <p:spPr>
          <a:xfrm>
            <a:off x="3092400" y="322200"/>
            <a:ext cx="28591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7" name="Google Shape;123;p4"/>
          <p:cNvSpPr/>
          <p:nvPr/>
        </p:nvSpPr>
        <p:spPr>
          <a:xfrm>
            <a:off x="7088040" y="45324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C122A5-DF18-47B0-8FB3-AE47AF2BCD0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1128600" y="992160"/>
          <a:ext cx="6618240" cy="3175200"/>
        </p:xfrm>
        <a:graphic>
          <a:graphicData uri="http://schemas.openxmlformats.org/drawingml/2006/table">
            <a:tbl>
              <a:tblPr/>
              <a:tblGrid>
                <a:gridCol w="3310200"/>
                <a:gridCol w="3308040"/>
              </a:tblGrid>
              <a:tr h="362160"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Пайдалы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Кері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25120"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Өсімдіктерді өсіру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Ормандарды жайылымға айналдыру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81400">
                <a:tc>
                  <a:txBody>
                    <a:bodyPr tIns="46800" bIns="46800" anchor="t">
                      <a:noAutofit/>
                    </a:bodyPr>
                    <a:p>
                      <a:pPr marL="228600" indent="-228600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Металлургия өндірісі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Жаппай аңшылық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25120"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Егістіктерде тыңайтқыштарды пайдалану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Қаскерлік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81400"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Қорықтар ұйымдастыру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</a:rPr>
                        <a:t>Ормандарды кесу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717480"/>
            <a:ext cx="9885240" cy="621180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7824960" y="4697280"/>
            <a:ext cx="20556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DFD527-A183-4D31-8DC0-2B484CAB7C61}" type="slidenum">
              <a:rPr b="1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>
            <a:off x="1172880" y="514332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1347840" y="514296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Прямоугольник 10"/>
          <p:cNvSpPr/>
          <p:nvPr/>
        </p:nvSpPr>
        <p:spPr>
          <a:xfrm>
            <a:off x="3156120" y="317520"/>
            <a:ext cx="2028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Үй тапсырмасы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" name="Рисунок 11" descr=""/>
          <p:cNvPicPr/>
          <p:nvPr/>
        </p:nvPicPr>
        <p:blipFill>
          <a:blip r:embed="rId2"/>
          <a:stretch/>
        </p:blipFill>
        <p:spPr>
          <a:xfrm>
            <a:off x="8174160" y="-623880"/>
            <a:ext cx="1066680" cy="844560"/>
          </a:xfrm>
          <a:prstGeom prst="rect">
            <a:avLst/>
          </a:prstGeom>
          <a:ln w="0">
            <a:noFill/>
          </a:ln>
        </p:spPr>
      </p:pic>
      <p:sp>
        <p:nvSpPr>
          <p:cNvPr id="95" name="Прямоугольник 12"/>
          <p:cNvSpPr/>
          <p:nvPr/>
        </p:nvSpPr>
        <p:spPr>
          <a:xfrm>
            <a:off x="455760" y="3865680"/>
            <a:ext cx="9491400" cy="15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1f497d"/>
                </a:solidFill>
                <a:uFillTx/>
                <a:latin typeface="Century Gothic"/>
              </a:rPr>
              <a:t>Дескриптор: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Экожүйеге жағымсыз әсер ететін адам тіршілігінің салаларына мысалдар келтіреді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2"/>
          <p:cNvSpPr/>
          <p:nvPr/>
        </p:nvSpPr>
        <p:spPr>
          <a:xfrm>
            <a:off x="4535640" y="-457200"/>
            <a:ext cx="23745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2 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3"/>
          <p:cNvSpPr/>
          <p:nvPr/>
        </p:nvSpPr>
        <p:spPr>
          <a:xfrm>
            <a:off x="722160" y="173160"/>
            <a:ext cx="8585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Century Gothic"/>
              </a:rPr>
              <a:t>Экожүйеге жағымсыз әсер ететін адам тіршілігінің салаларына мысалдар келтіріңіз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Picture 29" descr=""/>
          <p:cNvPicPr/>
          <p:nvPr/>
        </p:nvPicPr>
        <p:blipFill>
          <a:blip r:embed="rId3"/>
          <a:srcRect l="27815" t="35440" r="38854" b="31598"/>
          <a:stretch/>
        </p:blipFill>
        <p:spPr>
          <a:xfrm>
            <a:off x="1139760" y="873000"/>
            <a:ext cx="7397640" cy="301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2024-10-31T17:11:30Z</dcterms:modified>
  <cp:revision>288</cp:revision>
  <dc:subject/>
  <dc:title>Презентация PowerPoint</dc:title>
</cp:coreProperties>
</file>