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3.png" ContentType="image/png"/>
  <Override PartName="/ppt/media/image5.png" ContentType="image/png"/>
  <Override PartName="/ppt/media/image6.png" ContentType="image/png"/>
  <Override PartName="/ppt/media/image10.wmf" ContentType="image/x-wmf"/>
  <Override PartName="/ppt/media/image2.png" ContentType="image/png"/>
  <Override PartName="/ppt/media/image9.jpeg" ContentType="image/jpeg"/>
  <Override PartName="/ppt/media/image11.jpeg" ContentType="image/jpeg"/>
  <Override PartName="/ppt/media/image7.png" ContentType="image/png"/>
  <Override PartName="/ppt/media/image4.png" ContentType="image/png"/>
  <Override PartName="/ppt/media/image8.jpeg" ContentType="image/jpeg"/>
  <Override PartName="/ppt/media/image12.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notesSlides/_rels/notesSlide4.xml.rels" ContentType="application/vnd.openxmlformats-package.relationships+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5088"/>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796800" cy="9928800"/>
          </a:xfrm>
          <a:prstGeom prst="rect">
            <a:avLst/>
          </a:prstGeom>
          <a:solidFill>
            <a:srgbClr val="ffffff"/>
          </a:solidFill>
          <a:ln w="0">
            <a:noFill/>
          </a:ln>
        </p:spPr>
        <p:txBody>
          <a:bodyPr lIns="90000" rIns="90000" tIns="45000" bIns="45000" anchor="ctr" anchorCtr="1">
            <a:noAutofit/>
          </a:bodyPr>
          <a:p>
            <a:endParaRPr b="0" lang="ru-RU" sz="1200" strike="noStrike" u="none">
              <a:solidFill>
                <a:srgbClr val="000000"/>
              </a:solidFill>
              <a:uFillTx/>
              <a:latin typeface="Arial"/>
            </a:endParaRPr>
          </a:p>
        </p:txBody>
      </p:sp>
      <p:sp>
        <p:nvSpPr>
          <p:cNvPr id="6" name="PlaceHolder 1"/>
          <p:cNvSpPr>
            <a:spLocks noGrp="1"/>
          </p:cNvSpPr>
          <p:nvPr>
            <p:ph type="hdr"/>
          </p:nvPr>
        </p:nvSpPr>
        <p:spPr>
          <a:xfrm>
            <a:off x="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7" name="PlaceHolder 2"/>
          <p:cNvSpPr>
            <a:spLocks noGrp="1"/>
          </p:cNvSpPr>
          <p:nvPr>
            <p:ph type="dt" idx="4"/>
          </p:nvPr>
        </p:nvSpPr>
        <p:spPr>
          <a:xfrm>
            <a:off x="384984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8" name="PlaceHolder 3"/>
          <p:cNvSpPr>
            <a:spLocks noGrp="1"/>
          </p:cNvSpPr>
          <p:nvPr>
            <p:ph type="sldImg"/>
          </p:nvPr>
        </p:nvSpPr>
        <p:spPr>
          <a:xfrm>
            <a:off x="422280" y="1240920"/>
            <a:ext cx="5953320" cy="3350160"/>
          </a:xfrm>
          <a:prstGeom prst="rect">
            <a:avLst/>
          </a:prstGeom>
          <a:noFill/>
          <a:ln w="12600">
            <a:solidFill>
              <a:srgbClr val="000000"/>
            </a:solidFill>
            <a:round/>
          </a:ln>
        </p:spPr>
        <p:txBody>
          <a:bodyPr lIns="91440" rIns="91440" tIns="45720" bIns="4572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move the slide</a:t>
            </a:r>
            <a:endParaRPr b="0" lang="ru-RU" sz="3800" strike="noStrike" u="none">
              <a:solidFill>
                <a:srgbClr val="000000"/>
              </a:solidFill>
              <a:uFillTx/>
              <a:latin typeface="Calibri"/>
            </a:endParaRPr>
          </a:p>
        </p:txBody>
      </p:sp>
      <p:sp>
        <p:nvSpPr>
          <p:cNvPr id="9" name="PlaceHolder 4"/>
          <p:cNvSpPr>
            <a:spLocks noGrp="1"/>
          </p:cNvSpPr>
          <p:nvPr>
            <p:ph type="body"/>
          </p:nvPr>
        </p:nvSpPr>
        <p:spPr>
          <a:xfrm>
            <a:off x="679320" y="4777920"/>
            <a:ext cx="5438880" cy="3908520"/>
          </a:xfrm>
          <a:prstGeom prst="rect">
            <a:avLst/>
          </a:prstGeom>
          <a:noFill/>
          <a:ln w="0">
            <a:noFill/>
          </a:ln>
        </p:spPr>
        <p:txBody>
          <a:bodyPr lIns="91440" rIns="91440" tIns="45720" bIns="45720" anchor="t">
            <a:noAutofit/>
          </a:bodyPr>
          <a:p>
            <a:pPr marL="387360" indent="-193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rPr>
              <a:t>Click to edit the notes format</a:t>
            </a:r>
            <a:endParaRPr b="0" lang="ru-RU" sz="1200" strike="noStrike" u="none">
              <a:solidFill>
                <a:srgbClr val="000000"/>
              </a:solidFill>
              <a:uFillTx/>
              <a:latin typeface="Arial"/>
            </a:endParaRPr>
          </a:p>
        </p:txBody>
      </p:sp>
      <p:sp>
        <p:nvSpPr>
          <p:cNvPr id="10" name="PlaceHolder 5"/>
          <p:cNvSpPr>
            <a:spLocks noGrp="1"/>
          </p:cNvSpPr>
          <p:nvPr>
            <p:ph type="ftr" idx="5"/>
          </p:nvPr>
        </p:nvSpPr>
        <p:spPr>
          <a:xfrm>
            <a:off x="0" y="9429840"/>
            <a:ext cx="2946240" cy="498240"/>
          </a:xfrm>
          <a:prstGeom prst="rect">
            <a:avLst/>
          </a:prstGeom>
          <a:noFill/>
          <a:ln w="0">
            <a:noFill/>
          </a:ln>
        </p:spPr>
        <p:txBody>
          <a:bodyPr lIns="91440" rIns="91440" tIns="45720" bIns="4572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11" name="PlaceHolder 6"/>
          <p:cNvSpPr>
            <a:spLocks noGrp="1"/>
          </p:cNvSpPr>
          <p:nvPr>
            <p:ph type="sldNum" idx="6"/>
          </p:nvPr>
        </p:nvSpPr>
        <p:spPr>
          <a:xfrm>
            <a:off x="3849840" y="9429840"/>
            <a:ext cx="2946240" cy="498240"/>
          </a:xfrm>
          <a:prstGeom prst="rect">
            <a:avLst/>
          </a:prstGeom>
          <a:noFill/>
          <a:ln w="0">
            <a:noFill/>
          </a:ln>
        </p:spPr>
        <p:txBody>
          <a:bodyPr lIns="91440" rIns="91440" tIns="45720" bIns="4572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ea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F64486-5386-4072-A4A5-602883F33DFF}" type="slidenum">
              <a:rPr b="0" lang="ru-RU" sz="1200" strike="noStrike" u="none">
                <a:solidFill>
                  <a:srgbClr val="000000"/>
                </a:solidFill>
                <a:uFillTx/>
                <a:latin typeface="Calibri"/>
                <a:ea typeface="Calibri"/>
              </a:rPr>
              <a:t>&lt;number&gt;</a:t>
            </a:fld>
            <a:endParaRPr b="0" lang="ru-RU" sz="1200" strike="noStrike" u="none">
              <a:solidFill>
                <a:srgbClr val="0000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422280" y="1241280"/>
            <a:ext cx="5952960" cy="3349800"/>
          </a:xfrm>
          <a:prstGeom prst="rect">
            <a:avLst/>
          </a:prstGeom>
          <a:ln w="0">
            <a:noFill/>
          </a:ln>
        </p:spPr>
      </p:sp>
      <p:sp>
        <p:nvSpPr>
          <p:cNvPr id="124" name="PlaceHolder 2"/>
          <p:cNvSpPr>
            <a:spLocks noGrp="1"/>
          </p:cNvSpPr>
          <p:nvPr>
            <p:ph type="body"/>
          </p:nvPr>
        </p:nvSpPr>
        <p:spPr>
          <a:xfrm>
            <a:off x="679320" y="4777920"/>
            <a:ext cx="5438880" cy="3908520"/>
          </a:xfrm>
          <a:prstGeom prst="rect">
            <a:avLst/>
          </a:prstGeom>
          <a:noFill/>
          <a:ln w="0">
            <a:noFill/>
          </a:ln>
        </p:spPr>
        <p:txBody>
          <a:bodyPr lIns="0" rIns="0" tIns="0" bIns="0" anchor="t">
            <a:noAutofit/>
          </a:bodyPr>
          <a:p>
            <a:pPr marL="387360" indent="-193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125" name="Номер слайда 3"/>
          <p:cNvSpPr/>
          <p:nvPr/>
        </p:nvSpPr>
        <p:spPr>
          <a:xfrm>
            <a:off x="3849840" y="9429840"/>
            <a:ext cx="2946240" cy="498240"/>
          </a:xfrm>
          <a:prstGeom prst="rect">
            <a:avLst/>
          </a:prstGeom>
          <a:noFill/>
          <a:ln w="0">
            <a:noFill/>
          </a:ln>
        </p:spPr>
        <p:style>
          <a:lnRef idx="0"/>
          <a:fillRef idx="0"/>
          <a:effectRef idx="0"/>
          <a:fontRef idx="minor"/>
        </p:style>
        <p:txBody>
          <a:bodyPr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13CBA0-6925-45BD-923B-052C41DF2261}" type="slidenum">
              <a:rPr b="0" lang="ru-RU" sz="1200" strike="noStrike" u="none">
                <a:solidFill>
                  <a:srgbClr val="000000"/>
                </a:solidFill>
                <a:uFillTx/>
                <a:latin typeface="Calibri"/>
                <a:ea typeface="Calibri"/>
              </a:rPr>
              <a:t>&lt;number&gt;</a:t>
            </a:fld>
            <a:endParaRPr b="0" lang="ru-RU" sz="1200" strike="noStrike" u="none">
              <a:solidFill>
                <a:srgbClr val="000000"/>
              </a:solidFill>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B3DF252-A352-4605-BECB-F8FBA199979E}"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edit the title text format</a:t>
            </a:r>
            <a:endParaRPr b="0" lang="ru-RU" sz="3800" strike="noStrike" u="none">
              <a:solidFill>
                <a:srgbClr val="000000"/>
              </a:solidFill>
              <a:uFillTx/>
              <a:latin typeface="Calibri"/>
            </a:endParaRPr>
          </a:p>
        </p:txBody>
      </p:sp>
      <p:sp>
        <p:nvSpPr>
          <p:cNvPr id="1" name="PlaceHolder 2"/>
          <p:cNvSpPr>
            <a:spLocks noGrp="1"/>
          </p:cNvSpPr>
          <p:nvPr>
            <p:ph type="body"/>
          </p:nvPr>
        </p:nvSpPr>
        <p:spPr>
          <a:xfrm>
            <a:off x="457200" y="1200240"/>
            <a:ext cx="8229600" cy="3394080"/>
          </a:xfrm>
          <a:prstGeom prst="rect">
            <a:avLst/>
          </a:prstGeom>
          <a:noFill/>
          <a:ln w="0">
            <a:noFill/>
          </a:ln>
        </p:spPr>
        <p:txBody>
          <a:bodyPr lIns="77760" rIns="77760" tIns="38880" bIns="38880" anchor="t">
            <a:normAutofit fontScale="92500" lnSpcReduction="9999"/>
          </a:bodyPr>
          <a:p>
            <a:pPr marL="290520" indent="-29052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Click to edit the outline text format</a:t>
            </a:r>
            <a:endParaRPr b="0" lang="ru-RU" sz="2700" strike="noStrike" u="none">
              <a:solidFill>
                <a:srgbClr val="000000"/>
              </a:solidFill>
              <a:uFillTx/>
              <a:latin typeface="Calibri"/>
            </a:endParaRPr>
          </a:p>
          <a:p>
            <a:pPr lvl="1" marL="631800" indent="-24300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Second Outline Level</a:t>
            </a:r>
            <a:endParaRPr b="0" lang="ru-RU" sz="2700" strike="noStrike" u="none">
              <a:solidFill>
                <a:srgbClr val="000000"/>
              </a:solidFill>
              <a:uFillTx/>
              <a:latin typeface="Calibri"/>
            </a:endParaRPr>
          </a:p>
          <a:p>
            <a:pPr lvl="2" marL="9730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Third Outline Level</a:t>
            </a:r>
            <a:endParaRPr b="0" lang="ru-RU" sz="2700" strike="noStrike" u="none">
              <a:solidFill>
                <a:srgbClr val="000000"/>
              </a:solidFill>
              <a:uFillTx/>
              <a:latin typeface="Calibri"/>
            </a:endParaRPr>
          </a:p>
          <a:p>
            <a:pPr lvl="3" marL="136224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Fourth Outline Level</a:t>
            </a:r>
            <a:endParaRPr b="0" lang="ru-RU" sz="2700" strike="noStrike" u="none">
              <a:solidFill>
                <a:srgbClr val="000000"/>
              </a:solidFill>
              <a:uFillTx/>
              <a:latin typeface="Calibri"/>
            </a:endParaRPr>
          </a:p>
          <a:p>
            <a:pPr lvl="4"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Fifth Outline Level</a:t>
            </a:r>
            <a:endParaRPr b="0" lang="ru-RU" sz="2700" strike="noStrike" u="none">
              <a:solidFill>
                <a:srgbClr val="000000"/>
              </a:solidFill>
              <a:uFillTx/>
              <a:latin typeface="Calibri"/>
            </a:endParaRPr>
          </a:p>
          <a:p>
            <a:pPr lvl="5"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Sixth Outline Level</a:t>
            </a:r>
            <a:endParaRPr b="0" lang="ru-RU" sz="2700" strike="noStrike" u="none">
              <a:solidFill>
                <a:srgbClr val="000000"/>
              </a:solidFill>
              <a:uFillTx/>
              <a:latin typeface="Calibri"/>
            </a:endParaRPr>
          </a:p>
          <a:p>
            <a:pPr lvl="6"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Seventh Outline Level</a:t>
            </a:r>
            <a:endParaRPr b="0" lang="ru-RU" sz="2700" strike="noStrike" u="none">
              <a:solidFill>
                <a:srgbClr val="000000"/>
              </a:solidFill>
              <a:uFillTx/>
              <a:latin typeface="Calibri"/>
            </a:endParaRPr>
          </a:p>
        </p:txBody>
      </p:sp>
      <p:sp>
        <p:nvSpPr>
          <p:cNvPr id="2" name="PlaceHolder 3"/>
          <p:cNvSpPr>
            <a:spLocks noGrp="1"/>
          </p:cNvSpPr>
          <p:nvPr>
            <p:ph type="dt" idx="1"/>
          </p:nvPr>
        </p:nvSpPr>
        <p:spPr>
          <a:xfrm>
            <a:off x="456840" y="4766760"/>
            <a:ext cx="213372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 name="PlaceHolder 4"/>
          <p:cNvSpPr>
            <a:spLocks noGrp="1"/>
          </p:cNvSpPr>
          <p:nvPr>
            <p:ph type="ftr" idx="2"/>
          </p:nvPr>
        </p:nvSpPr>
        <p:spPr>
          <a:xfrm>
            <a:off x="3124080" y="4766760"/>
            <a:ext cx="289584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 name="PlaceHolder 5"/>
          <p:cNvSpPr>
            <a:spLocks noGrp="1"/>
          </p:cNvSpPr>
          <p:nvPr>
            <p:ph type="sldNum" idx="3"/>
          </p:nvPr>
        </p:nvSpPr>
        <p:spPr>
          <a:xfrm>
            <a:off x="6552720" y="4766760"/>
            <a:ext cx="2133720" cy="273240"/>
          </a:xfrm>
          <a:prstGeom prst="rect">
            <a:avLst/>
          </a:prstGeom>
          <a:noFill/>
          <a:ln w="0">
            <a:noFill/>
          </a:ln>
        </p:spPr>
        <p:txBody>
          <a:bodyPr lIns="77760" rIns="77760" tIns="38880" bIns="388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898989"/>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1F50AB-7F00-414B-A0B2-EF599D5C612A}"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hyperlink" Target="https://bilimland.kz/kk/courses/biologiya-kk/ehvolyucziya/ehkozhujeler/lesson/sukczessiya" TargetMode="External"/><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hyperlink" Target="https://www.youtube.com/watch?v=k3rGCG3W3Xw" TargetMode="External"/><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wmf"/><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Google Shape;76;p1"/>
          <p:cNvSpPr/>
          <p:nvPr/>
        </p:nvSpPr>
        <p:spPr>
          <a:xfrm>
            <a:off x="687240" y="2255760"/>
            <a:ext cx="7729560" cy="1571760"/>
          </a:xfrm>
          <a:prstGeom prst="rect">
            <a:avLst/>
          </a:prstGeom>
          <a:noFill/>
          <a:ln w="0">
            <a:noFill/>
          </a:ln>
        </p:spPr>
        <p:style>
          <a:lnRef idx="0"/>
          <a:fillRef idx="0"/>
          <a:effectRef idx="0"/>
          <a:fontRef idx="minor"/>
        </p:style>
        <p:txBody>
          <a:bodyPr lIns="44280" rIns="44280" tIns="22320" bIns="2232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002060"/>
                </a:solidFill>
                <a:uFillTx/>
                <a:latin typeface="Century Gothic"/>
                <a:ea typeface="Times New Roman"/>
              </a:rPr>
              <a:t>Тақырыбы:</a:t>
            </a:r>
            <a:r>
              <a:rPr b="1" lang="kk-KZ" sz="2200" strike="noStrike" u="none">
                <a:solidFill>
                  <a:srgbClr val="002060"/>
                </a:solidFill>
                <a:uFillTx/>
                <a:latin typeface="Century Gothic"/>
              </a:rPr>
              <a:t>Экологиялық сукцессия. Экожүйелердің алмасуы.</a:t>
            </a: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002060"/>
                </a:solidFill>
                <a:uFillTx/>
                <a:latin typeface="Century Gothic"/>
                <a:ea typeface="Times New Roman"/>
              </a:rPr>
              <a:t>7 сынып</a:t>
            </a:r>
            <a:endParaRPr b="0" lang="ru-RU" sz="2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cxnSp>
        <p:nvCxnSpPr>
          <p:cNvPr id="13" name="Google Shape;77;p1"/>
          <p:cNvCxnSpPr/>
          <p:nvPr/>
        </p:nvCxnSpPr>
        <p:spPr>
          <a:xfrm>
            <a:off x="1221840" y="4357440"/>
            <a:ext cx="6939720" cy="1080"/>
          </a:xfrm>
          <a:prstGeom prst="straightConnector1">
            <a:avLst/>
          </a:prstGeom>
          <a:ln w="38160">
            <a:solidFill>
              <a:srgbClr val="090f78"/>
            </a:solidFill>
            <a:miter/>
          </a:ln>
        </p:spPr>
      </p:cxnSp>
      <p:cxnSp>
        <p:nvCxnSpPr>
          <p:cNvPr id="14" name="Google Shape;78;p1"/>
          <p:cNvCxnSpPr/>
          <p:nvPr/>
        </p:nvCxnSpPr>
        <p:spPr>
          <a:xfrm>
            <a:off x="1278000" y="4562280"/>
            <a:ext cx="6712560" cy="1080"/>
          </a:xfrm>
          <a:prstGeom prst="straightConnector1">
            <a:avLst/>
          </a:prstGeom>
          <a:ln w="38160">
            <a:solidFill>
              <a:srgbClr val="00b050"/>
            </a:solidFill>
            <a:miter/>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BDAAECE-42AB-4178-9FC8-2E64EAA1B04A}"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89" name="Picture 2" descr="C:\Users\Типография\Desktop\Безымянный.png"/>
          <p:cNvPicPr/>
          <p:nvPr/>
        </p:nvPicPr>
        <p:blipFill>
          <a:blip r:embed="rId1"/>
          <a:srcRect l="11758" t="0" r="11484" b="0"/>
          <a:stretch/>
        </p:blipFill>
        <p:spPr>
          <a:xfrm>
            <a:off x="0" y="-15840"/>
            <a:ext cx="9144000" cy="5167440"/>
          </a:xfrm>
          <a:prstGeom prst="rect">
            <a:avLst/>
          </a:prstGeom>
          <a:ln w="0">
            <a:noFill/>
          </a:ln>
        </p:spPr>
      </p:pic>
      <p:sp>
        <p:nvSpPr>
          <p:cNvPr id="90" name="Прямоугольник 10"/>
          <p:cNvSpPr/>
          <p:nvPr/>
        </p:nvSpPr>
        <p:spPr>
          <a:xfrm>
            <a:off x="3092400" y="322200"/>
            <a:ext cx="2859120" cy="4068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Дұрыс жауап</a:t>
            </a:r>
            <a:endParaRPr b="0" lang="ru-RU" sz="2200" strike="noStrike" u="none">
              <a:solidFill>
                <a:srgbClr val="000000"/>
              </a:solidFill>
              <a:uFillTx/>
              <a:latin typeface="Arial"/>
            </a:endParaRPr>
          </a:p>
        </p:txBody>
      </p:sp>
      <p:cxnSp>
        <p:nvCxnSpPr>
          <p:cNvPr id="91" name="Google Shape;124;p4"/>
          <p:cNvCxnSpPr/>
          <p:nvPr/>
        </p:nvCxnSpPr>
        <p:spPr>
          <a:xfrm>
            <a:off x="299880" y="4882680"/>
            <a:ext cx="8614800" cy="1080"/>
          </a:xfrm>
          <a:prstGeom prst="straightConnector1">
            <a:avLst/>
          </a:prstGeom>
          <a:ln w="38160">
            <a:solidFill>
              <a:srgbClr val="002060"/>
            </a:solidFill>
            <a:miter/>
          </a:ln>
        </p:spPr>
      </p:cxnSp>
      <p:cxnSp>
        <p:nvCxnSpPr>
          <p:cNvPr id="92" name="Google Shape;125;p4"/>
          <p:cNvCxnSpPr/>
          <p:nvPr/>
        </p:nvCxnSpPr>
        <p:spPr>
          <a:xfrm flipV="1">
            <a:off x="456120" y="4979160"/>
            <a:ext cx="8317800" cy="1080"/>
          </a:xfrm>
          <a:prstGeom prst="straightConnector1">
            <a:avLst/>
          </a:prstGeom>
          <a:ln w="38160">
            <a:solidFill>
              <a:srgbClr val="00b050"/>
            </a:solidFill>
            <a:miter/>
          </a:ln>
        </p:spPr>
      </p:cxnSp>
      <p:sp>
        <p:nvSpPr>
          <p:cNvPr id="93" name="Google Shape;123;p4"/>
          <p:cNvSpPr/>
          <p:nvPr/>
        </p:nvSpPr>
        <p:spPr>
          <a:xfrm>
            <a:off x="7088040" y="4532400"/>
            <a:ext cx="205596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4A78BB1-8A0D-4688-B934-EF2CF5E3213B}"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graphicFrame>
        <p:nvGraphicFramePr>
          <p:cNvPr id="94" name=""/>
          <p:cNvGraphicFramePr/>
          <p:nvPr/>
        </p:nvGraphicFramePr>
        <p:xfrm>
          <a:off x="163440" y="836640"/>
          <a:ext cx="8748720" cy="4014720"/>
        </p:xfrm>
        <a:graphic>
          <a:graphicData uri="http://schemas.openxmlformats.org/drawingml/2006/table">
            <a:tbl>
              <a:tblPr/>
              <a:tblGrid>
                <a:gridCol w="4456080"/>
                <a:gridCol w="4292640"/>
              </a:tblGrid>
              <a:tr h="549360">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kk-KZ" sz="1900" strike="noStrike" u="none">
                          <a:solidFill>
                            <a:srgbClr val="002060"/>
                          </a:solidFill>
                          <a:uFillTx/>
                          <a:latin typeface="Century Gothic"/>
                          <a:ea typeface="Calibri"/>
                        </a:rPr>
                        <a:t>А</a:t>
                      </a:r>
                      <a:r>
                        <a:rPr b="1" lang="ru-RU" sz="1900" strike="noStrike" u="none">
                          <a:solidFill>
                            <a:srgbClr val="002060"/>
                          </a:solidFill>
                          <a:uFillTx/>
                          <a:latin typeface="Century Gothic"/>
                          <a:ea typeface="Calibri"/>
                        </a:rPr>
                        <a:t>-</a:t>
                      </a:r>
                      <a:r>
                        <a:rPr b="1" lang="kk-KZ" sz="1900" strike="noStrike" u="none">
                          <a:solidFill>
                            <a:srgbClr val="002060"/>
                          </a:solidFill>
                          <a:uFillTx/>
                          <a:latin typeface="Century Gothic"/>
                          <a:ea typeface="Calibri"/>
                        </a:rPr>
                        <a:t>Екінші реттік сукцессия</a:t>
                      </a:r>
                      <a:endParaRPr b="0" lang="ru-RU" sz="19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kk-KZ" sz="1900" strike="noStrike" u="none">
                          <a:solidFill>
                            <a:srgbClr val="002060"/>
                          </a:solidFill>
                          <a:uFillTx/>
                          <a:latin typeface="Century Gothic"/>
                          <a:ea typeface="Calibri"/>
                        </a:rPr>
                        <a:t>В</a:t>
                      </a:r>
                      <a:r>
                        <a:rPr b="1" lang="ru-RU" sz="1900" strike="noStrike" u="none">
                          <a:solidFill>
                            <a:srgbClr val="002060"/>
                          </a:solidFill>
                          <a:uFillTx/>
                          <a:latin typeface="Century Gothic"/>
                          <a:ea typeface="Calibri"/>
                        </a:rPr>
                        <a:t>-Б</a:t>
                      </a:r>
                      <a:r>
                        <a:rPr b="1" lang="kk-KZ" sz="1900" strike="noStrike" u="none">
                          <a:solidFill>
                            <a:srgbClr val="002060"/>
                          </a:solidFill>
                          <a:uFillTx/>
                          <a:latin typeface="Century Gothic"/>
                          <a:ea typeface="Calibri"/>
                        </a:rPr>
                        <a:t>ірінші реттік сукцессия</a:t>
                      </a:r>
                      <a:endParaRPr b="0" lang="ru-RU" sz="19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465360">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000" strike="noStrike" u="none">
                        <a:solidFill>
                          <a:srgbClr val="000000"/>
                        </a:solidFill>
                        <a:uFillTx/>
                        <a:latin typeface="Arial"/>
                      </a:endParaRPr>
                    </a:p>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000" strike="noStrike" u="none">
                        <a:solidFill>
                          <a:srgbClr val="000000"/>
                        </a:solidFill>
                        <a:uFillTx/>
                        <a:latin typeface="Arial"/>
                      </a:endParaRPr>
                    </a:p>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000" strike="noStrike" u="none">
                        <a:solidFill>
                          <a:srgbClr val="000000"/>
                        </a:solidFill>
                        <a:uFillTx/>
                        <a:latin typeface="Arial"/>
                      </a:endParaRPr>
                    </a:p>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000" strike="noStrike" u="none">
                        <a:solidFill>
                          <a:srgbClr val="000000"/>
                        </a:solidFill>
                        <a:uFillTx/>
                        <a:latin typeface="Arial"/>
                      </a:endParaRPr>
                    </a:p>
                    <a:p>
                      <a:pPr>
                        <a:lnSpc>
                          <a:spcPct val="115000"/>
                        </a:lnSpc>
                        <a:spcAft>
                          <a:spcPts val="1001"/>
                        </a:spcAft>
                        <a:buClr>
                          <a:srgbClr val="002060"/>
                        </a:buClr>
                        <a:buFont typeface="Arial"/>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1400" strike="noStrike" u="none">
                          <a:solidFill>
                            <a:srgbClr val="002060"/>
                          </a:solidFill>
                          <a:uFillTx/>
                          <a:latin typeface="Century Gothic"/>
                        </a:rPr>
                        <a:t>Бұрын болған экожүйе тіршілігін жойып,енді біртіндеп қалпына келе бастаған жағдайда қалыптасады</a:t>
                      </a:r>
                      <a:endParaRPr b="0" lang="ru-RU" sz="1400" strike="noStrike" u="none">
                        <a:solidFill>
                          <a:srgbClr val="000000"/>
                        </a:solidFill>
                        <a:uFillTx/>
                        <a:latin typeface="Arial"/>
                      </a:endParaRPr>
                    </a:p>
                    <a:p>
                      <a:pPr>
                        <a:lnSpc>
                          <a:spcPct val="115000"/>
                        </a:lnSpc>
                        <a:spcAft>
                          <a:spcPts val="1001"/>
                        </a:spcAft>
                        <a:buClr>
                          <a:srgbClr val="002060"/>
                        </a:buClr>
                        <a:buFont typeface="Arial"/>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1400" strike="noStrike" u="none">
                          <a:solidFill>
                            <a:srgbClr val="002060"/>
                          </a:solidFill>
                          <a:uFillTx/>
                          <a:latin typeface="Century Gothic"/>
                          <a:ea typeface="Calibri"/>
                        </a:rPr>
                        <a:t>Бұзылған экожүйені қалпына келтіру</a:t>
                      </a:r>
                      <a:endParaRPr b="0" lang="ru-RU" sz="1400" strike="noStrike" u="none">
                        <a:solidFill>
                          <a:srgbClr val="000000"/>
                        </a:solidFill>
                        <a:uFillTx/>
                        <a:latin typeface="Arial"/>
                      </a:endParaRPr>
                    </a:p>
                    <a:p>
                      <a:pPr>
                        <a:lnSpc>
                          <a:spcPct val="115000"/>
                        </a:lnSpc>
                        <a:spcAft>
                          <a:spcPts val="1001"/>
                        </a:spcAft>
                        <a:buClr>
                          <a:srgbClr val="002060"/>
                        </a:buClr>
                        <a:buFont typeface="Arial"/>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1400" strike="noStrike" u="none">
                          <a:solidFill>
                            <a:srgbClr val="002060"/>
                          </a:solidFill>
                          <a:uFillTx/>
                          <a:latin typeface="Century Gothic"/>
                        </a:rPr>
                        <a:t>бастаушы (пионер) ағзалардан емес тұқымдары көрші аумақтан ұшып келген өсімдік ағзаларынан және тұқымы топырақта бұзылмай қалған жергілікті түрлерен басталады</a:t>
                      </a:r>
                      <a:endParaRPr b="0" lang="ru-RU" sz="14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700" strike="noStrike" u="none">
                        <a:solidFill>
                          <a:srgbClr val="000000"/>
                        </a:solidFill>
                        <a:uFillTx/>
                        <a:latin typeface="Arial"/>
                      </a:endParaRPr>
                    </a:p>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700" strike="noStrike" u="none">
                        <a:solidFill>
                          <a:srgbClr val="000000"/>
                        </a:solidFill>
                        <a:uFillTx/>
                        <a:latin typeface="Arial"/>
                      </a:endParaRPr>
                    </a:p>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700" strike="noStrike" u="none">
                        <a:solidFill>
                          <a:srgbClr val="000000"/>
                        </a:solidFill>
                        <a:uFillTx/>
                        <a:latin typeface="Arial"/>
                      </a:endParaRPr>
                    </a:p>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700" strike="noStrike" u="none">
                        <a:solidFill>
                          <a:srgbClr val="000000"/>
                        </a:solidFill>
                        <a:uFillTx/>
                        <a:latin typeface="Arial"/>
                      </a:endParaRPr>
                    </a:p>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700" strike="noStrike" u="none">
                        <a:solidFill>
                          <a:srgbClr val="000000"/>
                        </a:solidFill>
                        <a:uFillTx/>
                        <a:latin typeface="Arial"/>
                      </a:endParaRPr>
                    </a:p>
                    <a:p>
                      <a:pPr>
                        <a:lnSpc>
                          <a:spcPct val="115000"/>
                        </a:lnSpc>
                        <a:spcAft>
                          <a:spcPts val="1001"/>
                        </a:spcAft>
                        <a:buClr>
                          <a:srgbClr val="002060"/>
                        </a:buClr>
                        <a:buFont typeface="Arial"/>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1600" strike="noStrike" u="none">
                          <a:solidFill>
                            <a:srgbClr val="002060"/>
                          </a:solidFill>
                          <a:uFillTx/>
                          <a:latin typeface="Century Gothic"/>
                        </a:rPr>
                        <a:t>Бұған дейін тіршілік болмаған, өнім бермейтін ортадан басталады.</a:t>
                      </a:r>
                      <a:endParaRPr b="0" lang="ru-RU" sz="1600" strike="noStrike" u="none">
                        <a:solidFill>
                          <a:srgbClr val="000000"/>
                        </a:solidFill>
                        <a:uFillTx/>
                        <a:latin typeface="Arial"/>
                      </a:endParaRPr>
                    </a:p>
                    <a:p>
                      <a:pPr>
                        <a:lnSpc>
                          <a:spcPct val="115000"/>
                        </a:lnSpc>
                        <a:spcAft>
                          <a:spcPts val="1001"/>
                        </a:spcAft>
                        <a:buClr>
                          <a:srgbClr val="002060"/>
                        </a:buClr>
                        <a:buFont typeface="Arial"/>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ru-RU" sz="1600" strike="noStrike" u="none">
                          <a:solidFill>
                            <a:srgbClr val="002060"/>
                          </a:solidFill>
                          <a:uFillTx/>
                          <a:latin typeface="Century Gothic"/>
                        </a:rPr>
                        <a:t>Экожүйеде сукцессияның әр кезеңінде белгілі бір өсімдік түрі қалыптасады</a:t>
                      </a:r>
                      <a:r>
                        <a:rPr b="1" lang="ru-RU" sz="1600" strike="noStrike" u="none">
                          <a:solidFill>
                            <a:srgbClr val="000000"/>
                          </a:solidFill>
                          <a:uFillTx/>
                          <a:latin typeface="Century Gothic"/>
                        </a:rPr>
                        <a:t>. </a:t>
                      </a:r>
                      <a:endParaRPr b="0" lang="ru-RU" sz="1600" strike="noStrike" u="none">
                        <a:solidFill>
                          <a:srgbClr val="000000"/>
                        </a:solidFill>
                        <a:uFillTx/>
                        <a:latin typeface="Arial"/>
                      </a:endParaRPr>
                    </a:p>
                    <a:p>
                      <a:pPr>
                        <a:lnSpc>
                          <a:spcPct val="115000"/>
                        </a:lnSpc>
                        <a:spcAft>
                          <a:spcPts val="1001"/>
                        </a:spcAft>
                        <a:buClr>
                          <a:srgbClr val="002060"/>
                        </a:buClr>
                        <a:buFont typeface="Arial"/>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1600" strike="noStrike" u="none">
                          <a:solidFill>
                            <a:srgbClr val="002060"/>
                          </a:solidFill>
                          <a:uFillTx/>
                          <a:latin typeface="Century Gothic"/>
                        </a:rPr>
                        <a:t>Опырылудан немесе көшкіннен кейінгі тау беткейлері, құм қайраңдары, жанартаулық аралдар болуы мүмкін</a:t>
                      </a:r>
                      <a:endParaRPr b="0" lang="ru-RU" sz="16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pic>
        <p:nvPicPr>
          <p:cNvPr id="95" name="Рисунок 2" descr="Картинки по запросу первичная сукцессия"/>
          <p:cNvPicPr/>
          <p:nvPr/>
        </p:nvPicPr>
        <p:blipFill>
          <a:blip r:embed="rId2"/>
          <a:stretch/>
        </p:blipFill>
        <p:spPr>
          <a:xfrm>
            <a:off x="4716360" y="1433520"/>
            <a:ext cx="3522600" cy="1193760"/>
          </a:xfrm>
          <a:prstGeom prst="rect">
            <a:avLst/>
          </a:prstGeom>
          <a:ln w="0">
            <a:noFill/>
          </a:ln>
        </p:spPr>
      </p:pic>
      <p:pic>
        <p:nvPicPr>
          <p:cNvPr id="96" name="Picture 23" descr="https://fb.ru/misc/i/gallery/3530/419144.jpg"/>
          <p:cNvPicPr/>
          <p:nvPr/>
        </p:nvPicPr>
        <p:blipFill>
          <a:blip r:embed="rId3"/>
          <a:stretch/>
        </p:blipFill>
        <p:spPr>
          <a:xfrm>
            <a:off x="614520" y="1528920"/>
            <a:ext cx="3543120" cy="88740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86726BA-C6C7-4089-A6E5-80AECDD72110}"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98" name="Picture 2" descr="C:\Users\Типография\Desktop\Безымянный.png"/>
          <p:cNvPicPr/>
          <p:nvPr/>
        </p:nvPicPr>
        <p:blipFill>
          <a:blip r:embed="rId1"/>
          <a:srcRect l="11758" t="0" r="11484" b="0"/>
          <a:stretch/>
        </p:blipFill>
        <p:spPr>
          <a:xfrm>
            <a:off x="0" y="0"/>
            <a:ext cx="9610560" cy="5391000"/>
          </a:xfrm>
          <a:prstGeom prst="rect">
            <a:avLst/>
          </a:prstGeom>
          <a:ln w="0">
            <a:noFill/>
          </a:ln>
        </p:spPr>
      </p:pic>
      <p:cxnSp>
        <p:nvCxnSpPr>
          <p:cNvPr id="99" name="Google Shape;124;p4"/>
          <p:cNvCxnSpPr/>
          <p:nvPr/>
        </p:nvCxnSpPr>
        <p:spPr>
          <a:xfrm flipV="1">
            <a:off x="321840" y="5131800"/>
            <a:ext cx="8095320" cy="11880"/>
          </a:xfrm>
          <a:prstGeom prst="straightConnector1">
            <a:avLst/>
          </a:prstGeom>
          <a:ln w="38160">
            <a:solidFill>
              <a:srgbClr val="002060"/>
            </a:solidFill>
            <a:miter/>
          </a:ln>
        </p:spPr>
      </p:cxnSp>
      <p:cxnSp>
        <p:nvCxnSpPr>
          <p:cNvPr id="100" name="Google Shape;125;p4"/>
          <p:cNvCxnSpPr/>
          <p:nvPr/>
        </p:nvCxnSpPr>
        <p:spPr>
          <a:xfrm flipV="1">
            <a:off x="316080" y="5285520"/>
            <a:ext cx="8317440" cy="1080"/>
          </a:xfrm>
          <a:prstGeom prst="straightConnector1">
            <a:avLst/>
          </a:prstGeom>
          <a:ln w="38160">
            <a:solidFill>
              <a:srgbClr val="00b050"/>
            </a:solidFill>
            <a:miter/>
          </a:ln>
        </p:spPr>
      </p:cxnSp>
      <p:sp>
        <p:nvSpPr>
          <p:cNvPr id="101" name="Прямоугольник 9"/>
          <p:cNvSpPr/>
          <p:nvPr/>
        </p:nvSpPr>
        <p:spPr>
          <a:xfrm>
            <a:off x="9144000" y="4776840"/>
            <a:ext cx="369720" cy="270000"/>
          </a:xfrm>
          <a:prstGeom prst="rect">
            <a:avLst/>
          </a:prstGeom>
          <a:noFill/>
          <a:ln w="0">
            <a:noFill/>
          </a:ln>
        </p:spPr>
        <p:style>
          <a:lnRef idx="0"/>
          <a:fillRef idx="0"/>
          <a:effectRef idx="0"/>
          <a:fontRef idx="minor"/>
        </p:style>
        <p:txBody>
          <a:bodyPr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B672B5F-AA41-46BF-AAAD-F50F10CDC0D6}"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sp>
        <p:nvSpPr>
          <p:cNvPr id="102" name="Прямоугольник 11"/>
          <p:cNvSpPr/>
          <p:nvPr/>
        </p:nvSpPr>
        <p:spPr>
          <a:xfrm>
            <a:off x="2867040" y="287280"/>
            <a:ext cx="4238640" cy="4986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Century Gothic"/>
              </a:rPr>
              <a:t>Сабақты бекіту</a:t>
            </a:r>
            <a:endParaRPr b="0" lang="ru-RU" sz="2800" strike="noStrike" u="none">
              <a:solidFill>
                <a:srgbClr val="000000"/>
              </a:solidFill>
              <a:uFillTx/>
              <a:latin typeface="Arial"/>
            </a:endParaRPr>
          </a:p>
        </p:txBody>
      </p:sp>
      <p:sp>
        <p:nvSpPr>
          <p:cNvPr id="103" name="Rectangle 1"/>
          <p:cNvSpPr/>
          <p:nvPr/>
        </p:nvSpPr>
        <p:spPr>
          <a:xfrm>
            <a:off x="608040" y="779400"/>
            <a:ext cx="8720280" cy="3789000"/>
          </a:xfrm>
          <a:prstGeom prst="rect">
            <a:avLst/>
          </a:prstGeom>
          <a:noFill/>
          <a:ln w="0">
            <a:noFill/>
          </a:ln>
        </p:spPr>
        <p:style>
          <a:lnRef idx="0"/>
          <a:fillRef idx="0"/>
          <a:effectRef idx="0"/>
          <a:fontRef idx="minor"/>
        </p:style>
        <p:txBody>
          <a:bodyPr lIns="71640" rIns="71640" tIns="35640" bIns="3564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0000"/>
                </a:solidFill>
                <a:uFillTx/>
                <a:latin typeface="Arial"/>
              </a:rPr>
              <a:t> </a:t>
            </a:r>
            <a:endParaRPr b="0" lang="ru-RU" sz="19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rPr>
              <a:t>Экожүйелердің біртіндеп уақыт бойынша ретімен ауысуы </a:t>
            </a:r>
            <a:r>
              <a:rPr b="1" lang="kk-KZ" sz="2500" strike="noStrike" u="none">
                <a:solidFill>
                  <a:srgbClr val="002060"/>
                </a:solidFill>
                <a:uFillTx/>
                <a:latin typeface="Century Gothic"/>
              </a:rPr>
              <a:t>............</a:t>
            </a:r>
            <a:r>
              <a:rPr b="0" lang="kk-KZ" sz="2500" strike="noStrike" u="none">
                <a:solidFill>
                  <a:srgbClr val="002060"/>
                </a:solidFill>
                <a:uFillTx/>
                <a:latin typeface="Century Gothic"/>
              </a:rPr>
              <a:t>деп аталады</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rPr>
              <a:t>Бастапқыда өсімдік өспеген аймаққа, өсімдік басып кетуі......... </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500" strike="noStrike" u="none">
                <a:solidFill>
                  <a:srgbClr val="002060"/>
                </a:solidFill>
                <a:uFillTx/>
                <a:latin typeface="Century Gothic"/>
              </a:rPr>
              <a:t>Мүктер мен қыналарды ... деп атайды </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rPr>
              <a:t>А</a:t>
            </a:r>
            <a:r>
              <a:rPr b="0" lang="ru-RU" sz="2500" strike="noStrike" u="none">
                <a:solidFill>
                  <a:srgbClr val="002060"/>
                </a:solidFill>
                <a:uFillTx/>
                <a:latin typeface="Century Gothic"/>
              </a:rPr>
              <a:t>лғашқы топырақ ...... әсерінен түзіледі.</a:t>
            </a:r>
            <a:endParaRPr b="0" lang="ru-RU" sz="25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sp>
        <p:nvSpPr>
          <p:cNvPr id="104" name="Rectangle 11"/>
          <p:cNvSpPr/>
          <p:nvPr/>
        </p:nvSpPr>
        <p:spPr>
          <a:xfrm>
            <a:off x="379440" y="4366080"/>
            <a:ext cx="8319960" cy="74196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ea typeface="Calibri"/>
              </a:rPr>
              <a:t>Дескриптор: </a:t>
            </a:r>
            <a:endParaRPr b="0" lang="ru-RU" sz="22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2060"/>
                </a:solidFill>
                <a:uFillTx/>
                <a:latin typeface="Century Gothic"/>
                <a:ea typeface="Calibri"/>
              </a:rPr>
              <a:t>Көп нүктенің орнына керек сөзді таңдап қояды</a:t>
            </a:r>
            <a:endParaRPr b="0" lang="ru-RU" sz="2200" strike="noStrike" u="none">
              <a:solidFill>
                <a:srgbClr val="000000"/>
              </a:solidFill>
              <a:uFillTx/>
              <a:latin typeface="Arial"/>
            </a:endParaRPr>
          </a:p>
        </p:txBody>
      </p:sp>
      <p:sp>
        <p:nvSpPr>
          <p:cNvPr id="105" name="Прямоугольник 10"/>
          <p:cNvSpPr/>
          <p:nvPr/>
        </p:nvSpPr>
        <p:spPr>
          <a:xfrm>
            <a:off x="673200" y="3592440"/>
            <a:ext cx="829764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Century Gothic"/>
              </a:rPr>
              <a:t>Қажетті сөздер:</a:t>
            </a:r>
            <a:r>
              <a:rPr b="0" lang="ru-RU" sz="2000" strike="noStrike" u="none">
                <a:solidFill>
                  <a:srgbClr val="002060"/>
                </a:solidFill>
                <a:uFillTx/>
                <a:latin typeface="Century Gothic"/>
              </a:rPr>
              <a:t> редуцент- бактериялар</a:t>
            </a:r>
            <a:r>
              <a:rPr b="0" lang="kk-KZ" sz="2000" strike="noStrike" u="none">
                <a:solidFill>
                  <a:srgbClr val="002060"/>
                </a:solidFill>
                <a:uFillTx/>
                <a:latin typeface="Century Gothic"/>
              </a:rPr>
              <a:t>, </a:t>
            </a:r>
            <a:r>
              <a:rPr b="0" lang="ru-RU" sz="2000" strike="noStrike" u="none">
                <a:solidFill>
                  <a:srgbClr val="002060"/>
                </a:solidFill>
                <a:uFillTx/>
                <a:latin typeface="Century Gothic"/>
              </a:rPr>
              <a:t>бастапқы сукцессия</a:t>
            </a:r>
            <a:r>
              <a:rPr b="0" lang="kk-KZ" sz="2000" strike="noStrike" u="none">
                <a:solidFill>
                  <a:srgbClr val="002060"/>
                </a:solidFill>
                <a:uFillTx/>
                <a:latin typeface="Century Gothic"/>
              </a:rPr>
              <a:t>,сукцессия,</a:t>
            </a:r>
            <a:r>
              <a:rPr b="0" lang="ru-RU" sz="2000" strike="noStrike" u="none">
                <a:solidFill>
                  <a:srgbClr val="002060"/>
                </a:solidFill>
                <a:uFillTx/>
                <a:latin typeface="Century Gothic"/>
              </a:rPr>
              <a:t> сукцессия пионерлері</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731885-C226-4955-A252-C98779D5A602}"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07" name="Picture 2" descr="C:\Users\Типография\Desktop\Безымянный.png"/>
          <p:cNvPicPr/>
          <p:nvPr/>
        </p:nvPicPr>
        <p:blipFill>
          <a:blip r:embed="rId1"/>
          <a:srcRect l="11758" t="0" r="11484" b="0"/>
          <a:stretch/>
        </p:blipFill>
        <p:spPr>
          <a:xfrm>
            <a:off x="0" y="0"/>
            <a:ext cx="9610560" cy="5391000"/>
          </a:xfrm>
          <a:prstGeom prst="rect">
            <a:avLst/>
          </a:prstGeom>
          <a:ln w="0">
            <a:noFill/>
          </a:ln>
        </p:spPr>
      </p:pic>
      <p:sp>
        <p:nvSpPr>
          <p:cNvPr id="108" name="Прямоугольник 7"/>
          <p:cNvSpPr/>
          <p:nvPr/>
        </p:nvSpPr>
        <p:spPr>
          <a:xfrm>
            <a:off x="8839080" y="474516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ED4D42-BF1E-4185-B70D-9D33C2849389}"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109" name="Google Shape;124;p4"/>
          <p:cNvCxnSpPr/>
          <p:nvPr/>
        </p:nvCxnSpPr>
        <p:spPr>
          <a:xfrm>
            <a:off x="366480" y="4968360"/>
            <a:ext cx="8614440" cy="1080"/>
          </a:xfrm>
          <a:prstGeom prst="straightConnector1">
            <a:avLst/>
          </a:prstGeom>
          <a:ln w="38160">
            <a:solidFill>
              <a:srgbClr val="002060"/>
            </a:solidFill>
            <a:miter/>
          </a:ln>
        </p:spPr>
      </p:cxnSp>
      <p:cxnSp>
        <p:nvCxnSpPr>
          <p:cNvPr id="110" name="Google Shape;125;p4"/>
          <p:cNvCxnSpPr/>
          <p:nvPr/>
        </p:nvCxnSpPr>
        <p:spPr>
          <a:xfrm flipV="1">
            <a:off x="414360" y="5137920"/>
            <a:ext cx="8317440" cy="1080"/>
          </a:xfrm>
          <a:prstGeom prst="straightConnector1">
            <a:avLst/>
          </a:prstGeom>
          <a:ln w="38160">
            <a:solidFill>
              <a:srgbClr val="00b050"/>
            </a:solidFill>
            <a:miter/>
          </a:ln>
        </p:spPr>
      </p:cxnSp>
      <p:sp>
        <p:nvSpPr>
          <p:cNvPr id="111" name="Прямоугольник 11"/>
          <p:cNvSpPr/>
          <p:nvPr/>
        </p:nvSpPr>
        <p:spPr>
          <a:xfrm>
            <a:off x="3656520" y="304920"/>
            <a:ext cx="221976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Дұрыс жауап</a:t>
            </a:r>
            <a:endParaRPr b="0" lang="ru-RU" sz="2500" strike="noStrike" u="none">
              <a:solidFill>
                <a:srgbClr val="000000"/>
              </a:solidFill>
              <a:uFillTx/>
              <a:latin typeface="Arial"/>
            </a:endParaRPr>
          </a:p>
        </p:txBody>
      </p:sp>
      <p:sp>
        <p:nvSpPr>
          <p:cNvPr id="112" name="Прямоугольник 9"/>
          <p:cNvSpPr/>
          <p:nvPr/>
        </p:nvSpPr>
        <p:spPr>
          <a:xfrm>
            <a:off x="531720" y="1089000"/>
            <a:ext cx="8796600" cy="3487320"/>
          </a:xfrm>
          <a:prstGeom prst="rect">
            <a:avLst/>
          </a:prstGeom>
          <a:noFill/>
          <a:ln w="0">
            <a:noFill/>
          </a:ln>
        </p:spPr>
        <p:style>
          <a:lnRef idx="0"/>
          <a:fillRef idx="0"/>
          <a:effectRef idx="0"/>
          <a:fontRef idx="minor"/>
        </p:style>
        <p:txBody>
          <a:bodyPr lIns="71640" rIns="71640" tIns="35640" bIns="35640" anchor="t">
            <a:spAutoFit/>
          </a:bodyPr>
          <a:p>
            <a:pPr marL="401760" indent="-401760">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Century Gothic"/>
              </a:rPr>
              <a:t>Экожүйелердің біртіндеп уақыт бойынша ретімен ауысу </a:t>
            </a:r>
            <a:r>
              <a:rPr b="1" lang="kk-KZ" sz="2800" strike="noStrike" u="none">
                <a:solidFill>
                  <a:srgbClr val="002060"/>
                </a:solidFill>
                <a:uFillTx/>
                <a:latin typeface="Century Gothic"/>
              </a:rPr>
              <a:t>сукцессия </a:t>
            </a:r>
            <a:r>
              <a:rPr b="0" lang="kk-KZ" sz="2800" strike="noStrike" u="none">
                <a:solidFill>
                  <a:srgbClr val="002060"/>
                </a:solidFill>
                <a:uFillTx/>
                <a:latin typeface="Century Gothic"/>
              </a:rPr>
              <a:t>деп аталады.</a:t>
            </a:r>
            <a:endParaRPr b="0" lang="ru-RU" sz="2800" strike="noStrike" u="none">
              <a:solidFill>
                <a:srgbClr val="000000"/>
              </a:solidFill>
              <a:uFillTx/>
              <a:latin typeface="Arial"/>
            </a:endParaRPr>
          </a:p>
          <a:p>
            <a:pPr marL="401760" indent="-401760">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Century Gothic"/>
              </a:rPr>
              <a:t>Бастапқыда өсімдік өспеген аймаққа, өсімдік басып кетуі</a:t>
            </a:r>
            <a:r>
              <a:rPr b="0" lang="ru-RU" sz="2800" strike="noStrike" u="none">
                <a:solidFill>
                  <a:srgbClr val="002060"/>
                </a:solidFill>
                <a:uFillTx/>
                <a:latin typeface="Century Gothic"/>
              </a:rPr>
              <a:t> </a:t>
            </a:r>
            <a:r>
              <a:rPr b="1" lang="ru-RU" sz="2800" strike="noStrike" u="none">
                <a:solidFill>
                  <a:srgbClr val="002060"/>
                </a:solidFill>
                <a:uFillTx/>
                <a:latin typeface="Century Gothic"/>
              </a:rPr>
              <a:t>бастапқы сукцессия</a:t>
            </a:r>
            <a:r>
              <a:rPr b="0" lang="ru-RU" sz="2800" strike="noStrike" u="none">
                <a:solidFill>
                  <a:srgbClr val="002060"/>
                </a:solidFill>
                <a:uFillTx/>
                <a:latin typeface="Century Gothic"/>
              </a:rPr>
              <a:t>.</a:t>
            </a:r>
            <a:endParaRPr b="0" lang="ru-RU" sz="2800" strike="noStrike" u="none">
              <a:solidFill>
                <a:srgbClr val="000000"/>
              </a:solidFill>
              <a:uFillTx/>
              <a:latin typeface="Arial"/>
            </a:endParaRPr>
          </a:p>
          <a:p>
            <a:pPr marL="401760" indent="-401760">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2060"/>
                </a:solidFill>
                <a:uFillTx/>
                <a:latin typeface="Century Gothic"/>
              </a:rPr>
              <a:t>Мүктер мен қыналарды </a:t>
            </a:r>
            <a:r>
              <a:rPr b="1" lang="ru-RU" sz="2800" strike="noStrike" u="none">
                <a:solidFill>
                  <a:srgbClr val="002060"/>
                </a:solidFill>
                <a:uFillTx/>
                <a:latin typeface="Century Gothic"/>
              </a:rPr>
              <a:t>сукцессия пионерлері</a:t>
            </a:r>
            <a:r>
              <a:rPr b="0" lang="ru-RU" sz="2800" strike="noStrike" u="none">
                <a:solidFill>
                  <a:srgbClr val="002060"/>
                </a:solidFill>
                <a:uFillTx/>
                <a:latin typeface="Century Gothic"/>
              </a:rPr>
              <a:t> деп атайды </a:t>
            </a:r>
            <a:endParaRPr b="0" lang="ru-RU" sz="2800" strike="noStrike" u="none">
              <a:solidFill>
                <a:srgbClr val="000000"/>
              </a:solidFill>
              <a:uFillTx/>
              <a:latin typeface="Arial"/>
            </a:endParaRPr>
          </a:p>
          <a:p>
            <a:pPr marL="401760" indent="-401760">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Century Gothic"/>
              </a:rPr>
              <a:t>А</a:t>
            </a:r>
            <a:r>
              <a:rPr b="0" lang="ru-RU" sz="2800" strike="noStrike" u="none">
                <a:solidFill>
                  <a:srgbClr val="002060"/>
                </a:solidFill>
                <a:uFillTx/>
                <a:latin typeface="Century Gothic"/>
              </a:rPr>
              <a:t>лғашқы топырақ  </a:t>
            </a:r>
            <a:r>
              <a:rPr b="1" lang="ru-RU" sz="2800" strike="noStrike" u="none">
                <a:solidFill>
                  <a:srgbClr val="002060"/>
                </a:solidFill>
                <a:uFillTx/>
                <a:latin typeface="Century Gothic"/>
              </a:rPr>
              <a:t>редуцент- бактериялар</a:t>
            </a:r>
            <a:r>
              <a:rPr b="0" lang="ru-RU" sz="2800" strike="noStrike" u="none">
                <a:solidFill>
                  <a:srgbClr val="002060"/>
                </a:solidFill>
                <a:uFillTx/>
                <a:latin typeface="Century Gothic"/>
              </a:rPr>
              <a:t> әсерінен түзіледі.</a:t>
            </a:r>
            <a:endParaRPr b="0" lang="ru-RU" sz="2800" strike="noStrike" u="none">
              <a:solidFill>
                <a:srgbClr val="000000"/>
              </a:solidFill>
              <a:uFillTx/>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800" strike="noStrike" u="none">
              <a:solidFill>
                <a:srgbClr val="000000"/>
              </a:solidFill>
              <a:uFillTx/>
              <a:latin typeface="Calibri"/>
            </a:endParaRPr>
          </a:p>
        </p:txBody>
      </p:sp>
      <p:graphicFrame>
        <p:nvGraphicFramePr>
          <p:cNvPr id="114" name=""/>
          <p:cNvGraphicFramePr/>
          <p:nvPr/>
        </p:nvGraphicFramePr>
        <p:xfrm>
          <a:off x="1440000" y="3048120"/>
          <a:ext cx="4381200" cy="1101600"/>
        </p:xfrm>
        <a:graphic>
          <a:graphicData uri="http://schemas.openxmlformats.org/drawingml/2006/table">
            <a:tbl>
              <a:tblPr/>
              <a:tblGrid>
                <a:gridCol w="2190600"/>
                <a:gridCol w="2190600"/>
              </a:tblGrid>
              <a:tr h="27576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r>
              <a:tr h="27576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r>
              <a:tr h="27576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r>
              <a:tr h="27576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0d8e8"/>
                    </a:solidFill>
                  </a:tcPr>
                </a:tc>
              </a:tr>
            </a:tbl>
          </a:graphicData>
        </a:graphic>
      </p:graphicFrame>
      <p:graphicFrame>
        <p:nvGraphicFramePr>
          <p:cNvPr id="115" name=""/>
          <p:cNvGraphicFramePr/>
          <p:nvPr/>
        </p:nvGraphicFramePr>
        <p:xfrm>
          <a:off x="1890720" y="3102120"/>
          <a:ext cx="4379760" cy="1180800"/>
        </p:xfrm>
        <a:graphic>
          <a:graphicData uri="http://schemas.openxmlformats.org/drawingml/2006/table">
            <a:tbl>
              <a:tblPr/>
              <a:tblGrid>
                <a:gridCol w="2190600"/>
                <a:gridCol w="2189160"/>
              </a:tblGrid>
              <a:tr h="29520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r>
              <a:tr h="29520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r>
              <a:tr h="29520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r>
              <a:tr h="29520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0d8e8"/>
                    </a:solidFill>
                  </a:tcPr>
                </a:tc>
              </a:tr>
            </a:tbl>
          </a:graphicData>
        </a:graphic>
      </p:graphicFrame>
      <p:sp>
        <p:nvSpPr>
          <p:cNvPr id="116"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D37734C-3D83-424E-B837-6C4905293FFC}"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17" name="Picture 2" descr="C:\Users\Типография\Desktop\Безымянный.png"/>
          <p:cNvPicPr/>
          <p:nvPr/>
        </p:nvPicPr>
        <p:blipFill>
          <a:blip r:embed="rId1"/>
          <a:srcRect l="11758" t="0" r="11484" b="0"/>
          <a:stretch/>
        </p:blipFill>
        <p:spPr>
          <a:xfrm>
            <a:off x="0" y="7920"/>
            <a:ext cx="9350280" cy="5143680"/>
          </a:xfrm>
          <a:prstGeom prst="rect">
            <a:avLst/>
          </a:prstGeom>
          <a:ln w="0">
            <a:noFill/>
          </a:ln>
        </p:spPr>
      </p:pic>
      <p:sp>
        <p:nvSpPr>
          <p:cNvPr id="118" name="Прямоугольник 6"/>
          <p:cNvSpPr/>
          <p:nvPr/>
        </p:nvSpPr>
        <p:spPr>
          <a:xfrm>
            <a:off x="3912120" y="287280"/>
            <a:ext cx="219024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ea typeface="Times New Roman"/>
              </a:rPr>
              <a:t>Қорытынды:</a:t>
            </a:r>
            <a:endParaRPr b="0" lang="ru-RU" sz="2500" strike="noStrike" u="none">
              <a:solidFill>
                <a:srgbClr val="000000"/>
              </a:solidFill>
              <a:uFillTx/>
              <a:latin typeface="Arial"/>
            </a:endParaRPr>
          </a:p>
        </p:txBody>
      </p:sp>
      <p:sp>
        <p:nvSpPr>
          <p:cNvPr id="119" name="Прямоугольник 7"/>
          <p:cNvSpPr/>
          <p:nvPr/>
        </p:nvSpPr>
        <p:spPr>
          <a:xfrm>
            <a:off x="8663040" y="447660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1DF54FC-0550-4F81-BE80-7F5C7192425D}"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graphicFrame>
        <p:nvGraphicFramePr>
          <p:cNvPr id="120" name=""/>
          <p:cNvGraphicFramePr/>
          <p:nvPr/>
        </p:nvGraphicFramePr>
        <p:xfrm>
          <a:off x="173160" y="1017720"/>
          <a:ext cx="8970840" cy="3803400"/>
        </p:xfrm>
        <a:graphic>
          <a:graphicData uri="http://schemas.openxmlformats.org/drawingml/2006/table">
            <a:tbl>
              <a:tblPr/>
              <a:tblGrid>
                <a:gridCol w="8970840"/>
              </a:tblGrid>
              <a:tr h="420480">
                <a:tc>
                  <a:txBody>
                    <a:bodyPr lIns="58680" rIns="58680" tIns="0" bIns="0" anchor="t">
                      <a:noAutofit/>
                    </a:bodyPr>
                    <a:p>
                      <a:pPr>
                        <a:lnSpc>
                          <a:spcPct val="115000"/>
                        </a:lnSpc>
                        <a:buClr>
                          <a:srgbClr val="002060"/>
                        </a:buClr>
                        <a:buFont typeface="Wingdings" charset="2"/>
                        <a:buChar char=""/>
                        <a:tabLst>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58680" marR="58680">
                    <a:lnL>
                      <a:noFill/>
                    </a:lnL>
                    <a:lnR>
                      <a:noFill/>
                    </a:lnR>
                    <a:lnT>
                      <a:noFill/>
                    </a:lnT>
                    <a:lnB>
                      <a:noFill/>
                    </a:lnB>
                    <a:noFill/>
                  </a:tcPr>
                </a:tc>
              </a:tr>
              <a:tr h="841320">
                <a:tc>
                  <a:txBody>
                    <a:bodyPr lIns="58680" rIns="58680" tIns="0" bIns="0" anchor="t">
                      <a:noAutofit/>
                    </a:bodyPr>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2400" strike="noStrike" u="none">
                          <a:solidFill>
                            <a:srgbClr val="002060"/>
                          </a:solidFill>
                          <a:uFillTx/>
                          <a:latin typeface="Century Gothic"/>
                        </a:rPr>
                        <a:t>Биосфера  ұғымын  түсіндім</a:t>
                      </a:r>
                      <a:endParaRPr b="0" lang="ru-RU" sz="2400" strike="noStrike" u="none">
                        <a:solidFill>
                          <a:srgbClr val="000000"/>
                        </a:solidFill>
                        <a:uFillTx/>
                        <a:latin typeface="Arial"/>
                      </a:endParaRPr>
                    </a:p>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2400" strike="noStrike" u="none">
                        <a:solidFill>
                          <a:srgbClr val="000000"/>
                        </a:solidFill>
                        <a:uFillTx/>
                        <a:latin typeface="Arial"/>
                      </a:endParaRPr>
                    </a:p>
                  </a:txBody>
                  <a:tcPr anchor="t" marL="58680" marR="58680">
                    <a:lnL>
                      <a:noFill/>
                    </a:lnL>
                    <a:lnR>
                      <a:noFill/>
                    </a:lnR>
                    <a:lnT>
                      <a:noFill/>
                    </a:lnT>
                    <a:lnB>
                      <a:noFill/>
                    </a:lnB>
                    <a:noFill/>
                  </a:tcPr>
                </a:tc>
              </a:tr>
              <a:tr h="547920">
                <a:tc>
                  <a:txBody>
                    <a:bodyPr lIns="58680" rIns="58680" tIns="0" bIns="0" anchor="t">
                      <a:noAutofit/>
                    </a:bodyPr>
                    <a:p>
                      <a:pPr>
                        <a:lnSpc>
                          <a:spcPct val="115000"/>
                        </a:lnSpc>
                        <a:buClr>
                          <a:srgbClr val="002060"/>
                        </a:buClr>
                        <a:buFont typeface="Wingdings" charset="2"/>
                        <a:buChar char=""/>
                        <a:tabLst>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2400" strike="noStrike" u="none">
                          <a:solidFill>
                            <a:srgbClr val="002060"/>
                          </a:solidFill>
                          <a:uFillTx/>
                          <a:latin typeface="Century Gothic"/>
                        </a:rPr>
                        <a:t>Экология  сукцессия  ұғымын түсіндім</a:t>
                      </a:r>
                      <a:endParaRPr b="0" lang="ru-RU" sz="2400" strike="noStrike" u="none">
                        <a:solidFill>
                          <a:srgbClr val="000000"/>
                        </a:solidFill>
                        <a:uFillTx/>
                        <a:latin typeface="Arial"/>
                      </a:endParaRPr>
                    </a:p>
                  </a:txBody>
                  <a:tcPr anchor="t" marL="58680" marR="58680">
                    <a:lnL>
                      <a:noFill/>
                    </a:lnL>
                    <a:lnR>
                      <a:noFill/>
                    </a:lnR>
                    <a:lnT>
                      <a:noFill/>
                    </a:lnT>
                    <a:lnB>
                      <a:noFill/>
                    </a:lnB>
                    <a:noFill/>
                  </a:tcPr>
                </a:tc>
              </a:tr>
              <a:tr h="841320">
                <a:tc>
                  <a:txBody>
                    <a:bodyPr lIns="58680" rIns="58680" tIns="0" bIns="0" anchor="t">
                      <a:noAutofit/>
                    </a:bodyPr>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2400" strike="noStrike" u="none">
                          <a:solidFill>
                            <a:srgbClr val="002060"/>
                          </a:solidFill>
                          <a:uFillTx/>
                          <a:latin typeface="Century Gothic"/>
                        </a:rPr>
                        <a:t>Сукцессия  түрлерін  ажырата аламын</a:t>
                      </a:r>
                      <a:endParaRPr b="0" lang="ru-RU" sz="2400" strike="noStrike" u="none">
                        <a:solidFill>
                          <a:srgbClr val="000000"/>
                        </a:solidFill>
                        <a:uFillTx/>
                        <a:latin typeface="Arial"/>
                      </a:endParaRPr>
                    </a:p>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2400" strike="noStrike" u="none">
                        <a:solidFill>
                          <a:srgbClr val="000000"/>
                        </a:solidFill>
                        <a:uFillTx/>
                        <a:latin typeface="Arial"/>
                      </a:endParaRPr>
                    </a:p>
                  </a:txBody>
                  <a:tcPr anchor="t" marL="58680" marR="58680">
                    <a:lnL>
                      <a:noFill/>
                    </a:lnL>
                    <a:lnR>
                      <a:noFill/>
                    </a:lnR>
                    <a:lnT>
                      <a:noFill/>
                    </a:lnT>
                    <a:lnB>
                      <a:noFill/>
                    </a:lnB>
                    <a:noFill/>
                  </a:tcPr>
                </a:tc>
              </a:tr>
              <a:tr h="1152360">
                <a:tc>
                  <a:txBody>
                    <a:bodyPr lIns="58680" rIns="58680" tIns="0" bIns="0" anchor="t">
                      <a:noAutofit/>
                    </a:bodyPr>
                    <a:p>
                      <a:pPr>
                        <a:lnSpc>
                          <a:spcPct val="100000"/>
                        </a:lnSpc>
                        <a:buClr>
                          <a:srgbClr val="002060"/>
                        </a:buClr>
                        <a:buFont typeface="Wingdings" charset="2"/>
                        <a:buChar char=""/>
                        <a:tabLst>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2400" strike="noStrike" u="none">
                          <a:solidFill>
                            <a:srgbClr val="002060"/>
                          </a:solidFill>
                          <a:uFillTx/>
                          <a:latin typeface="Century Gothic"/>
                        </a:rPr>
                        <a:t>Сукцессия  үдерісін  сипаттай аламын</a:t>
                      </a:r>
                      <a:endParaRPr b="0" lang="ru-RU" sz="2400" strike="noStrike" u="none">
                        <a:solidFill>
                          <a:srgbClr val="000000"/>
                        </a:solidFill>
                        <a:uFillTx/>
                        <a:latin typeface="Arial"/>
                      </a:endParaRPr>
                    </a:p>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2400" strike="noStrike" u="none">
                        <a:solidFill>
                          <a:srgbClr val="000000"/>
                        </a:solidFill>
                        <a:uFillTx/>
                        <a:latin typeface="Arial"/>
                      </a:endParaRPr>
                    </a:p>
                    <a:p>
                      <a:pPr>
                        <a:lnSpc>
                          <a:spcPct val="115000"/>
                        </a:lnSpc>
                        <a:buClr>
                          <a:srgbClr val="002060"/>
                        </a:buClr>
                        <a:buFont typeface="Wingdings" charset="2"/>
                        <a:buChar char=""/>
                        <a:tabLst>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2400" strike="noStrike" u="none">
                        <a:solidFill>
                          <a:srgbClr val="000000"/>
                        </a:solidFill>
                        <a:uFillTx/>
                        <a:latin typeface="Arial"/>
                      </a:endParaRPr>
                    </a:p>
                  </a:txBody>
                  <a:tcPr anchor="t" marL="58680" marR="58680">
                    <a:lnL>
                      <a:noFill/>
                    </a:lnL>
                    <a:lnR>
                      <a:noFill/>
                    </a:lnR>
                    <a:lnT>
                      <a:noFill/>
                    </a:lnT>
                    <a:lnB>
                      <a:noFill/>
                    </a:lnB>
                    <a:noFill/>
                  </a:tcPr>
                </a:tc>
              </a:tr>
            </a:tbl>
          </a:graphicData>
        </a:graphic>
      </p:graphicFrame>
      <p:cxnSp>
        <p:nvCxnSpPr>
          <p:cNvPr id="121" name="Google Shape;124;p4"/>
          <p:cNvCxnSpPr/>
          <p:nvPr/>
        </p:nvCxnSpPr>
        <p:spPr>
          <a:xfrm>
            <a:off x="279360" y="4762080"/>
            <a:ext cx="8616240" cy="1080"/>
          </a:xfrm>
          <a:prstGeom prst="straightConnector1">
            <a:avLst/>
          </a:prstGeom>
          <a:ln w="38160">
            <a:solidFill>
              <a:srgbClr val="002060"/>
            </a:solidFill>
            <a:miter/>
          </a:ln>
        </p:spPr>
      </p:cxnSp>
      <p:cxnSp>
        <p:nvCxnSpPr>
          <p:cNvPr id="122" name="Google Shape;125;p4"/>
          <p:cNvCxnSpPr/>
          <p:nvPr/>
        </p:nvCxnSpPr>
        <p:spPr>
          <a:xfrm flipV="1">
            <a:off x="468360" y="4946040"/>
            <a:ext cx="8317440" cy="1080"/>
          </a:xfrm>
          <a:prstGeom prst="straightConnector1">
            <a:avLst/>
          </a:prstGeom>
          <a:ln w="38160">
            <a:solidFill>
              <a:srgbClr val="00b050"/>
            </a:solidFill>
            <a:miter/>
          </a:ln>
        </p:spPr>
      </p:cxn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 name="Picture 2" descr="C:\Users\Типография\Desktop\Безымянный.png"/>
          <p:cNvPicPr/>
          <p:nvPr/>
        </p:nvPicPr>
        <p:blipFill>
          <a:blip r:embed="rId1"/>
          <a:srcRect l="11758" t="0" r="11484" b="0"/>
          <a:stretch/>
        </p:blipFill>
        <p:spPr>
          <a:xfrm>
            <a:off x="0" y="-7920"/>
            <a:ext cx="9144000" cy="5168880"/>
          </a:xfrm>
          <a:prstGeom prst="rect">
            <a:avLst/>
          </a:prstGeom>
          <a:ln w="0">
            <a:noFill/>
          </a:ln>
        </p:spPr>
      </p:pic>
      <p:sp>
        <p:nvSpPr>
          <p:cNvPr id="16"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7443D3F-E30C-429F-A955-D9B74AD57FA2}"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7" name="Google Shape;124;p4"/>
          <p:cNvCxnSpPr/>
          <p:nvPr/>
        </p:nvCxnSpPr>
        <p:spPr>
          <a:xfrm>
            <a:off x="299880" y="4882680"/>
            <a:ext cx="8614800" cy="1080"/>
          </a:xfrm>
          <a:prstGeom prst="straightConnector1">
            <a:avLst/>
          </a:prstGeom>
          <a:ln w="38160">
            <a:solidFill>
              <a:srgbClr val="002060"/>
            </a:solidFill>
            <a:miter/>
          </a:ln>
        </p:spPr>
      </p:cxnSp>
      <p:cxnSp>
        <p:nvCxnSpPr>
          <p:cNvPr id="18" name="Google Shape;125;p4"/>
          <p:cNvCxnSpPr/>
          <p:nvPr/>
        </p:nvCxnSpPr>
        <p:spPr>
          <a:xfrm flipV="1">
            <a:off x="456120" y="4979160"/>
            <a:ext cx="8317800" cy="1080"/>
          </a:xfrm>
          <a:prstGeom prst="straightConnector1">
            <a:avLst/>
          </a:prstGeom>
          <a:ln w="38160">
            <a:solidFill>
              <a:srgbClr val="00b050"/>
            </a:solidFill>
            <a:miter/>
          </a:ln>
        </p:spPr>
      </p:cxnSp>
      <p:sp>
        <p:nvSpPr>
          <p:cNvPr id="19" name="Прямоугольник 9"/>
          <p:cNvSpPr/>
          <p:nvPr/>
        </p:nvSpPr>
        <p:spPr>
          <a:xfrm>
            <a:off x="471600" y="1163520"/>
            <a:ext cx="7694640" cy="45252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500" strike="noStrike" u="none">
                <a:solidFill>
                  <a:srgbClr val="002060"/>
                </a:solidFill>
                <a:uFillTx/>
                <a:latin typeface="Century Gothic"/>
              </a:rPr>
              <a:t>7.3.1.4 - экологиялық сукцессия үдерісін сипаттау</a:t>
            </a:r>
            <a:endParaRPr b="0" lang="ru-RU" sz="2500" strike="noStrike" u="none">
              <a:solidFill>
                <a:srgbClr val="000000"/>
              </a:solidFill>
              <a:uFillTx/>
              <a:latin typeface="Arial"/>
            </a:endParaRPr>
          </a:p>
        </p:txBody>
      </p:sp>
      <p:sp>
        <p:nvSpPr>
          <p:cNvPr id="20" name="Прямоугольник 8"/>
          <p:cNvSpPr/>
          <p:nvPr/>
        </p:nvSpPr>
        <p:spPr>
          <a:xfrm>
            <a:off x="2463480" y="2455920"/>
            <a:ext cx="3619800" cy="4525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002060"/>
                </a:solidFill>
                <a:uFillTx/>
                <a:latin typeface="Century Gothic"/>
              </a:rPr>
              <a:t>Бағалау критерийлері</a:t>
            </a:r>
            <a:endParaRPr b="0" lang="ru-RU" sz="2500" strike="noStrike" u="none">
              <a:solidFill>
                <a:srgbClr val="000000"/>
              </a:solidFill>
              <a:uFillTx/>
              <a:latin typeface="Arial"/>
            </a:endParaRPr>
          </a:p>
        </p:txBody>
      </p:sp>
      <p:sp>
        <p:nvSpPr>
          <p:cNvPr id="21" name="Прямоугольник 9"/>
          <p:cNvSpPr/>
          <p:nvPr/>
        </p:nvSpPr>
        <p:spPr>
          <a:xfrm>
            <a:off x="738360" y="2970360"/>
            <a:ext cx="7461000" cy="925560"/>
          </a:xfrm>
          <a:prstGeom prst="rect">
            <a:avLst/>
          </a:prstGeom>
          <a:noFill/>
          <a:ln w="0">
            <a:noFill/>
          </a:ln>
        </p:spPr>
        <p:style>
          <a:lnRef idx="0"/>
          <a:fillRef idx="0"/>
          <a:effectRef idx="0"/>
          <a:fontRef idx="minor"/>
        </p:style>
        <p:txBody>
          <a:bodyPr lIns="71640" rIns="71640" tIns="35640" bIns="35640" anchor="t">
            <a:spAutoFit/>
          </a:bodyPr>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Century Gothic"/>
              </a:rPr>
              <a:t>Экологиялық сукцессия түрлерін біледі. </a:t>
            </a:r>
            <a:endParaRPr b="0" lang="ru-RU" sz="2800" strike="noStrike" u="none">
              <a:solidFill>
                <a:srgbClr val="000000"/>
              </a:solidFill>
              <a:uFillTx/>
              <a:latin typeface="Arial"/>
            </a:endParaRPr>
          </a:p>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Century Gothic"/>
              </a:rPr>
              <a:t>Олардың ерекшеліктерін сипаттайды</a:t>
            </a:r>
            <a:r>
              <a:rPr b="0" lang="kk-KZ" sz="2800" strike="noStrike" u="none">
                <a:solidFill>
                  <a:srgbClr val="000000"/>
                </a:solidFill>
                <a:uFillTx/>
                <a:latin typeface="Arial"/>
              </a:rPr>
              <a:t>.</a:t>
            </a:r>
            <a:endParaRPr b="0" lang="ru-RU" sz="2800" strike="noStrike" u="none">
              <a:solidFill>
                <a:srgbClr val="000000"/>
              </a:solidFill>
              <a:uFillTx/>
              <a:latin typeface="Arial"/>
            </a:endParaRPr>
          </a:p>
        </p:txBody>
      </p:sp>
      <p:sp>
        <p:nvSpPr>
          <p:cNvPr id="22" name="Прямоугольник 10"/>
          <p:cNvSpPr/>
          <p:nvPr/>
        </p:nvSpPr>
        <p:spPr>
          <a:xfrm>
            <a:off x="3321360" y="736560"/>
            <a:ext cx="2161440" cy="4525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002060"/>
                </a:solidFill>
                <a:uFillTx/>
                <a:latin typeface="Century Gothic"/>
              </a:rPr>
              <a:t>Оқу мақсаты</a:t>
            </a:r>
            <a:endParaRPr b="0" lang="ru-RU" sz="25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 name="Picture 2" descr="C:\Users\Типография\Desktop\Безымянный.png"/>
          <p:cNvPicPr/>
          <p:nvPr/>
        </p:nvPicPr>
        <p:blipFill>
          <a:blip r:embed="rId1"/>
          <a:srcRect l="11758" t="0" r="11484" b="0"/>
          <a:stretch/>
        </p:blipFill>
        <p:spPr>
          <a:xfrm>
            <a:off x="0" y="0"/>
            <a:ext cx="9326520" cy="5330880"/>
          </a:xfrm>
          <a:prstGeom prst="rect">
            <a:avLst/>
          </a:prstGeom>
          <a:ln w="0">
            <a:noFill/>
          </a:ln>
        </p:spPr>
      </p:pic>
      <p:sp>
        <p:nvSpPr>
          <p:cNvPr id="24" name="Google Shape;123;p4"/>
          <p:cNvSpPr/>
          <p:nvPr/>
        </p:nvSpPr>
        <p:spPr>
          <a:xfrm>
            <a:off x="7842240" y="4689360"/>
            <a:ext cx="15066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F969608-B3EB-4B97-8D6E-215CDEFC9433}"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25" name="Google Shape;124;p4"/>
          <p:cNvCxnSpPr/>
          <p:nvPr/>
        </p:nvCxnSpPr>
        <p:spPr>
          <a:xfrm>
            <a:off x="228240" y="5143320"/>
            <a:ext cx="8614440" cy="1080"/>
          </a:xfrm>
          <a:prstGeom prst="straightConnector1">
            <a:avLst/>
          </a:prstGeom>
          <a:ln w="38160">
            <a:solidFill>
              <a:srgbClr val="002060"/>
            </a:solidFill>
            <a:miter/>
          </a:ln>
        </p:spPr>
      </p:cxnSp>
      <p:cxnSp>
        <p:nvCxnSpPr>
          <p:cNvPr id="26" name="Google Shape;125;p4"/>
          <p:cNvCxnSpPr/>
          <p:nvPr/>
        </p:nvCxnSpPr>
        <p:spPr>
          <a:xfrm flipV="1">
            <a:off x="498960" y="5272920"/>
            <a:ext cx="8317800" cy="1080"/>
          </a:xfrm>
          <a:prstGeom prst="straightConnector1">
            <a:avLst/>
          </a:prstGeom>
          <a:ln w="38160">
            <a:solidFill>
              <a:srgbClr val="00b050"/>
            </a:solidFill>
            <a:miter/>
          </a:ln>
        </p:spPr>
      </p:cxnSp>
      <p:sp>
        <p:nvSpPr>
          <p:cNvPr id="27" name="Google Shape;230;p65"/>
          <p:cNvSpPr/>
          <p:nvPr/>
        </p:nvSpPr>
        <p:spPr>
          <a:xfrm>
            <a:off x="246240" y="1081080"/>
            <a:ext cx="8581680" cy="3108240"/>
          </a:xfrm>
          <a:prstGeom prst="rect">
            <a:avLst/>
          </a:prstGeom>
          <a:noFill/>
          <a:ln w="0">
            <a:noFill/>
          </a:ln>
        </p:spPr>
        <p:style>
          <a:lnRef idx="0"/>
          <a:fillRef idx="0"/>
          <a:effectRef idx="0"/>
          <a:fontRef idx="minor"/>
        </p:style>
        <p:txBody>
          <a:bodyPr lIns="83520" rIns="83520" tIns="83520" bIns="83520" anchor="t">
            <a:noAutofit/>
          </a:bodyPr>
          <a:p>
            <a:pPr marL="103320" algn="ctr">
              <a:lnSpc>
                <a:spcPct val="100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100" strike="noStrike" u="none">
                <a:solidFill>
                  <a:srgbClr val="000000"/>
                </a:solidFill>
                <a:uFillTx/>
                <a:latin typeface="Calibri"/>
              </a:rPr>
              <a:t>                 </a:t>
            </a:r>
            <a:endParaRPr b="0" lang="ru-RU" sz="1100" strike="noStrike" u="none">
              <a:solidFill>
                <a:srgbClr val="000000"/>
              </a:solidFill>
              <a:uFillTx/>
              <a:latin typeface="Arial"/>
            </a:endParaRPr>
          </a:p>
        </p:txBody>
      </p:sp>
      <p:sp>
        <p:nvSpPr>
          <p:cNvPr id="28" name="Прямоугольник 13"/>
          <p:cNvSpPr/>
          <p:nvPr/>
        </p:nvSpPr>
        <p:spPr>
          <a:xfrm>
            <a:off x="2120760" y="326880"/>
            <a:ext cx="4599000" cy="45252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Экожүйе </a:t>
            </a:r>
            <a:endParaRPr b="0" lang="ru-RU" sz="2500" strike="noStrike" u="none">
              <a:solidFill>
                <a:srgbClr val="000000"/>
              </a:solidFill>
              <a:uFillTx/>
              <a:latin typeface="Arial"/>
            </a:endParaRPr>
          </a:p>
        </p:txBody>
      </p:sp>
      <p:sp>
        <p:nvSpPr>
          <p:cNvPr id="29" name="Прямоугольник 14"/>
          <p:cNvSpPr/>
          <p:nvPr/>
        </p:nvSpPr>
        <p:spPr>
          <a:xfrm>
            <a:off x="-879480" y="1071720"/>
            <a:ext cx="6440400" cy="74196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sp>
        <p:nvSpPr>
          <p:cNvPr id="30" name="Rectangle 12"/>
          <p:cNvSpPr/>
          <p:nvPr/>
        </p:nvSpPr>
        <p:spPr>
          <a:xfrm>
            <a:off x="270000" y="1067400"/>
            <a:ext cx="5138640" cy="342324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ea typeface="Calibri"/>
              </a:rPr>
              <a:t>Экожүйе</a:t>
            </a:r>
            <a:r>
              <a:rPr b="0" lang="kk-KZ" sz="2200" strike="noStrike" u="none">
                <a:solidFill>
                  <a:srgbClr val="002060"/>
                </a:solidFill>
                <a:uFillTx/>
                <a:latin typeface="Century Gothic"/>
                <a:ea typeface="Calibri"/>
              </a:rPr>
              <a:t> – ұзақ уақыт бойы қатар  тіршілік етіп,бір біріне әсер ететін алуантүрлі ағзалардың жансыз табиғат факторларының жиынтығы. Ең үлкен экожүйе </a:t>
            </a:r>
            <a:r>
              <a:rPr b="1" lang="kk-KZ" sz="2200" strike="noStrike" u="none">
                <a:solidFill>
                  <a:srgbClr val="002060"/>
                </a:solidFill>
                <a:uFillTx/>
                <a:latin typeface="Century Gothic"/>
                <a:ea typeface="Calibri"/>
              </a:rPr>
              <a:t>биосфера</a:t>
            </a:r>
            <a:r>
              <a:rPr b="0" lang="kk-KZ" sz="2200" strike="noStrike" u="none">
                <a:solidFill>
                  <a:srgbClr val="002060"/>
                </a:solidFill>
                <a:uFillTx/>
                <a:latin typeface="Century Gothic"/>
                <a:ea typeface="Calibri"/>
              </a:rPr>
              <a:t> деп аталады.</a:t>
            </a:r>
            <a:r>
              <a:rPr b="0" lang="kk-KZ" sz="2200" strike="noStrike" u="none">
                <a:solidFill>
                  <a:srgbClr val="002060"/>
                </a:solidFill>
                <a:uFillTx/>
                <a:latin typeface="Century Gothic"/>
              </a:rPr>
              <a:t>.</a:t>
            </a: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2060"/>
                </a:solidFill>
                <a:uFillTx/>
                <a:latin typeface="Century Gothic"/>
                <a:ea typeface="Calibri"/>
              </a:rPr>
              <a:t>Экожүйелердің біртіндеп уақыт бойынша ретімен ауысуы </a:t>
            </a:r>
            <a:r>
              <a:rPr b="1" lang="kk-KZ" sz="2200" strike="noStrike" u="none">
                <a:solidFill>
                  <a:srgbClr val="002060"/>
                </a:solidFill>
                <a:uFillTx/>
                <a:latin typeface="Century Gothic"/>
                <a:ea typeface="Calibri"/>
              </a:rPr>
              <a:t>экологиялық сукцессия</a:t>
            </a:r>
            <a:r>
              <a:rPr b="0" lang="kk-KZ" sz="2200" strike="noStrike" u="none">
                <a:solidFill>
                  <a:srgbClr val="002060"/>
                </a:solidFill>
                <a:uFillTx/>
                <a:latin typeface="Century Gothic"/>
                <a:ea typeface="Calibri"/>
              </a:rPr>
              <a:t> деп аталады</a:t>
            </a:r>
            <a:endParaRPr b="0" lang="ru-RU" sz="2200" strike="noStrike" u="none">
              <a:solidFill>
                <a:srgbClr val="000000"/>
              </a:solidFill>
              <a:uFillTx/>
              <a:latin typeface="Arial"/>
            </a:endParaRPr>
          </a:p>
        </p:txBody>
      </p:sp>
      <p:pic>
        <p:nvPicPr>
          <p:cNvPr id="31" name="Picture 14" descr="https://2ch.hk/kz/src/63958/15603547665710.png"/>
          <p:cNvPicPr/>
          <p:nvPr/>
        </p:nvPicPr>
        <p:blipFill>
          <a:blip r:embed="rId2"/>
          <a:stretch/>
        </p:blipFill>
        <p:spPr>
          <a:xfrm>
            <a:off x="5245200" y="836640"/>
            <a:ext cx="3898800" cy="40082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217E872-039E-4C7E-A5AC-495FAB1DC6D7}"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33" name="Picture 2" descr="C:\Users\Типография\Desktop\Безымянный.png"/>
          <p:cNvPicPr/>
          <p:nvPr/>
        </p:nvPicPr>
        <p:blipFill>
          <a:blip r:embed="rId1"/>
          <a:srcRect l="11758" t="0" r="11484" b="0"/>
          <a:stretch/>
        </p:blipFill>
        <p:spPr>
          <a:xfrm>
            <a:off x="-260280" y="-103320"/>
            <a:ext cx="9686880" cy="5407200"/>
          </a:xfrm>
          <a:prstGeom prst="rect">
            <a:avLst/>
          </a:prstGeom>
          <a:ln w="0">
            <a:noFill/>
          </a:ln>
        </p:spPr>
      </p:pic>
      <p:sp>
        <p:nvSpPr>
          <p:cNvPr id="34" name="Прямоугольник 8"/>
          <p:cNvSpPr/>
          <p:nvPr/>
        </p:nvSpPr>
        <p:spPr>
          <a:xfrm>
            <a:off x="9435960" y="502776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816916D-9906-46D6-A19F-7452A9B15DCC}"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35" name="Google Shape;124;p4"/>
          <p:cNvCxnSpPr/>
          <p:nvPr/>
        </p:nvCxnSpPr>
        <p:spPr>
          <a:xfrm>
            <a:off x="0" y="5019480"/>
            <a:ext cx="8616240" cy="1080"/>
          </a:xfrm>
          <a:prstGeom prst="straightConnector1">
            <a:avLst/>
          </a:prstGeom>
          <a:ln w="38160">
            <a:solidFill>
              <a:srgbClr val="002060"/>
            </a:solidFill>
            <a:miter/>
          </a:ln>
        </p:spPr>
      </p:cxnSp>
      <p:cxnSp>
        <p:nvCxnSpPr>
          <p:cNvPr id="36" name="Google Shape;125;p4"/>
          <p:cNvCxnSpPr/>
          <p:nvPr/>
        </p:nvCxnSpPr>
        <p:spPr>
          <a:xfrm flipV="1">
            <a:off x="162360" y="5142960"/>
            <a:ext cx="8317800" cy="1080"/>
          </a:xfrm>
          <a:prstGeom prst="straightConnector1">
            <a:avLst/>
          </a:prstGeom>
          <a:ln w="38160">
            <a:solidFill>
              <a:srgbClr val="00b050"/>
            </a:solidFill>
            <a:miter/>
          </a:ln>
        </p:spPr>
      </p:cxnSp>
      <p:pic>
        <p:nvPicPr>
          <p:cNvPr id="37" name="Схема 11" descr=""/>
          <p:cNvPicPr/>
          <p:nvPr/>
        </p:nvPicPr>
        <p:blipFill>
          <a:blip r:embed="rId2"/>
          <a:stretch/>
        </p:blipFill>
        <p:spPr>
          <a:xfrm>
            <a:off x="146160" y="781200"/>
            <a:ext cx="8821800" cy="3236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C:\Users\Типография\Desktop\Безымянный.png"/>
          <p:cNvPicPr/>
          <p:nvPr/>
        </p:nvPicPr>
        <p:blipFill>
          <a:blip r:embed="rId1"/>
          <a:srcRect l="11758" t="0" r="11484" b="0"/>
          <a:stretch/>
        </p:blipFill>
        <p:spPr>
          <a:xfrm>
            <a:off x="-11160" y="-258840"/>
            <a:ext cx="9155160" cy="5554800"/>
          </a:xfrm>
          <a:prstGeom prst="rect">
            <a:avLst/>
          </a:prstGeom>
          <a:ln w="0">
            <a:noFill/>
          </a:ln>
        </p:spPr>
      </p:pic>
      <p:sp>
        <p:nvSpPr>
          <p:cNvPr id="39" name="Google Shape;123;p4"/>
          <p:cNvSpPr/>
          <p:nvPr/>
        </p:nvSpPr>
        <p:spPr>
          <a:xfrm>
            <a:off x="7086600" y="464976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3814416-EA2D-437B-B76A-B375D6313555}"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40" name="Google Shape;124;p4"/>
          <p:cNvCxnSpPr/>
          <p:nvPr/>
        </p:nvCxnSpPr>
        <p:spPr>
          <a:xfrm>
            <a:off x="0" y="4955760"/>
            <a:ext cx="9470160" cy="3960"/>
          </a:xfrm>
          <a:prstGeom prst="straightConnector1">
            <a:avLst/>
          </a:prstGeom>
          <a:ln w="38160">
            <a:solidFill>
              <a:srgbClr val="002060"/>
            </a:solidFill>
            <a:miter/>
          </a:ln>
        </p:spPr>
      </p:cxnSp>
      <p:cxnSp>
        <p:nvCxnSpPr>
          <p:cNvPr id="41" name="Google Shape;125;p4"/>
          <p:cNvCxnSpPr/>
          <p:nvPr/>
        </p:nvCxnSpPr>
        <p:spPr>
          <a:xfrm flipV="1">
            <a:off x="0" y="5121000"/>
            <a:ext cx="9221040" cy="23040"/>
          </a:xfrm>
          <a:prstGeom prst="straightConnector1">
            <a:avLst/>
          </a:prstGeom>
          <a:ln w="38160">
            <a:solidFill>
              <a:srgbClr val="00b050"/>
            </a:solidFill>
            <a:miter/>
          </a:ln>
        </p:spPr>
      </p:cxnSp>
      <p:sp>
        <p:nvSpPr>
          <p:cNvPr id="42" name="Google Shape;230;p65"/>
          <p:cNvSpPr/>
          <p:nvPr/>
        </p:nvSpPr>
        <p:spPr>
          <a:xfrm>
            <a:off x="328680" y="1136520"/>
            <a:ext cx="9185040" cy="168480"/>
          </a:xfrm>
          <a:prstGeom prst="rect">
            <a:avLst/>
          </a:prstGeom>
          <a:noFill/>
          <a:ln w="0">
            <a:noFill/>
          </a:ln>
        </p:spPr>
        <p:style>
          <a:lnRef idx="0"/>
          <a:fillRef idx="0"/>
          <a:effectRef idx="0"/>
          <a:fontRef idx="minor"/>
        </p:style>
        <p:txBody>
          <a:bodyPr lIns="83520" rIns="83520" tIns="83520" bIns="83520" anchor="t">
            <a:noAutofit/>
          </a:bodyPr>
          <a:p>
            <a:pPr marL="378000" indent="-357480" algn="just">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002060"/>
                </a:solidFill>
                <a:uFillTx/>
                <a:latin typeface="Century Gothic"/>
              </a:rPr>
              <a:t>               </a:t>
            </a:r>
            <a:endParaRPr b="0" lang="ru-RU" sz="2300" strike="noStrike" u="none">
              <a:solidFill>
                <a:srgbClr val="000000"/>
              </a:solidFill>
              <a:uFillTx/>
              <a:latin typeface="Arial"/>
            </a:endParaRPr>
          </a:p>
        </p:txBody>
      </p:sp>
      <p:sp>
        <p:nvSpPr>
          <p:cNvPr id="43" name="Прямоугольник 9"/>
          <p:cNvSpPr/>
          <p:nvPr/>
        </p:nvSpPr>
        <p:spPr>
          <a:xfrm>
            <a:off x="4098960" y="317520"/>
            <a:ext cx="144360" cy="4111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4" name="Прямоугольник 18"/>
          <p:cNvSpPr/>
          <p:nvPr/>
        </p:nvSpPr>
        <p:spPr>
          <a:xfrm>
            <a:off x="2476440" y="112680"/>
            <a:ext cx="400356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Бірінші реттік сукцессия</a:t>
            </a:r>
            <a:endParaRPr b="0" lang="ru-RU" sz="2500" strike="noStrike" u="none">
              <a:solidFill>
                <a:srgbClr val="000000"/>
              </a:solidFill>
              <a:uFillTx/>
              <a:latin typeface="Arial"/>
            </a:endParaRPr>
          </a:p>
        </p:txBody>
      </p:sp>
      <p:sp>
        <p:nvSpPr>
          <p:cNvPr id="45" name="Rectangle 12"/>
          <p:cNvSpPr/>
          <p:nvPr/>
        </p:nvSpPr>
        <p:spPr>
          <a:xfrm>
            <a:off x="0" y="973440"/>
            <a:ext cx="4659480" cy="388044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002060"/>
                </a:solidFill>
                <a:uFillTx/>
                <a:latin typeface="Century Gothic"/>
                <a:ea typeface="Times New Roman"/>
              </a:rPr>
              <a:t>Бірінші реттік сукцессия (алғашқы)</a:t>
            </a:r>
            <a:r>
              <a:rPr b="0" lang="kk-KZ" sz="2500" strike="noStrike" u="none">
                <a:solidFill>
                  <a:srgbClr val="000000"/>
                </a:solidFill>
                <a:uFillTx/>
                <a:latin typeface="Arial"/>
              </a:rPr>
              <a:t> </a:t>
            </a:r>
            <a:r>
              <a:rPr b="0" lang="kk-KZ" sz="2500" strike="noStrike" u="none">
                <a:solidFill>
                  <a:srgbClr val="002060"/>
                </a:solidFill>
                <a:uFillTx/>
                <a:latin typeface="Century Gothic"/>
              </a:rPr>
              <a:t>бұған дейін тіршілік болмаған, өнім бермейтін ортадан басталады. Бұл опырылудан немесе көшкіннен кейінгі тау беткейлері, құм қайраңдары, жанартаулық аралдар болуы мүмкін.</a:t>
            </a:r>
            <a:endParaRPr b="0" lang="ru-RU" sz="25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sp>
        <p:nvSpPr>
          <p:cNvPr id="46" name="AutoShape 18"/>
          <p:cNvSpPr/>
          <p:nvPr/>
        </p:nvSpPr>
        <p:spPr>
          <a:xfrm>
            <a:off x="44280" y="-77760"/>
            <a:ext cx="260640" cy="208080"/>
          </a:xfrm>
          <a:prstGeom prst="rect">
            <a:avLst/>
          </a:prstGeom>
          <a:noFill/>
          <a:ln w="0">
            <a:noFill/>
          </a:ln>
        </p:spPr>
        <p:style>
          <a:lnRef idx="0"/>
          <a:fillRef idx="0"/>
          <a:effectRef idx="0"/>
          <a:fontRef idx="minor"/>
        </p:style>
        <p:txBody>
          <a:bodyPr lIns="71280" rIns="71280" tIns="35640" bIns="35640" anchor="t">
            <a:noAutofit/>
          </a:bodyPr>
          <a:p>
            <a:endParaRPr b="0" lang="ru-RU" sz="1200" strike="noStrike" u="none">
              <a:solidFill>
                <a:srgbClr val="000000"/>
              </a:solidFill>
              <a:uFillTx/>
              <a:latin typeface="Arial"/>
            </a:endParaRPr>
          </a:p>
        </p:txBody>
      </p:sp>
      <p:pic>
        <p:nvPicPr>
          <p:cNvPr id="47" name="Picture 22" descr="http://www.iteachbio.com/Life%20Science/Ecology/Succession.png"/>
          <p:cNvPicPr/>
          <p:nvPr/>
        </p:nvPicPr>
        <p:blipFill>
          <a:blip r:embed="rId2"/>
          <a:stretch/>
        </p:blipFill>
        <p:spPr>
          <a:xfrm>
            <a:off x="4376880" y="706320"/>
            <a:ext cx="5145120" cy="7566120"/>
          </a:xfrm>
          <a:prstGeom prst="rect">
            <a:avLst/>
          </a:prstGeom>
          <a:ln w="0">
            <a:noFill/>
          </a:ln>
        </p:spPr>
      </p:pic>
      <p:sp>
        <p:nvSpPr>
          <p:cNvPr id="48" name="Прямоугольник 13"/>
          <p:cNvSpPr/>
          <p:nvPr/>
        </p:nvSpPr>
        <p:spPr>
          <a:xfrm>
            <a:off x="0" y="4503600"/>
            <a:ext cx="9144000" cy="36108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sng">
                <a:solidFill>
                  <a:srgbClr val="0000ff"/>
                </a:solidFill>
                <a:uFillTx/>
                <a:latin typeface="Times New Roman"/>
                <a:ea typeface="Calibri"/>
                <a:hlinkClick r:id="rId3"/>
              </a:rPr>
              <a:t>https://bilimland.kz/kk/courses/biologiya-kk/ehvolyucziya/ehkozhujeler/lesson/sukczessiya</a:t>
            </a:r>
            <a:endParaRPr b="0" lang="ru-RU" sz="19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F36FDF2-36F3-48D3-AFF6-D4F26E90F4CF}"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50" name="Picture 2" descr="C:\Users\Типография\Desktop\Безымянный.png"/>
          <p:cNvPicPr/>
          <p:nvPr/>
        </p:nvPicPr>
        <p:blipFill>
          <a:blip r:embed="rId1"/>
          <a:srcRect l="11758" t="0" r="11484" b="0"/>
          <a:stretch/>
        </p:blipFill>
        <p:spPr>
          <a:xfrm>
            <a:off x="0" y="-268200"/>
            <a:ext cx="9144000" cy="5702040"/>
          </a:xfrm>
          <a:prstGeom prst="rect">
            <a:avLst/>
          </a:prstGeom>
          <a:ln w="0">
            <a:noFill/>
          </a:ln>
        </p:spPr>
      </p:pic>
      <p:cxnSp>
        <p:nvCxnSpPr>
          <p:cNvPr id="51" name="Google Shape;124;p4"/>
          <p:cNvCxnSpPr/>
          <p:nvPr/>
        </p:nvCxnSpPr>
        <p:spPr>
          <a:xfrm>
            <a:off x="257040" y="5143320"/>
            <a:ext cx="8614800" cy="1080"/>
          </a:xfrm>
          <a:prstGeom prst="straightConnector1">
            <a:avLst/>
          </a:prstGeom>
          <a:ln w="38160">
            <a:solidFill>
              <a:srgbClr val="002060"/>
            </a:solidFill>
            <a:miter/>
          </a:ln>
        </p:spPr>
      </p:cxnSp>
      <p:cxnSp>
        <p:nvCxnSpPr>
          <p:cNvPr id="52" name="Google Shape;125;p4"/>
          <p:cNvCxnSpPr/>
          <p:nvPr/>
        </p:nvCxnSpPr>
        <p:spPr>
          <a:xfrm flipV="1">
            <a:off x="444960" y="5255640"/>
            <a:ext cx="8319240" cy="1080"/>
          </a:xfrm>
          <a:prstGeom prst="straightConnector1">
            <a:avLst/>
          </a:prstGeom>
          <a:ln w="38160">
            <a:solidFill>
              <a:srgbClr val="00b050"/>
            </a:solidFill>
            <a:miter/>
          </a:ln>
        </p:spPr>
      </p:cxnSp>
      <p:sp>
        <p:nvSpPr>
          <p:cNvPr id="53" name="Прямоугольник 9"/>
          <p:cNvSpPr/>
          <p:nvPr/>
        </p:nvSpPr>
        <p:spPr>
          <a:xfrm>
            <a:off x="2464200" y="0"/>
            <a:ext cx="4565880" cy="4986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Century Gothic"/>
              </a:rPr>
              <a:t>Бірінші реттік сукцессия </a:t>
            </a:r>
            <a:endParaRPr b="0" lang="ru-RU" sz="2800" strike="noStrike" u="none">
              <a:solidFill>
                <a:srgbClr val="000000"/>
              </a:solidFill>
              <a:uFillTx/>
              <a:latin typeface="Arial"/>
            </a:endParaRPr>
          </a:p>
        </p:txBody>
      </p:sp>
      <p:sp>
        <p:nvSpPr>
          <p:cNvPr id="54" name="Google Shape;123;p4"/>
          <p:cNvSpPr/>
          <p:nvPr/>
        </p:nvSpPr>
        <p:spPr>
          <a:xfrm>
            <a:off x="6777000" y="4871880"/>
            <a:ext cx="224460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150341C-5194-43F7-AC47-BD320A99DE09}"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pic>
        <p:nvPicPr>
          <p:cNvPr id="55" name="Picture 16" descr="http://hub.rockyview.ab.ca/pluginfile.php/4351/mod_book/chapter/3193/Lichens.png"/>
          <p:cNvPicPr/>
          <p:nvPr/>
        </p:nvPicPr>
        <p:blipFill>
          <a:blip r:embed="rId2"/>
          <a:stretch/>
        </p:blipFill>
        <p:spPr>
          <a:xfrm>
            <a:off x="122400" y="596880"/>
            <a:ext cx="4638600" cy="4603680"/>
          </a:xfrm>
          <a:prstGeom prst="rect">
            <a:avLst/>
          </a:prstGeom>
          <a:ln w="0">
            <a:noFill/>
          </a:ln>
        </p:spPr>
      </p:pic>
      <p:pic>
        <p:nvPicPr>
          <p:cNvPr id="56" name="Picture 20" descr="https://thumbs.dreamstime.com/b/%D0%BF%D1%80%D0%BE%D0%B7%D1%80%D0%B0%D1%87%D0%BD%D1%8B%D0%B5-%D0%BF%D0%B0%D0%B4%D0%B5%D0%BD%D0%B8%D1%8F-%D0%B7%D0%B0%D0%BC%D0%B5%D1%80%D0%B7%D0%B0%D1%8E%D1%89%D0%B5%D0%B3%D0%BE-%D0%B4%D0%BE%D0%B6%D0%B4%D1%8F-%D0%BF%D0%BE%D0%BA%D1%80%D1%8B%D0%B2%D0%B0%D1%8E%D1%82-%D0%B8%D0%B3%D0%BB%D1%8B-%D0%B7%D0%B5%D0%BB%D0%B5%D0%BD%D0%BE%D0%B3%D0%BE-132375246.jpg"/>
          <p:cNvPicPr/>
          <p:nvPr/>
        </p:nvPicPr>
        <p:blipFill>
          <a:blip r:embed="rId3"/>
          <a:stretch/>
        </p:blipFill>
        <p:spPr>
          <a:xfrm>
            <a:off x="4627440" y="633240"/>
            <a:ext cx="4675320" cy="45849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240CD74-B4E3-4392-97F9-FF8AE1DCE75A}"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
        <p:nvSpPr>
          <p:cNvPr id="58" name="Прямоугольник 5"/>
          <p:cNvSpPr/>
          <p:nvPr/>
        </p:nvSpPr>
        <p:spPr>
          <a:xfrm>
            <a:off x="2286000" y="2246400"/>
            <a:ext cx="4572000" cy="57492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00" strike="noStrike" u="none">
                <a:solidFill>
                  <a:srgbClr val="ff0000"/>
                </a:solidFill>
                <a:uFillTx/>
                <a:latin typeface="Century Gothic"/>
                <a:ea typeface="Times New Roman"/>
              </a:rPr>
              <a:t>Антропогендік фактор </a:t>
            </a:r>
            <a:r>
              <a:rPr b="0" lang="ru-RU" sz="1100" strike="noStrike" u="none">
                <a:solidFill>
                  <a:srgbClr val="002060"/>
                </a:solidFill>
                <a:uFillTx/>
                <a:latin typeface="Century Gothic"/>
              </a:rPr>
              <a:t>– </a:t>
            </a:r>
            <a:r>
              <a:rPr b="0" lang="ru-RU" sz="1100" strike="noStrike" u="none">
                <a:solidFill>
                  <a:srgbClr val="002060"/>
                </a:solidFill>
                <a:uFillTx/>
                <a:latin typeface="Century Gothic"/>
                <a:ea typeface="Times New Roman"/>
              </a:rPr>
              <a:t>айнала қоршаған ортаға тигізетін адам баласы іс - әрекетінің тікелей немесе жанама әсері. Адамның табиғатқа әсері 200 жыл ішінде зор болды</a:t>
            </a:r>
            <a:endParaRPr b="0" lang="ru-RU" sz="1100" strike="noStrike" u="none">
              <a:solidFill>
                <a:srgbClr val="000000"/>
              </a:solidFill>
              <a:uFillTx/>
              <a:latin typeface="Arial"/>
            </a:endParaRPr>
          </a:p>
        </p:txBody>
      </p:sp>
      <p:pic>
        <p:nvPicPr>
          <p:cNvPr id="59" name="Picture 2" descr="C:\Users\Типография\Desktop\Безымянный.png"/>
          <p:cNvPicPr/>
          <p:nvPr/>
        </p:nvPicPr>
        <p:blipFill>
          <a:blip r:embed="rId1"/>
          <a:srcRect l="11758" t="0" r="11484" b="0"/>
          <a:stretch/>
        </p:blipFill>
        <p:spPr>
          <a:xfrm>
            <a:off x="0" y="-144360"/>
            <a:ext cx="9740880" cy="5288040"/>
          </a:xfrm>
          <a:prstGeom prst="rect">
            <a:avLst/>
          </a:prstGeom>
          <a:ln w="0">
            <a:noFill/>
          </a:ln>
        </p:spPr>
      </p:pic>
      <p:sp>
        <p:nvSpPr>
          <p:cNvPr id="60" name="Прямоугольник 8"/>
          <p:cNvSpPr/>
          <p:nvPr/>
        </p:nvSpPr>
        <p:spPr>
          <a:xfrm>
            <a:off x="9085320" y="4370400"/>
            <a:ext cx="939960" cy="270000"/>
          </a:xfrm>
          <a:prstGeom prst="rect">
            <a:avLst/>
          </a:prstGeom>
          <a:noFill/>
          <a:ln w="0">
            <a:noFill/>
          </a:ln>
        </p:spPr>
        <p:style>
          <a:lnRef idx="0"/>
          <a:fillRef idx="0"/>
          <a:effectRef idx="0"/>
          <a:fontRef idx="minor"/>
        </p:style>
        <p:txBody>
          <a:bodyPr wrap="none" lIns="71640" rIns="71640" tIns="35640" bIns="3564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6D6D730-4B20-477F-95EA-9E10E60A6E94}"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61" name="Google Shape;124;p4"/>
          <p:cNvCxnSpPr/>
          <p:nvPr/>
        </p:nvCxnSpPr>
        <p:spPr>
          <a:xfrm>
            <a:off x="793440" y="4809600"/>
            <a:ext cx="8614440" cy="1080"/>
          </a:xfrm>
          <a:prstGeom prst="straightConnector1">
            <a:avLst/>
          </a:prstGeom>
          <a:ln w="38160">
            <a:solidFill>
              <a:srgbClr val="002060"/>
            </a:solidFill>
            <a:miter/>
          </a:ln>
        </p:spPr>
      </p:cxnSp>
      <p:cxnSp>
        <p:nvCxnSpPr>
          <p:cNvPr id="62" name="Google Shape;125;p4"/>
          <p:cNvCxnSpPr/>
          <p:nvPr/>
        </p:nvCxnSpPr>
        <p:spPr>
          <a:xfrm flipV="1">
            <a:off x="825840" y="4996800"/>
            <a:ext cx="8317800" cy="1080"/>
          </a:xfrm>
          <a:prstGeom prst="straightConnector1">
            <a:avLst/>
          </a:prstGeom>
          <a:ln w="38160">
            <a:solidFill>
              <a:srgbClr val="00b050"/>
            </a:solidFill>
            <a:miter/>
          </a:ln>
        </p:spPr>
      </p:cxnSp>
      <p:sp>
        <p:nvSpPr>
          <p:cNvPr id="63" name="Прямоугольник 11"/>
          <p:cNvSpPr/>
          <p:nvPr/>
        </p:nvSpPr>
        <p:spPr>
          <a:xfrm>
            <a:off x="2750400" y="0"/>
            <a:ext cx="386388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Екінші реттік сукцессия</a:t>
            </a:r>
            <a:endParaRPr b="0" lang="ru-RU" sz="2500" strike="noStrike" u="none">
              <a:solidFill>
                <a:srgbClr val="000000"/>
              </a:solidFill>
              <a:uFillTx/>
              <a:latin typeface="Arial"/>
            </a:endParaRPr>
          </a:p>
        </p:txBody>
      </p:sp>
      <p:sp>
        <p:nvSpPr>
          <p:cNvPr id="64" name="Rectangle 4"/>
          <p:cNvSpPr/>
          <p:nvPr/>
        </p:nvSpPr>
        <p:spPr>
          <a:xfrm>
            <a:off x="0" y="781200"/>
            <a:ext cx="4951440" cy="312084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Century Gothic"/>
                <a:ea typeface="Times New Roman"/>
              </a:rPr>
              <a:t>Екінші реттік сукцессия(қайталанған)</a:t>
            </a:r>
            <a:r>
              <a:rPr b="0" lang="kk-KZ" sz="2000" strike="noStrike" u="none">
                <a:solidFill>
                  <a:srgbClr val="000000"/>
                </a:solidFill>
                <a:uFillTx/>
                <a:latin typeface="Century Gothic"/>
              </a:rPr>
              <a:t> </a:t>
            </a:r>
            <a:r>
              <a:rPr b="0" lang="kk-KZ" sz="2000" strike="noStrike" u="none">
                <a:solidFill>
                  <a:srgbClr val="002060"/>
                </a:solidFill>
                <a:uFillTx/>
                <a:latin typeface="Century Gothic"/>
              </a:rPr>
              <a:t>бұрын болған экожүйе тіршілігін жойып,енді біртіндеп қалпына келе бастаған жағдайда қалыптасады.Екінші реттік сукцессия бастаушы (пионер) ағзалардан емес тұқымдары көрші аумақтан ұшып келген өсімдік ағзаларынан және тұқымы топырақта бұзылмай қалған жергілікті түрлерен басталады</a:t>
            </a:r>
            <a:endParaRPr b="0" lang="ru-RU" sz="2000" strike="noStrike" u="none">
              <a:solidFill>
                <a:srgbClr val="000000"/>
              </a:solidFill>
              <a:uFillTx/>
              <a:latin typeface="Arial"/>
            </a:endParaRPr>
          </a:p>
        </p:txBody>
      </p:sp>
      <p:pic>
        <p:nvPicPr>
          <p:cNvPr id="65" name="Picture 5" descr=""/>
          <p:cNvPicPr/>
          <p:nvPr/>
        </p:nvPicPr>
        <p:blipFill>
          <a:blip r:embed="rId2"/>
          <a:stretch/>
        </p:blipFill>
        <p:spPr>
          <a:xfrm>
            <a:off x="5132520" y="646200"/>
            <a:ext cx="4565520" cy="6308640"/>
          </a:xfrm>
          <a:prstGeom prst="rect">
            <a:avLst/>
          </a:prstGeom>
          <a:ln w="0">
            <a:noFill/>
          </a:ln>
        </p:spPr>
      </p:pic>
      <p:sp>
        <p:nvSpPr>
          <p:cNvPr id="66" name="Прямоугольник 11"/>
          <p:cNvSpPr/>
          <p:nvPr/>
        </p:nvSpPr>
        <p:spPr>
          <a:xfrm>
            <a:off x="1523880" y="4176720"/>
            <a:ext cx="6885000" cy="8946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ff"/>
                </a:solidFill>
                <a:uFillTx/>
                <a:latin typeface="Century Gothic"/>
                <a:hlinkClick r:id="rId3"/>
              </a:rPr>
              <a:t>https://www.youtube.com/watch?v=k3rGCG3W3Xw</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F83B66E-AD35-4EFD-BCBC-0064C19A8770}"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
        <p:nvSpPr>
          <p:cNvPr id="68" name="Прямоугольник 5"/>
          <p:cNvSpPr/>
          <p:nvPr/>
        </p:nvSpPr>
        <p:spPr>
          <a:xfrm>
            <a:off x="2286000" y="2246400"/>
            <a:ext cx="4572000" cy="57492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00" strike="noStrike" u="none">
                <a:solidFill>
                  <a:srgbClr val="ff0000"/>
                </a:solidFill>
                <a:uFillTx/>
                <a:latin typeface="Century Gothic"/>
                <a:ea typeface="Times New Roman"/>
              </a:rPr>
              <a:t>Антропогендік фактор </a:t>
            </a:r>
            <a:r>
              <a:rPr b="0" lang="ru-RU" sz="1100" strike="noStrike" u="none">
                <a:solidFill>
                  <a:srgbClr val="002060"/>
                </a:solidFill>
                <a:uFillTx/>
                <a:latin typeface="Century Gothic"/>
              </a:rPr>
              <a:t>– </a:t>
            </a:r>
            <a:r>
              <a:rPr b="0" lang="ru-RU" sz="1100" strike="noStrike" u="none">
                <a:solidFill>
                  <a:srgbClr val="002060"/>
                </a:solidFill>
                <a:uFillTx/>
                <a:latin typeface="Century Gothic"/>
                <a:ea typeface="Times New Roman"/>
              </a:rPr>
              <a:t>айнала қоршаған ортаға тигізетін адам баласы іс - әрекетінің тікелей немесе жанама әсері. Адамның табиғатқа әсері 200 жыл ішінде зор болды</a:t>
            </a:r>
            <a:endParaRPr b="0" lang="ru-RU" sz="1100" strike="noStrike" u="none">
              <a:solidFill>
                <a:srgbClr val="000000"/>
              </a:solidFill>
              <a:uFillTx/>
              <a:latin typeface="Arial"/>
            </a:endParaRPr>
          </a:p>
        </p:txBody>
      </p:sp>
      <p:pic>
        <p:nvPicPr>
          <p:cNvPr id="69" name="Picture 2" descr="C:\Users\Типография\Desktop\Безымянный.png"/>
          <p:cNvPicPr/>
          <p:nvPr/>
        </p:nvPicPr>
        <p:blipFill>
          <a:blip r:embed="rId1"/>
          <a:srcRect l="11758" t="0" r="11484" b="0"/>
          <a:stretch/>
        </p:blipFill>
        <p:spPr>
          <a:xfrm>
            <a:off x="0" y="-144360"/>
            <a:ext cx="9740880" cy="5288040"/>
          </a:xfrm>
          <a:prstGeom prst="rect">
            <a:avLst/>
          </a:prstGeom>
          <a:ln w="0">
            <a:noFill/>
          </a:ln>
        </p:spPr>
      </p:pic>
      <p:sp>
        <p:nvSpPr>
          <p:cNvPr id="70" name="Прямоугольник 8"/>
          <p:cNvSpPr/>
          <p:nvPr/>
        </p:nvSpPr>
        <p:spPr>
          <a:xfrm>
            <a:off x="9085320" y="4370400"/>
            <a:ext cx="939960" cy="270000"/>
          </a:xfrm>
          <a:prstGeom prst="rect">
            <a:avLst/>
          </a:prstGeom>
          <a:noFill/>
          <a:ln w="0">
            <a:noFill/>
          </a:ln>
        </p:spPr>
        <p:style>
          <a:lnRef idx="0"/>
          <a:fillRef idx="0"/>
          <a:effectRef idx="0"/>
          <a:fontRef idx="minor"/>
        </p:style>
        <p:txBody>
          <a:bodyPr wrap="none" lIns="71640" rIns="71640" tIns="35640" bIns="3564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692D835-AB7E-4F75-855C-7E92A89F01F7}"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71" name="Google Shape;124;p4"/>
          <p:cNvCxnSpPr/>
          <p:nvPr/>
        </p:nvCxnSpPr>
        <p:spPr>
          <a:xfrm>
            <a:off x="793440" y="4809600"/>
            <a:ext cx="8614440" cy="1080"/>
          </a:xfrm>
          <a:prstGeom prst="straightConnector1">
            <a:avLst/>
          </a:prstGeom>
          <a:ln w="38160">
            <a:solidFill>
              <a:srgbClr val="002060"/>
            </a:solidFill>
            <a:miter/>
          </a:ln>
        </p:spPr>
      </p:cxnSp>
      <p:cxnSp>
        <p:nvCxnSpPr>
          <p:cNvPr id="72" name="Google Shape;125;p4"/>
          <p:cNvCxnSpPr/>
          <p:nvPr/>
        </p:nvCxnSpPr>
        <p:spPr>
          <a:xfrm flipV="1">
            <a:off x="825840" y="4996800"/>
            <a:ext cx="8317800" cy="1080"/>
          </a:xfrm>
          <a:prstGeom prst="straightConnector1">
            <a:avLst/>
          </a:prstGeom>
          <a:ln w="38160">
            <a:solidFill>
              <a:srgbClr val="00b050"/>
            </a:solidFill>
            <a:miter/>
          </a:ln>
        </p:spPr>
      </p:cxnSp>
      <p:sp>
        <p:nvSpPr>
          <p:cNvPr id="73" name="Прямоугольник 11"/>
          <p:cNvSpPr/>
          <p:nvPr/>
        </p:nvSpPr>
        <p:spPr>
          <a:xfrm>
            <a:off x="2750400" y="0"/>
            <a:ext cx="386388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Екінші реттік сукцессия</a:t>
            </a:r>
            <a:endParaRPr b="0" lang="ru-RU" sz="2500" strike="noStrike" u="none">
              <a:solidFill>
                <a:srgbClr val="000000"/>
              </a:solidFill>
              <a:uFillTx/>
              <a:latin typeface="Arial"/>
            </a:endParaRPr>
          </a:p>
        </p:txBody>
      </p:sp>
      <p:pic>
        <p:nvPicPr>
          <p:cNvPr id="74" name="Picture 2" descr="Еріктілер Улладулла қаласындағы отты өшіріп жүр. Тұрғындар аз шоғырланған аумақтардағы өртті сөндіруге жаппай еріктілер жұмылдырып жатыр. Апатты жағдайға байланысты билік оларға еңбекақы төлейді. 10 күн бойы өрт сөндіруге жәрдемдескен еріктілерге күніне 190 еуродан беріледі."/>
          <p:cNvPicPr/>
          <p:nvPr/>
        </p:nvPicPr>
        <p:blipFill>
          <a:blip r:embed="rId2"/>
          <a:stretch/>
        </p:blipFill>
        <p:spPr>
          <a:xfrm>
            <a:off x="577800" y="1006560"/>
            <a:ext cx="4105440" cy="2738520"/>
          </a:xfrm>
          <a:prstGeom prst="rect">
            <a:avLst/>
          </a:prstGeom>
          <a:ln w="0">
            <a:noFill/>
          </a:ln>
        </p:spPr>
      </p:pic>
      <p:pic>
        <p:nvPicPr>
          <p:cNvPr id="75" name="Picture 4" descr="Новра қаласы орманындағы өрттен қашып бара жатқан жылқы. Өрттен бас сауғалаған жабайы жануарлар да елдімекендерге жиі кіреді. Өрттен аман қалған аң сусап, көше бойына шығады."/>
          <p:cNvPicPr/>
          <p:nvPr/>
        </p:nvPicPr>
        <p:blipFill>
          <a:blip r:embed="rId3"/>
          <a:stretch/>
        </p:blipFill>
        <p:spPr>
          <a:xfrm>
            <a:off x="5294160" y="892080"/>
            <a:ext cx="3527640" cy="2351160"/>
          </a:xfrm>
          <a:prstGeom prst="rect">
            <a:avLst/>
          </a:prstGeom>
          <a:ln w="0">
            <a:noFill/>
          </a:ln>
        </p:spPr>
      </p:pic>
      <p:pic>
        <p:nvPicPr>
          <p:cNvPr id="76" name="Object 5" descr=""/>
          <p:cNvPicPr/>
          <p:nvPr/>
        </p:nvPicPr>
        <p:blipFill>
          <a:blip r:embed="rId4"/>
          <a:stretch/>
        </p:blipFill>
        <p:spPr>
          <a:xfrm>
            <a:off x="5873760" y="3535200"/>
            <a:ext cx="2556000" cy="863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Picture 2" descr="C:\Users\Типография\Desktop\Безымянный.png"/>
          <p:cNvPicPr/>
          <p:nvPr/>
        </p:nvPicPr>
        <p:blipFill>
          <a:blip r:embed="rId1"/>
          <a:srcRect l="11758" t="0" r="11484" b="0"/>
          <a:stretch/>
        </p:blipFill>
        <p:spPr>
          <a:xfrm>
            <a:off x="0" y="0"/>
            <a:ext cx="10121760" cy="5151600"/>
          </a:xfrm>
          <a:prstGeom prst="rect">
            <a:avLst/>
          </a:prstGeom>
          <a:ln w="0">
            <a:noFill/>
          </a:ln>
        </p:spPr>
      </p:pic>
      <p:sp>
        <p:nvSpPr>
          <p:cNvPr id="78" name="Google Shape;123;p4"/>
          <p:cNvSpPr/>
          <p:nvPr/>
        </p:nvSpPr>
        <p:spPr>
          <a:xfrm>
            <a:off x="7799400" y="4462560"/>
            <a:ext cx="2057400" cy="2746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C381E4-5F38-45E6-9EC5-2882C14C4A1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79" name="Google Shape;124;p4"/>
          <p:cNvCxnSpPr/>
          <p:nvPr/>
        </p:nvCxnSpPr>
        <p:spPr>
          <a:xfrm>
            <a:off x="528480" y="4892400"/>
            <a:ext cx="8616240" cy="1080"/>
          </a:xfrm>
          <a:prstGeom prst="straightConnector1">
            <a:avLst/>
          </a:prstGeom>
          <a:ln w="38160">
            <a:solidFill>
              <a:srgbClr val="002060"/>
            </a:solidFill>
            <a:miter/>
          </a:ln>
        </p:spPr>
      </p:cxnSp>
      <p:cxnSp>
        <p:nvCxnSpPr>
          <p:cNvPr id="80" name="Google Shape;125;p4"/>
          <p:cNvCxnSpPr/>
          <p:nvPr/>
        </p:nvCxnSpPr>
        <p:spPr>
          <a:xfrm flipV="1">
            <a:off x="825840" y="5022000"/>
            <a:ext cx="8317800" cy="1080"/>
          </a:xfrm>
          <a:prstGeom prst="straightConnector1">
            <a:avLst/>
          </a:prstGeom>
          <a:ln w="38160">
            <a:solidFill>
              <a:srgbClr val="00b050"/>
            </a:solidFill>
            <a:miter/>
          </a:ln>
        </p:spPr>
      </p:cxnSp>
      <p:sp>
        <p:nvSpPr>
          <p:cNvPr id="81" name="Google Shape;230;p65"/>
          <p:cNvSpPr/>
          <p:nvPr/>
        </p:nvSpPr>
        <p:spPr>
          <a:xfrm>
            <a:off x="312840" y="1130400"/>
            <a:ext cx="8518320" cy="262728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82" name="Прямоугольник 11"/>
          <p:cNvSpPr/>
          <p:nvPr/>
        </p:nvSpPr>
        <p:spPr>
          <a:xfrm>
            <a:off x="642960" y="806400"/>
            <a:ext cx="7753320" cy="34596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Century Gothic"/>
              </a:rPr>
              <a:t>Суретте берілген сукцессия түрлерін  ажыратып, сипаттаңыз.</a:t>
            </a:r>
            <a:endParaRPr b="0" lang="ru-RU" sz="1800" strike="noStrike" u="none">
              <a:solidFill>
                <a:srgbClr val="000000"/>
              </a:solidFill>
              <a:uFillTx/>
              <a:latin typeface="Arial"/>
            </a:endParaRPr>
          </a:p>
        </p:txBody>
      </p:sp>
      <p:sp>
        <p:nvSpPr>
          <p:cNvPr id="83" name="Прямоугольник 11"/>
          <p:cNvSpPr/>
          <p:nvPr/>
        </p:nvSpPr>
        <p:spPr>
          <a:xfrm>
            <a:off x="3523320" y="254160"/>
            <a:ext cx="246240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500" strike="noStrike" u="none">
                <a:solidFill>
                  <a:srgbClr val="ffffff"/>
                </a:solidFill>
                <a:uFillTx/>
                <a:latin typeface="Century Gothic"/>
                <a:ea typeface="Times New Roman"/>
              </a:rPr>
              <a:t>№ </a:t>
            </a:r>
            <a:r>
              <a:rPr b="1" lang="kk-KZ" sz="2500" strike="noStrike" u="none">
                <a:solidFill>
                  <a:srgbClr val="ffffff"/>
                </a:solidFill>
                <a:uFillTx/>
                <a:latin typeface="Century Gothic"/>
                <a:ea typeface="Times New Roman"/>
              </a:rPr>
              <a:t>1 Тапсырма</a:t>
            </a:r>
            <a:endParaRPr b="0" lang="ru-RU" sz="2500" strike="noStrike" u="none">
              <a:solidFill>
                <a:srgbClr val="000000"/>
              </a:solidFill>
              <a:uFillTx/>
              <a:latin typeface="Arial"/>
            </a:endParaRPr>
          </a:p>
        </p:txBody>
      </p:sp>
      <p:graphicFrame>
        <p:nvGraphicFramePr>
          <p:cNvPr id="84" name=""/>
          <p:cNvGraphicFramePr/>
          <p:nvPr/>
        </p:nvGraphicFramePr>
        <p:xfrm>
          <a:off x="1030320" y="1287360"/>
          <a:ext cx="7392960" cy="2514600"/>
        </p:xfrm>
        <a:graphic>
          <a:graphicData uri="http://schemas.openxmlformats.org/drawingml/2006/table">
            <a:tbl>
              <a:tblPr/>
              <a:tblGrid>
                <a:gridCol w="3600360"/>
                <a:gridCol w="3792600"/>
              </a:tblGrid>
              <a:tr h="452520">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kk-KZ" sz="2200" strike="noStrike" u="none">
                          <a:solidFill>
                            <a:srgbClr val="002060"/>
                          </a:solidFill>
                          <a:uFillTx/>
                          <a:latin typeface="Century Gothic"/>
                          <a:ea typeface="Calibri"/>
                        </a:rPr>
                        <a:t>А</a:t>
                      </a:r>
                      <a:endParaRPr b="0" lang="ru-RU" sz="2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kk-KZ" sz="2200" strike="noStrike" u="none">
                          <a:solidFill>
                            <a:srgbClr val="002060"/>
                          </a:solidFill>
                          <a:uFillTx/>
                          <a:latin typeface="Century Gothic"/>
                          <a:ea typeface="Calibri"/>
                        </a:rPr>
                        <a:t>В</a:t>
                      </a:r>
                      <a:endParaRPr b="0" lang="ru-RU" sz="2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2062080">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gn="ctr">
                        <a:lnSpc>
                          <a:spcPct val="115000"/>
                        </a:lnSpc>
                        <a:spcAft>
                          <a:spcPts val="1001"/>
                        </a:spcAft>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pic>
        <p:nvPicPr>
          <p:cNvPr id="85" name="Рисунок 2" descr="Картинки по запросу первичная сукцессия"/>
          <p:cNvPicPr/>
          <p:nvPr/>
        </p:nvPicPr>
        <p:blipFill>
          <a:blip r:embed="rId2"/>
          <a:stretch/>
        </p:blipFill>
        <p:spPr>
          <a:xfrm>
            <a:off x="4659480" y="1816200"/>
            <a:ext cx="3369960" cy="1930320"/>
          </a:xfrm>
          <a:prstGeom prst="rect">
            <a:avLst/>
          </a:prstGeom>
          <a:ln w="0">
            <a:noFill/>
          </a:ln>
        </p:spPr>
      </p:pic>
      <p:pic>
        <p:nvPicPr>
          <p:cNvPr id="86" name="Picture 23" descr="https://fb.ru/misc/i/gallery/3530/419144.jpg"/>
          <p:cNvPicPr/>
          <p:nvPr/>
        </p:nvPicPr>
        <p:blipFill>
          <a:blip r:embed="rId3"/>
          <a:stretch/>
        </p:blipFill>
        <p:spPr>
          <a:xfrm>
            <a:off x="1093680" y="1816200"/>
            <a:ext cx="3372120" cy="1812960"/>
          </a:xfrm>
          <a:prstGeom prst="rect">
            <a:avLst/>
          </a:prstGeom>
          <a:ln w="0">
            <a:noFill/>
          </a:ln>
        </p:spPr>
      </p:pic>
      <p:sp>
        <p:nvSpPr>
          <p:cNvPr id="87" name="Rectangle 25"/>
          <p:cNvSpPr/>
          <p:nvPr/>
        </p:nvSpPr>
        <p:spPr>
          <a:xfrm>
            <a:off x="130320" y="3687480"/>
            <a:ext cx="10283760" cy="214344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2060"/>
                </a:solidFill>
                <a:uFillTx/>
                <a:latin typeface="Century Gothic"/>
                <a:ea typeface="Calibri"/>
              </a:rPr>
              <a:t>Дескриптор:</a:t>
            </a:r>
            <a:endParaRPr b="0" lang="ru-RU" sz="16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2060"/>
                </a:solidFill>
                <a:uFillTx/>
                <a:latin typeface="Century Gothic"/>
              </a:rPr>
              <a:t>А және В суреттерін пайдаланып сукцессия түрлерін ажыратады</a:t>
            </a:r>
            <a:endParaRPr b="0" lang="ru-RU" sz="16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2060"/>
                </a:solidFill>
                <a:uFillTx/>
                <a:latin typeface="Century Gothic"/>
              </a:rPr>
              <a:t>А суретіндегі сукцессия түрін сипаттайды</a:t>
            </a:r>
            <a:endParaRPr b="0" lang="ru-RU" sz="16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2060"/>
                </a:solidFill>
                <a:uFillTx/>
                <a:latin typeface="Century Gothic"/>
              </a:rPr>
              <a:t>В суретіндегі сукцессия түрін сипаттайды</a:t>
            </a:r>
            <a:endParaRPr b="0" lang="ru-RU" sz="16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3482</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2024-10-31T17:10:44Z</dcterms:modified>
  <cp:revision>248</cp:revision>
  <dc:subject/>
  <dc:title>Презентация PowerPoint</dc:title>
</cp:coreProperties>
</file>