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5.jpeg" ContentType="image/jpeg"/>
  <Override PartName="/ppt/media/image4.png" ContentType="image/png"/>
  <Override PartName="/ppt/media/image8.jpeg" ContentType="image/jpeg"/>
  <Override PartName="/ppt/media/image7.jpeg" ContentType="image/jpeg"/>
  <Override PartName="/ppt/media/image6.png" ContentType="image/png"/>
  <Override PartName="/ppt/media/image9.jpeg" ContentType="image/jpeg"/>
  <Override PartName="/ppt/media/image10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51B887-4B8A-4412-89D6-740CB1605C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BF000D-F0C8-4313-9797-9A1E21333750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bilimland.kz/kk/courses/biologiya-kk/adam-biologiyalyq-tur-retinde/as-qorytu/lesson/tamaqtanu-zhane-densaulyq" TargetMode="Externa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twig-bilim.kz/film/balanced-diet-5890/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</a:t>
            </a:r>
            <a:r>
              <a:rPr b="1" lang="en-US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Органикалық және бейорганикалық заттар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 сынып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000" y="450972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4DDD93-9068-4860-B4E1-B734409F73C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1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3" name="Прямоугольник 34"/>
          <p:cNvSpPr/>
          <p:nvPr/>
        </p:nvSpPr>
        <p:spPr>
          <a:xfrm>
            <a:off x="3542040" y="287280"/>
            <a:ext cx="20523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Rectangle 41"/>
          <p:cNvSpPr/>
          <p:nvPr/>
        </p:nvSpPr>
        <p:spPr>
          <a:xfrm>
            <a:off x="314280" y="1199880"/>
            <a:ext cx="7873920" cy="388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органикалық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және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бейорганикалық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заттардан тұрады.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Нәруыздар-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органикалық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заттар құрамына кіреді.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Көмірсулардың құрамына: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сутек,оттек,көміртек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кіреді.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ағзада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көмірсулар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мен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нәруыздар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негізгі энергия көздері.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Бие сүтінен әзірлетенетін шипалы су-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қымыз.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 грамы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май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ыдырағанда 38,9 кДж энергия түзіледі.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96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8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22F88E-E01F-451C-A3F3-E8798245BAAF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00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B03F25D-76E1-4EE6-AA75-9DA398C8F79B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Rectangle 1"/>
          <p:cNvSpPr/>
          <p:nvPr/>
        </p:nvSpPr>
        <p:spPr>
          <a:xfrm>
            <a:off x="167040" y="832320"/>
            <a:ext cx="22482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Бүгінгі сабақта: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217440" y="1158840"/>
          <a:ext cx="8075520" cy="3517920"/>
        </p:xfrm>
        <a:graphic>
          <a:graphicData uri="http://schemas.openxmlformats.org/drawingml/2006/table">
            <a:tbl>
              <a:tblPr/>
              <a:tblGrid>
                <a:gridCol w="8075520"/>
              </a:tblGrid>
              <a:tr h="3312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510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Органикалық және бейорганикалық заттарды атай аламын;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52280"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Азық – түліктерде көмірсулар, нәруыздар және майлардың бар екендігін білдім;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Органикалық заттардың ағзадағы қасиеттерін білдім;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04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Ұлттық тағамдарымыздың маңызын білдім;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063377-2A4A-4299-9699-50C1D664F0A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2656440" y="2568600"/>
            <a:ext cx="32022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Бағалау критерийлері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130320" y="1429560"/>
            <a:ext cx="901368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7.4.1.3 - азық – түліктерде көмірсулар, нәруыздар және майлардың бар екендігін дәлелдеу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336600" y="3088440"/>
            <a:ext cx="830736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азық – түліктерде көмірсулар, нәруыздар және майлардың бар екендігін біледі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7784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12F1934-B769-4A2A-998E-EAA7701FD9F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9"/>
          <p:cNvSpPr/>
          <p:nvPr/>
        </p:nvSpPr>
        <p:spPr>
          <a:xfrm>
            <a:off x="490680" y="204840"/>
            <a:ext cx="748188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Органикалық және бейорганикалық заттар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4"/>
          <p:cNvSpPr/>
          <p:nvPr/>
        </p:nvSpPr>
        <p:spPr>
          <a:xfrm>
            <a:off x="2298600" y="868320"/>
            <a:ext cx="5131080" cy="647640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Тірі ағзалардағы барлық заттар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Прямоугольник 15"/>
          <p:cNvSpPr/>
          <p:nvPr/>
        </p:nvSpPr>
        <p:spPr>
          <a:xfrm>
            <a:off x="895320" y="1903320"/>
            <a:ext cx="3714840" cy="801720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254061"/>
                </a:solidFill>
                <a:uFillTx/>
                <a:latin typeface="Times New Roman"/>
                <a:ea typeface="Times New Roman"/>
              </a:rPr>
              <a:t>Органикалық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16"/>
          <p:cNvSpPr/>
          <p:nvPr/>
        </p:nvSpPr>
        <p:spPr>
          <a:xfrm>
            <a:off x="4910040" y="1925640"/>
            <a:ext cx="3714840" cy="741240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254061"/>
                </a:solidFill>
                <a:uFillTx/>
                <a:latin typeface="Times New Roman"/>
                <a:ea typeface="Times New Roman"/>
              </a:rPr>
              <a:t>Бейорганикалық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Скругленный прямоугольник 18"/>
          <p:cNvSpPr/>
          <p:nvPr/>
        </p:nvSpPr>
        <p:spPr>
          <a:xfrm>
            <a:off x="5079960" y="3005280"/>
            <a:ext cx="3213000" cy="16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Су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Оттек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Сутек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Минералды тұздар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Қышқылда</a:t>
            </a:r>
            <a:r>
              <a:rPr b="1" lang="kk-KZ" sz="25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р</a:t>
            </a:r>
            <a:r>
              <a:rPr b="1" lang="kk-KZ" sz="25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Скругленный прямоугольник 19"/>
          <p:cNvSpPr/>
          <p:nvPr/>
        </p:nvSpPr>
        <p:spPr>
          <a:xfrm>
            <a:off x="1015920" y="3022560"/>
            <a:ext cx="3562560" cy="1728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Нәруыздар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Көмірсулар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Майлар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Нуклеин қышқылдары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Стрелка вниз 20"/>
          <p:cNvSpPr/>
          <p:nvPr/>
        </p:nvSpPr>
        <p:spPr>
          <a:xfrm>
            <a:off x="3065400" y="1589040"/>
            <a:ext cx="282600" cy="276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Стрелка вниз 21"/>
          <p:cNvSpPr/>
          <p:nvPr/>
        </p:nvSpPr>
        <p:spPr>
          <a:xfrm>
            <a:off x="6649920" y="1576440"/>
            <a:ext cx="293760" cy="311040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Стрелка вниз 22"/>
          <p:cNvSpPr/>
          <p:nvPr/>
        </p:nvSpPr>
        <p:spPr>
          <a:xfrm>
            <a:off x="2976480" y="2728800"/>
            <a:ext cx="303120" cy="268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Стрелка вниз 23"/>
          <p:cNvSpPr/>
          <p:nvPr/>
        </p:nvSpPr>
        <p:spPr>
          <a:xfrm>
            <a:off x="6718320" y="2673360"/>
            <a:ext cx="293760" cy="320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Rectangle 14"/>
          <p:cNvSpPr/>
          <p:nvPr/>
        </p:nvSpPr>
        <p:spPr>
          <a:xfrm>
            <a:off x="457200" y="4818240"/>
            <a:ext cx="887724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900" strike="noStrike" u="sng">
                <a:solidFill>
                  <a:srgbClr val="0000ff"/>
                </a:solidFill>
                <a:uFillTx/>
                <a:latin typeface="Times New Roman"/>
                <a:ea typeface="Calibri"/>
                <a:hlinkClick r:id="rId2"/>
              </a:rPr>
              <a:t>https://bilimland.kz/kk/courses/biologiya-kk/adam-biologiyalyq-tur-retinde/as-qorytu/lesson/tamaqtanu-zhane-densaulyq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20520"/>
            <a:ext cx="9893160" cy="5592960"/>
          </a:xfrm>
          <a:prstGeom prst="rect">
            <a:avLst/>
          </a:prstGeom>
          <a:ln w="0">
            <a:noFill/>
          </a:ln>
        </p:spPr>
      </p:pic>
      <p:sp>
        <p:nvSpPr>
          <p:cNvPr id="34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298203-5800-4540-8FBD-05A965EBA70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5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6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7" name="Прямоугольник 9"/>
          <p:cNvSpPr/>
          <p:nvPr/>
        </p:nvSpPr>
        <p:spPr>
          <a:xfrm>
            <a:off x="3069000" y="309600"/>
            <a:ext cx="32742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Органикалық заттар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Скругленный прямоугольник 15"/>
          <p:cNvSpPr/>
          <p:nvPr/>
        </p:nvSpPr>
        <p:spPr>
          <a:xfrm>
            <a:off x="282600" y="828720"/>
            <a:ext cx="3789360" cy="752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eaff"/>
              </a:gs>
              <a:gs pos="100000">
                <a:srgbClr val="e4f9ff"/>
              </a:gs>
            </a:gsLst>
            <a:lin ang="16200000"/>
          </a:gradFill>
          <a:ln w="9360">
            <a:solidFill>
              <a:srgbClr val="46aac5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254061"/>
                </a:solidFill>
                <a:uFillTx/>
                <a:latin typeface="Times New Roman"/>
                <a:ea typeface="Times New Roman"/>
              </a:rPr>
              <a:t>Нәруыздар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500" strike="noStrike" u="none">
                <a:solidFill>
                  <a:srgbClr val="254061"/>
                </a:solidFill>
                <a:uFillTx/>
                <a:latin typeface="Calibri"/>
              </a:rPr>
              <a:t>1 грамм  17, 8 кДж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Скругленный прямоугольник 16"/>
          <p:cNvSpPr/>
          <p:nvPr/>
        </p:nvSpPr>
        <p:spPr>
          <a:xfrm>
            <a:off x="5603760" y="851040"/>
            <a:ext cx="3540240" cy="774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eaff"/>
              </a:gs>
              <a:gs pos="100000">
                <a:srgbClr val="e4f9ff"/>
              </a:gs>
            </a:gsLst>
            <a:lin ang="16200000"/>
          </a:gradFill>
          <a:ln w="9360">
            <a:solidFill>
              <a:srgbClr val="46aac5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254061"/>
                </a:solidFill>
                <a:uFillTx/>
                <a:latin typeface="Times New Roman"/>
                <a:ea typeface="Times New Roman"/>
              </a:rPr>
              <a:t>Көмірсулар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" name="Picture 4" descr="http://www.domsporta.com/upload/medialibrary/251/251487096a39ca8097d4c62926dc72db.jpg"/>
          <p:cNvPicPr/>
          <p:nvPr/>
        </p:nvPicPr>
        <p:blipFill>
          <a:blip r:embed="rId2"/>
          <a:stretch/>
        </p:blipFill>
        <p:spPr>
          <a:xfrm>
            <a:off x="249120" y="1616040"/>
            <a:ext cx="3348000" cy="164484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8" descr="http://split-feed.com/wp-content/uploads/2014/12/sovm-fruktov.png"/>
          <p:cNvPicPr/>
          <p:nvPr/>
        </p:nvPicPr>
        <p:blipFill>
          <a:blip r:embed="rId3"/>
          <a:stretch/>
        </p:blipFill>
        <p:spPr>
          <a:xfrm>
            <a:off x="5546880" y="1627200"/>
            <a:ext cx="3468600" cy="174456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6" descr="http://xn----9sbegbr1boat1a8hf.xn--p1ai/wp-content/uploads/2012/05/%D1%83%D0%B3%D0%BB%D0%B5%D0%B2%D0%BE%D0%B4%D1%8B.gif"/>
          <p:cNvPicPr/>
          <p:nvPr/>
        </p:nvPicPr>
        <p:blipFill>
          <a:blip r:embed="rId4"/>
          <a:stretch/>
        </p:blipFill>
        <p:spPr>
          <a:xfrm>
            <a:off x="5505480" y="3224160"/>
            <a:ext cx="3638520" cy="145116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12" descr="https://avatars.mds.yandex.net/get-zen_doc/1657335/pub_5d9dc4485ba2b500b0d1a4b0_5d9dd3f779c26e41d5643007/scale_1200"/>
          <p:cNvPicPr/>
          <p:nvPr/>
        </p:nvPicPr>
        <p:blipFill>
          <a:blip r:embed="rId5"/>
          <a:stretch/>
        </p:blipFill>
        <p:spPr>
          <a:xfrm>
            <a:off x="304920" y="3178080"/>
            <a:ext cx="3493800" cy="164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8280"/>
            <a:ext cx="9601200" cy="604512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123;p4"/>
          <p:cNvSpPr/>
          <p:nvPr/>
        </p:nvSpPr>
        <p:spPr>
          <a:xfrm>
            <a:off x="752004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6DCF9D-E332-4CA0-8505-CF4BFD1EBD5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6" name="Google Shape;124;p4"/>
          <p:cNvCxnSpPr/>
          <p:nvPr/>
        </p:nvCxnSpPr>
        <p:spPr>
          <a:xfrm>
            <a:off x="339480" y="530352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7" name="Google Shape;125;p4"/>
          <p:cNvCxnSpPr/>
          <p:nvPr/>
        </p:nvCxnSpPr>
        <p:spPr>
          <a:xfrm flipV="1">
            <a:off x="398520" y="543492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8" name="Google Shape;230;p65"/>
          <p:cNvSpPr/>
          <p:nvPr/>
        </p:nvSpPr>
        <p:spPr>
          <a:xfrm>
            <a:off x="312840" y="939960"/>
            <a:ext cx="4824360" cy="24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Прямоугольник 12"/>
          <p:cNvSpPr/>
          <p:nvPr/>
        </p:nvSpPr>
        <p:spPr>
          <a:xfrm>
            <a:off x="4046400" y="245592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Прямоугольник 20"/>
          <p:cNvSpPr/>
          <p:nvPr/>
        </p:nvSpPr>
        <p:spPr>
          <a:xfrm>
            <a:off x="1738440" y="4486320"/>
            <a:ext cx="829152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900" strike="noStrike" u="sng">
                <a:solidFill>
                  <a:srgbClr val="0000ff"/>
                </a:solidFill>
                <a:uFillTx/>
                <a:latin typeface="Times New Roman"/>
                <a:ea typeface="Calibri"/>
                <a:hlinkClick r:id="rId2"/>
              </a:rPr>
              <a:t>https://twig-bilim.kz/film/balanced-diet-5890/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" name="Picture 7" descr="Похожее изображение"/>
          <p:cNvPicPr/>
          <p:nvPr/>
        </p:nvPicPr>
        <p:blipFill>
          <a:blip r:embed="rId3"/>
          <a:stretch/>
        </p:blipFill>
        <p:spPr>
          <a:xfrm>
            <a:off x="689040" y="1328760"/>
            <a:ext cx="3627360" cy="2725560"/>
          </a:xfrm>
          <a:prstGeom prst="rect">
            <a:avLst/>
          </a:prstGeom>
          <a:ln w="0">
            <a:noFill/>
          </a:ln>
        </p:spPr>
      </p:pic>
      <p:sp>
        <p:nvSpPr>
          <p:cNvPr id="52" name="Скругленный прямоугольник 22"/>
          <p:cNvSpPr/>
          <p:nvPr/>
        </p:nvSpPr>
        <p:spPr>
          <a:xfrm>
            <a:off x="442800" y="571680"/>
            <a:ext cx="4235400" cy="637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eaff"/>
              </a:gs>
              <a:gs pos="100000">
                <a:srgbClr val="e4f9ff"/>
              </a:gs>
            </a:gsLst>
            <a:lin ang="16200000"/>
          </a:gradFill>
          <a:ln w="9360">
            <a:solidFill>
              <a:srgbClr val="46aac5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254061"/>
                </a:solidFill>
                <a:uFillTx/>
                <a:latin typeface="Times New Roman"/>
                <a:ea typeface="Times New Roman"/>
              </a:rPr>
              <a:t>Майлар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254061"/>
                </a:solidFill>
                <a:uFillTx/>
                <a:latin typeface="Calibri"/>
              </a:rPr>
              <a:t>1 грамм 38,9 кДж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Скругленный прямоугольник 23"/>
          <p:cNvSpPr/>
          <p:nvPr/>
        </p:nvSpPr>
        <p:spPr>
          <a:xfrm>
            <a:off x="5172120" y="604800"/>
            <a:ext cx="421308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eaff"/>
              </a:gs>
              <a:gs pos="100000">
                <a:srgbClr val="e4f9ff"/>
              </a:gs>
            </a:gsLst>
            <a:lin ang="16200000"/>
          </a:gradFill>
          <a:ln w="9360">
            <a:solidFill>
              <a:srgbClr val="46aac5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254061"/>
                </a:solidFill>
                <a:uFillTx/>
                <a:latin typeface="Times New Roman"/>
                <a:ea typeface="Times New Roman"/>
              </a:rPr>
              <a:t>Нуклеин қышқылары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4" name="Picture 22" descr="https://cf.ppt-online.org/files1/slide/t/TCtvXgyZUqzksiW927SK1ehQB40b8Rrj5OmaEFnAI/slide-15.jpg"/>
          <p:cNvPicPr/>
          <p:nvPr/>
        </p:nvPicPr>
        <p:blipFill>
          <a:blip r:embed="rId4"/>
          <a:srcRect l="29931" t="18602" r="28927" b="4219"/>
          <a:stretch/>
        </p:blipFill>
        <p:spPr>
          <a:xfrm>
            <a:off x="5268960" y="1355760"/>
            <a:ext cx="3875040" cy="272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55680"/>
            <a:ext cx="10452240" cy="61740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123;p4"/>
          <p:cNvSpPr/>
          <p:nvPr/>
        </p:nvSpPr>
        <p:spPr>
          <a:xfrm>
            <a:off x="826920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1DA23A9-8D5B-43C1-ADD8-B84772C19AB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7" name="Google Shape;124;p4"/>
          <p:cNvCxnSpPr/>
          <p:nvPr/>
        </p:nvCxnSpPr>
        <p:spPr>
          <a:xfrm>
            <a:off x="961920" y="55828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8" name="Google Shape;125;p4"/>
          <p:cNvCxnSpPr/>
          <p:nvPr/>
        </p:nvCxnSpPr>
        <p:spPr>
          <a:xfrm flipV="1">
            <a:off x="1108440" y="568872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9" name="Google Shape;230;p65"/>
          <p:cNvSpPr/>
          <p:nvPr/>
        </p:nvSpPr>
        <p:spPr>
          <a:xfrm>
            <a:off x="312840" y="939960"/>
            <a:ext cx="4824360" cy="24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12"/>
          <p:cNvSpPr/>
          <p:nvPr/>
        </p:nvSpPr>
        <p:spPr>
          <a:xfrm>
            <a:off x="4046400" y="245592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Rectangle 23"/>
          <p:cNvSpPr/>
          <p:nvPr/>
        </p:nvSpPr>
        <p:spPr>
          <a:xfrm>
            <a:off x="1176480" y="665280"/>
            <a:ext cx="7731000" cy="20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Қымыз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-бие сүтінен әзірлетенетін шипалы сусын.Жаңа сауылған бие сүтін саумал деп атайды.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Шұбат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-түйе сүтінен ашытылатын киелі сусын.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Айран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-сиырдың немесе қой сүтінен аздап су қосып пісірген соң,ұйытқымен ұйытып ішетін сусын.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Қатық-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бұл ұйытылған қой сүтінің айраны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Rectangle 24"/>
          <p:cNvSpPr/>
          <p:nvPr/>
        </p:nvSpPr>
        <p:spPr>
          <a:xfrm>
            <a:off x="609480" y="9720"/>
            <a:ext cx="88012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Ұлттық тағамдарымыздың адам денсаулығы үшін мәні зор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" name="Picture 26" descr="https://foodperestroika.com/wp-content/uploads/2015/12/Shubat4-small.jpg"/>
          <p:cNvPicPr/>
          <p:nvPr/>
        </p:nvPicPr>
        <p:blipFill>
          <a:blip r:embed="rId2"/>
          <a:stretch/>
        </p:blipFill>
        <p:spPr>
          <a:xfrm>
            <a:off x="946080" y="3216240"/>
            <a:ext cx="2281320" cy="16099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28" descr="https://tamas-store.kz/upload/iblock/afa/napitok_kumys_sarytkaukum_daulet_beket_0_5l_12_.jpg"/>
          <p:cNvPicPr/>
          <p:nvPr/>
        </p:nvPicPr>
        <p:blipFill>
          <a:blip r:embed="rId3"/>
          <a:srcRect l="9834" t="6932" r="13901" b="4800"/>
          <a:stretch/>
        </p:blipFill>
        <p:spPr>
          <a:xfrm>
            <a:off x="6929280" y="3197160"/>
            <a:ext cx="2367000" cy="166680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2" descr=""/>
          <p:cNvPicPr/>
          <p:nvPr/>
        </p:nvPicPr>
        <p:blipFill>
          <a:blip r:embed="rId4"/>
          <a:stretch/>
        </p:blipFill>
        <p:spPr>
          <a:xfrm>
            <a:off x="3475080" y="2676600"/>
            <a:ext cx="3558960" cy="283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328400" cy="5837400"/>
          </a:xfrm>
          <a:prstGeom prst="rect">
            <a:avLst/>
          </a:prstGeom>
          <a:ln w="0">
            <a:noFill/>
          </a:ln>
        </p:spPr>
      </p:pic>
      <p:sp>
        <p:nvSpPr>
          <p:cNvPr id="67" name="Google Shape;123;p4"/>
          <p:cNvSpPr/>
          <p:nvPr/>
        </p:nvSpPr>
        <p:spPr>
          <a:xfrm>
            <a:off x="827712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E36A72-A574-4E32-A3FD-EC96BD39399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8" name="Google Shape;124;p4"/>
          <p:cNvCxnSpPr/>
          <p:nvPr/>
        </p:nvCxnSpPr>
        <p:spPr>
          <a:xfrm>
            <a:off x="528480" y="55130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9" name="Google Shape;125;p4"/>
          <p:cNvCxnSpPr/>
          <p:nvPr/>
        </p:nvCxnSpPr>
        <p:spPr>
          <a:xfrm flipV="1">
            <a:off x="825840" y="56538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0" name="Google Shape;230;p65"/>
          <p:cNvSpPr/>
          <p:nvPr/>
        </p:nvSpPr>
        <p:spPr>
          <a:xfrm>
            <a:off x="266760" y="855720"/>
            <a:ext cx="970272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Азық – түліктерде көмірсулар, нәруыздар және майлардың бар екендігін анықтаңыз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Прямоугольник 9"/>
          <p:cNvSpPr/>
          <p:nvPr/>
        </p:nvSpPr>
        <p:spPr>
          <a:xfrm>
            <a:off x="1992240" y="317520"/>
            <a:ext cx="33512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№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Rectangle 48"/>
          <p:cNvSpPr/>
          <p:nvPr/>
        </p:nvSpPr>
        <p:spPr>
          <a:xfrm>
            <a:off x="473040" y="4526280"/>
            <a:ext cx="9750600" cy="9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Дескрипторлар: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азық – түліктерде көмірсулар, нәруыздар және майлардың бар екендігін анықтайды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3" name=""/>
          <p:cNvGraphicFramePr/>
          <p:nvPr/>
        </p:nvGraphicFramePr>
        <p:xfrm>
          <a:off x="520560" y="1521000"/>
          <a:ext cx="7658280" cy="2884320"/>
        </p:xfrm>
        <a:graphic>
          <a:graphicData uri="http://schemas.openxmlformats.org/drawingml/2006/table">
            <a:tbl>
              <a:tblPr/>
              <a:tblGrid>
                <a:gridCol w="3829320"/>
                <a:gridCol w="3828960"/>
              </a:tblGrid>
              <a:tr h="788760"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Органикалық  заттар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Кездесетін өнімдер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840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Times New Roman"/>
                        <a:buAutoNum type="arabicPeriod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Нәруыздар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876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2.Көмірсулар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840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3.Майлар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904320" cy="5597640"/>
          </a:xfrm>
          <a:prstGeom prst="rect">
            <a:avLst/>
          </a:prstGeom>
          <a:ln w="0">
            <a:noFill/>
          </a:ln>
        </p:spPr>
      </p:pic>
      <p:cxnSp>
        <p:nvCxnSpPr>
          <p:cNvPr id="75" name="Google Shape;124;p4"/>
          <p:cNvCxnSpPr/>
          <p:nvPr/>
        </p:nvCxnSpPr>
        <p:spPr>
          <a:xfrm>
            <a:off x="375840" y="51368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6" name="Google Shape;125;p4"/>
          <p:cNvCxnSpPr/>
          <p:nvPr/>
        </p:nvCxnSpPr>
        <p:spPr>
          <a:xfrm flipV="1">
            <a:off x="608400" y="52826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7" name="Прямоугольник 10"/>
          <p:cNvSpPr/>
          <p:nvPr/>
        </p:nvSpPr>
        <p:spPr>
          <a:xfrm>
            <a:off x="2247840" y="317520"/>
            <a:ext cx="481176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11"/>
          <p:cNvSpPr/>
          <p:nvPr/>
        </p:nvSpPr>
        <p:spPr>
          <a:xfrm>
            <a:off x="9472680" y="4913280"/>
            <a:ext cx="3873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BCF844-923B-4877-9986-DB4D2716B731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520560" y="1200240"/>
          <a:ext cx="8369280" cy="3565440"/>
        </p:xfrm>
        <a:graphic>
          <a:graphicData uri="http://schemas.openxmlformats.org/drawingml/2006/table">
            <a:tbl>
              <a:tblPr/>
              <a:tblGrid>
                <a:gridCol w="4184640"/>
                <a:gridCol w="4184640"/>
              </a:tblGrid>
              <a:tr h="806400"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Органикалық  заттар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Кездесетін өнімдер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3200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Times New Roman"/>
                        <a:buAutoNum type="arabicPeriod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Нәруыздар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Асбұршақ, үрмебұршақ, қытайбұршақ </a:t>
                      </a: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,жануардан ет,сүзбе,жұмыртқа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424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2.Көмірсулар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Жүзім, қауын, қарбыз, өрік, арпа,бидай,сұлы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280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3.Майлар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Мақта, күнбағыс, рапс, қыша (горчица), сафлор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14E9F22-8719-4654-88C5-FA5AE2FBF6D6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10283760" cy="5813640"/>
          </a:xfrm>
          <a:prstGeom prst="rect">
            <a:avLst/>
          </a:prstGeom>
          <a:ln w="0">
            <a:noFill/>
          </a:ln>
        </p:spPr>
      </p:pic>
      <p:cxnSp>
        <p:nvCxnSpPr>
          <p:cNvPr id="82" name="Google Shape;124;p4"/>
          <p:cNvCxnSpPr/>
          <p:nvPr/>
        </p:nvCxnSpPr>
        <p:spPr>
          <a:xfrm>
            <a:off x="679320" y="5462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3" name="Google Shape;125;p4"/>
          <p:cNvCxnSpPr/>
          <p:nvPr/>
        </p:nvCxnSpPr>
        <p:spPr>
          <a:xfrm flipV="1">
            <a:off x="825840" y="5644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4" name="Прямоугольник 9"/>
          <p:cNvSpPr/>
          <p:nvPr/>
        </p:nvSpPr>
        <p:spPr>
          <a:xfrm>
            <a:off x="3042360" y="365040"/>
            <a:ext cx="22557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11"/>
          <p:cNvSpPr/>
          <p:nvPr/>
        </p:nvSpPr>
        <p:spPr>
          <a:xfrm>
            <a:off x="304920" y="700200"/>
            <a:ext cx="867564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Биологиялық диктант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12"/>
          <p:cNvSpPr/>
          <p:nvPr/>
        </p:nvSpPr>
        <p:spPr>
          <a:xfrm>
            <a:off x="9547920" y="51436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4056EE-19AA-44DC-87BF-A92765EC42C0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Rectangle 10"/>
          <p:cNvSpPr/>
          <p:nvPr/>
        </p:nvSpPr>
        <p:spPr>
          <a:xfrm>
            <a:off x="347760" y="4509000"/>
            <a:ext cx="9644040" cy="12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Тиісті сөздерді орнына қойып дұрыс жаза алады.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Rectangle 41"/>
          <p:cNvSpPr/>
          <p:nvPr/>
        </p:nvSpPr>
        <p:spPr>
          <a:xfrm>
            <a:off x="314280" y="1149840"/>
            <a:ext cx="7873920" cy="31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 ............және ............заттардан тұрады.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Нәруыздар-............заттар құрамына кіреді.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Көмірсулардың құрамына:..............,........,.......... кіреді.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ағзада ......... мен .......негізгі энергия көздері.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Бие сүтінен әзірлетенетін шипалы су-...........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 грамы ............ ыдырағанда 38,9  кДж энергия түзіледі.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2024-10-31T17:22:59Z</dcterms:modified>
  <cp:revision>231</cp:revision>
  <dc:subject/>
  <dc:title>Презентация PowerPoint</dc:title>
</cp:coreProperties>
</file>