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1.png" ContentType="image/png"/>
  <Override PartName="/ppt/media/image1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51144D-C11F-4903-BDF3-2392910790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18FE2C-516E-4024-BE72-DE6025295E9B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hyperlink" Target="https://www.youtube.com/watch?v=SZ8thtgVcN0&amp;feature=youtu.be" TargetMode="External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</a:t>
            </a:r>
            <a:r>
              <a:rPr b="1" lang="en-US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 және элементтер, олардың тірі ағзалар үшін маңызы.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Прямоугольник 9"/>
          <p:cNvSpPr/>
          <p:nvPr/>
        </p:nvSpPr>
        <p:spPr>
          <a:xfrm>
            <a:off x="554040" y="3792600"/>
            <a:ext cx="786276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04320" cy="5597640"/>
          </a:xfrm>
          <a:prstGeom prst="rect">
            <a:avLst/>
          </a:prstGeom>
          <a:ln w="0">
            <a:noFill/>
          </a:ln>
        </p:spPr>
      </p:pic>
      <p:cxnSp>
        <p:nvCxnSpPr>
          <p:cNvPr id="105" name="Google Shape;124;p4"/>
          <p:cNvCxnSpPr/>
          <p:nvPr/>
        </p:nvCxnSpPr>
        <p:spPr>
          <a:xfrm>
            <a:off x="375840" y="51368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6" name="Google Shape;125;p4"/>
          <p:cNvCxnSpPr/>
          <p:nvPr/>
        </p:nvCxnSpPr>
        <p:spPr>
          <a:xfrm flipV="1">
            <a:off x="608400" y="52826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7" name="Прямоугольник 10"/>
          <p:cNvSpPr/>
          <p:nvPr/>
        </p:nvSpPr>
        <p:spPr>
          <a:xfrm>
            <a:off x="2247840" y="317520"/>
            <a:ext cx="481176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11"/>
          <p:cNvSpPr/>
          <p:nvPr/>
        </p:nvSpPr>
        <p:spPr>
          <a:xfrm>
            <a:off x="9472680" y="4913280"/>
            <a:ext cx="387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D8DFD3-8684-4065-B712-7C0C89E9BDD4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9" name=""/>
          <p:cNvGraphicFramePr/>
          <p:nvPr/>
        </p:nvGraphicFramePr>
        <p:xfrm>
          <a:off x="1633680" y="1062000"/>
          <a:ext cx="6507000" cy="3711600"/>
        </p:xfrm>
        <a:graphic>
          <a:graphicData uri="http://schemas.openxmlformats.org/drawingml/2006/table">
            <a:tbl>
              <a:tblPr/>
              <a:tblGrid>
                <a:gridCol w="1658880"/>
                <a:gridCol w="4848120"/>
              </a:tblGrid>
              <a:tr h="56052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Элементтер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Қасиеттері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07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Калий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Сүйекке,тіске беріктік қасиет береді.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4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Кальций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Өсімдіктерге тамыр түзу және жеміс пісіп жетілуіне көмектеседі.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10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Темір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Өсімдікке хлорофил түзу үшін қажет.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00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Фосфор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Қаны қызыл түсті барлық жануарлардың қанының құрамында болады.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4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Өсімдікке сабағы мен жасушаларының  қызмет атқаруы үшін қажет.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76A2EC-7819-4431-89E5-46D709AFBAFA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10283760" cy="5813640"/>
          </a:xfrm>
          <a:prstGeom prst="rect">
            <a:avLst/>
          </a:prstGeom>
          <a:ln w="0">
            <a:noFill/>
          </a:ln>
        </p:spPr>
      </p:pic>
      <p:cxnSp>
        <p:nvCxnSpPr>
          <p:cNvPr id="112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3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4" name="Прямоугольник 9"/>
          <p:cNvSpPr/>
          <p:nvPr/>
        </p:nvSpPr>
        <p:spPr>
          <a:xfrm>
            <a:off x="3042360" y="365040"/>
            <a:ext cx="22557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1"/>
          <p:cNvSpPr/>
          <p:nvPr/>
        </p:nvSpPr>
        <p:spPr>
          <a:xfrm>
            <a:off x="304920" y="700200"/>
            <a:ext cx="9232920" cy="48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Ия» не «жоқ» деген жауаптар арқылы келесі тұжырымдарға жауап беріңіз: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 еріткіш болып саналады.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Шөлде тіршілік ететін ағзалар сусыз тіршілік ете береді.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Денені қызып кетуден қорғайды.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Майлар суда ериді.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Егер су болмаса фотосинтез процесі жүреді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эмбрионы немесе ұрығы жасушасы 90 %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төмен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судан тұрады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100 ℃ кезінде су мұзға айналады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5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2"/>
          <p:cNvSpPr/>
          <p:nvPr/>
        </p:nvSpPr>
        <p:spPr>
          <a:xfrm>
            <a:off x="95432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3B7081-39E2-49B6-81D6-37B6D0DFD55A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Rectangle 10"/>
          <p:cNvSpPr/>
          <p:nvPr/>
        </p:nvSpPr>
        <p:spPr>
          <a:xfrm>
            <a:off x="334800" y="4352040"/>
            <a:ext cx="9644400" cy="7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тірі ағзалар үшін маңызын анықтайды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20B811-0B03-4017-B5F9-BC5A90ECF6E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2" name="Прямоугольник 34"/>
          <p:cNvSpPr/>
          <p:nvPr/>
        </p:nvSpPr>
        <p:spPr>
          <a:xfrm>
            <a:off x="3542040" y="287280"/>
            <a:ext cx="20523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8"/>
          <p:cNvSpPr/>
          <p:nvPr/>
        </p:nvSpPr>
        <p:spPr>
          <a:xfrm>
            <a:off x="396720" y="725400"/>
            <a:ext cx="6944040" cy="37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 еріткіш болып саналады.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Шөлде тіршілік ететін ағзалар сусыз тіршілік ете береді.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Егер су болмаса фотосинтез процесі жүреді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Денені қызып кетуден қорғайды.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«Ия»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Майлар суда ериді.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эмбрионы немесе ұрығы жасушасы 90 %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төмен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судан тұрады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01760" indent="-40176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100 ℃  кезінде су мұзға айналады.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«Жоқ»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5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7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08C20A-2E42-4422-80BA-060B1B912BED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731F609-05AE-4CC8-9598-D011647F2F7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0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2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303120" y="1192320"/>
          <a:ext cx="8078760" cy="3309840"/>
        </p:xfrm>
        <a:graphic>
          <a:graphicData uri="http://schemas.openxmlformats.org/drawingml/2006/table">
            <a:tbl>
              <a:tblPr/>
              <a:tblGrid>
                <a:gridCol w="8078760"/>
              </a:tblGrid>
              <a:tr h="3517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0560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судың қасиеті мен тірі ағзалар үшін маңызын сипаттай аламын;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208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судың қасиеттерін білдім ;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012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7068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судың қасиеті мен тірі ағзалар үшін маңызын сипаттай аламын;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тірі ағзалар тіршілік үшін  қажетті микро және макроэлементтердің рөлін білдім;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47BA7F-A561-4C44-AB36-D12446D6439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2612880" y="286236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30320" y="1235160"/>
            <a:ext cx="9013680" cy="15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7.4.1.1 - судың қасиеті мен тірі ағзалар үшін маңызын сипаттау;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7.4.1.2 - тірі ағзалар тіршілік әрекеттері үшін микро- және макроэлементтердің ролін сипаттау;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195120" y="3247920"/>
            <a:ext cx="8493120" cy="15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судың қасиеті мен тірі ағзалар үшін маңызын сипаттайды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тіршілік үшін  қажетті микро және макроэлементтерді ролін сипаттайды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18960"/>
            <a:ext cx="10198080" cy="5960880"/>
          </a:xfrm>
          <a:prstGeom prst="rect">
            <a:avLst/>
          </a:prstGeom>
          <a:ln w="0">
            <a:noFill/>
          </a:ln>
        </p:spPr>
      </p:pic>
      <p:sp>
        <p:nvSpPr>
          <p:cNvPr id="19" name="Google Shape;123;p4"/>
          <p:cNvSpPr/>
          <p:nvPr/>
        </p:nvSpPr>
        <p:spPr>
          <a:xfrm>
            <a:off x="8115480" y="4871880"/>
            <a:ext cx="2057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D27B1A1-1DEB-4B9F-BB25-7639321AFCF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1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2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9"/>
          <p:cNvSpPr/>
          <p:nvPr/>
        </p:nvSpPr>
        <p:spPr>
          <a:xfrm>
            <a:off x="2682720" y="0"/>
            <a:ext cx="4977000" cy="10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Су тіршіліктің көзі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173160" y="614880"/>
            <a:ext cx="3214440" cy="375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</a:rPr>
              <a:t>Су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</a:rPr>
              <a:t>– қасиеттері ерекше  зат.  Сусыз  тіршілік  жоқ.  Орташа алғанда, ағзада 70%-дан астам су бар деп есептейді. Бірақ сүйек пен құрғақ тұқымда 50%-дан аз, ал медузада, ми жасушаларында немесе адамның ұрығында 92%-дан көп су бар.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Picture 2" descr="http://images.easyfreeclipart.com/1169/there-is-33-h2o-drink-free-cliparts-all-used-for-1169573.jpg"/>
          <p:cNvPicPr/>
          <p:nvPr/>
        </p:nvPicPr>
        <p:blipFill>
          <a:blip r:embed="rId2"/>
          <a:stretch/>
        </p:blipFill>
        <p:spPr>
          <a:xfrm>
            <a:off x="5114880" y="1484280"/>
            <a:ext cx="2554200" cy="2033640"/>
          </a:xfrm>
          <a:prstGeom prst="rect">
            <a:avLst/>
          </a:prstGeom>
          <a:ln w="0">
            <a:noFill/>
          </a:ln>
        </p:spPr>
      </p:pic>
      <p:cxnSp>
        <p:nvCxnSpPr>
          <p:cNvPr id="26" name="Прямая со стрелкой 17"/>
          <p:cNvCxnSpPr/>
          <p:nvPr/>
        </p:nvCxnSpPr>
        <p:spPr>
          <a:xfrm flipV="1">
            <a:off x="7149960" y="1777680"/>
            <a:ext cx="750240" cy="4197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triangle" w="med"/>
          </a:ln>
        </p:spPr>
      </p:cxnSp>
      <p:cxnSp>
        <p:nvCxnSpPr>
          <p:cNvPr id="27" name="Прямая со стрелкой 19"/>
          <p:cNvCxnSpPr/>
          <p:nvPr/>
        </p:nvCxnSpPr>
        <p:spPr>
          <a:xfrm>
            <a:off x="7354800" y="2723760"/>
            <a:ext cx="837360" cy="2739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28" name="Прямая со стрелкой 21"/>
          <p:cNvCxnSpPr/>
          <p:nvPr/>
        </p:nvCxnSpPr>
        <p:spPr>
          <a:xfrm flipH="1" flipV="1">
            <a:off x="4893840" y="1511280"/>
            <a:ext cx="821520" cy="3178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cxnSp>
        <p:nvCxnSpPr>
          <p:cNvPr id="29" name="Прямая со стрелкой 23"/>
          <p:cNvCxnSpPr/>
          <p:nvPr/>
        </p:nvCxnSpPr>
        <p:spPr>
          <a:xfrm flipH="1">
            <a:off x="4655880" y="3199320"/>
            <a:ext cx="754560" cy="3610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30" name="Прямоугольник 24"/>
          <p:cNvSpPr/>
          <p:nvPr/>
        </p:nvSpPr>
        <p:spPr>
          <a:xfrm>
            <a:off x="3528000" y="1230480"/>
            <a:ext cx="15973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Беттік керілу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25"/>
          <p:cNvSpPr/>
          <p:nvPr/>
        </p:nvSpPr>
        <p:spPr>
          <a:xfrm>
            <a:off x="3437280" y="3676680"/>
            <a:ext cx="25884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қайнау температурасы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26"/>
          <p:cNvSpPr/>
          <p:nvPr/>
        </p:nvSpPr>
        <p:spPr>
          <a:xfrm>
            <a:off x="5267160" y="646200"/>
            <a:ext cx="38768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Жылу сыйымдылығы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27"/>
          <p:cNvSpPr/>
          <p:nvPr/>
        </p:nvSpPr>
        <p:spPr>
          <a:xfrm>
            <a:off x="7344720" y="3135240"/>
            <a:ext cx="17920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өзін-өзі тазарту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4" name="Прямая со стрелкой 31"/>
          <p:cNvCxnSpPr/>
          <p:nvPr/>
        </p:nvCxnSpPr>
        <p:spPr>
          <a:xfrm flipH="1" flipV="1">
            <a:off x="6308280" y="907560"/>
            <a:ext cx="65520" cy="65808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35" name="Прямоугольник 33"/>
          <p:cNvSpPr/>
          <p:nvPr/>
        </p:nvSpPr>
        <p:spPr>
          <a:xfrm>
            <a:off x="7872480" y="1508040"/>
            <a:ext cx="1275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Тығыздық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34"/>
          <p:cNvSpPr/>
          <p:nvPr/>
        </p:nvSpPr>
        <p:spPr>
          <a:xfrm>
            <a:off x="6458040" y="3833640"/>
            <a:ext cx="19620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Еріткіш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647040" y="3311640"/>
            <a:ext cx="110160" cy="5367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len="med" type="arrow" w="med"/>
          </a:ln>
        </p:spPr>
      </p:cxnSp>
      <p:sp>
        <p:nvSpPr>
          <p:cNvPr id="38" name="Прямоугольник 24"/>
          <p:cNvSpPr/>
          <p:nvPr/>
        </p:nvSpPr>
        <p:spPr>
          <a:xfrm>
            <a:off x="382680" y="4923000"/>
            <a:ext cx="990900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24"/>
          <p:cNvSpPr/>
          <p:nvPr/>
        </p:nvSpPr>
        <p:spPr>
          <a:xfrm>
            <a:off x="1282680" y="4421160"/>
            <a:ext cx="6556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https://www.youtube.com/watch?v=SZ8thtgVcN0&amp;feature=youtu.be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343080" y="-409680"/>
            <a:ext cx="10257120" cy="5705640"/>
          </a:xfrm>
          <a:prstGeom prst="rect">
            <a:avLst/>
          </a:prstGeom>
          <a:ln w="0">
            <a:noFill/>
          </a:ln>
        </p:spPr>
      </p:pic>
      <p:sp>
        <p:nvSpPr>
          <p:cNvPr id="41" name="Google Shape;123;p4"/>
          <p:cNvSpPr/>
          <p:nvPr/>
        </p:nvSpPr>
        <p:spPr>
          <a:xfrm>
            <a:off x="7940520" y="455436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86FBEF-AD9C-4A6C-9C4E-C3D198B626C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2" name="Google Shape;124;p4"/>
          <p:cNvCxnSpPr/>
          <p:nvPr/>
        </p:nvCxnSpPr>
        <p:spPr>
          <a:xfrm>
            <a:off x="199800" y="51494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3" name="Google Shape;125;p4"/>
          <p:cNvCxnSpPr/>
          <p:nvPr/>
        </p:nvCxnSpPr>
        <p:spPr>
          <a:xfrm flipV="1">
            <a:off x="468360" y="530136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4" name="Прямоугольник 9"/>
          <p:cNvSpPr/>
          <p:nvPr/>
        </p:nvSpPr>
        <p:spPr>
          <a:xfrm>
            <a:off x="2333880" y="-112680"/>
            <a:ext cx="414612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Судың негізгі қасиеттері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Прямоугольник 11"/>
          <p:cNvSpPr/>
          <p:nvPr/>
        </p:nvSpPr>
        <p:spPr>
          <a:xfrm>
            <a:off x="271440" y="507960"/>
            <a:ext cx="34480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Arial"/>
              </a:rPr>
              <a:t>Беттік керілу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Rectangle 10"/>
          <p:cNvSpPr/>
          <p:nvPr/>
        </p:nvSpPr>
        <p:spPr>
          <a:xfrm>
            <a:off x="4732200" y="535320"/>
            <a:ext cx="319248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</a:rPr>
              <a:t>Судың қайнау температурасы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Прямоугольник 12"/>
          <p:cNvSpPr/>
          <p:nvPr/>
        </p:nvSpPr>
        <p:spPr>
          <a:xfrm>
            <a:off x="425520" y="3294000"/>
            <a:ext cx="200016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Жылу- сыйымдылығының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13"/>
          <p:cNvSpPr/>
          <p:nvPr/>
        </p:nvSpPr>
        <p:spPr>
          <a:xfrm>
            <a:off x="4808520" y="3548160"/>
            <a:ext cx="43354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Өзін-өзі тазарту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Rectangle 11"/>
          <p:cNvSpPr/>
          <p:nvPr/>
        </p:nvSpPr>
        <p:spPr>
          <a:xfrm>
            <a:off x="533520" y="2062440"/>
            <a:ext cx="210492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Заттарды ерітуі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2" descr="http://turizmok.com/wp-content/uploads/turizm-images2/29.gif"/>
          <p:cNvPicPr/>
          <p:nvPr/>
        </p:nvPicPr>
        <p:blipFill>
          <a:blip r:embed="rId2"/>
          <a:stretch/>
        </p:blipFill>
        <p:spPr>
          <a:xfrm>
            <a:off x="2247840" y="581040"/>
            <a:ext cx="2082960" cy="133668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17"/>
          <p:cNvSpPr/>
          <p:nvPr/>
        </p:nvSpPr>
        <p:spPr>
          <a:xfrm>
            <a:off x="4930920" y="1987560"/>
            <a:ext cx="21682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ығыздық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Рисунок 18" descr="https://cdn.thinglink.me/api/image/708464950267346944/1240/10/scaletowidth"/>
          <p:cNvPicPr/>
          <p:nvPr/>
        </p:nvPicPr>
        <p:blipFill>
          <a:blip r:embed="rId3"/>
          <a:stretch/>
        </p:blipFill>
        <p:spPr>
          <a:xfrm>
            <a:off x="6885000" y="555480"/>
            <a:ext cx="2259000" cy="137160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19" descr="https://ds04.infourok.ru/uploads/ex/0c98/000eb297-a9b22ea7/img11.jpg"/>
          <p:cNvPicPr/>
          <p:nvPr/>
        </p:nvPicPr>
        <p:blipFill>
          <a:blip r:embed="rId4"/>
          <a:srcRect l="15051" t="29638" r="13177" b="9254"/>
          <a:stretch/>
        </p:blipFill>
        <p:spPr>
          <a:xfrm>
            <a:off x="2347920" y="2185920"/>
            <a:ext cx="2071800" cy="976320"/>
          </a:xfrm>
          <a:prstGeom prst="rect">
            <a:avLst/>
          </a:prstGeom>
          <a:ln w="0">
            <a:noFill/>
          </a:ln>
        </p:spPr>
      </p:pic>
      <p:sp>
        <p:nvSpPr>
          <p:cNvPr id="54" name="AutoShape 13"/>
          <p:cNvSpPr/>
          <p:nvPr/>
        </p:nvSpPr>
        <p:spPr>
          <a:xfrm>
            <a:off x="44280" y="-77760"/>
            <a:ext cx="26064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Picture 15" descr="http://eurekaelearning.com/files/lessons/import_121207_054622/uc_b5t_l001/uc_b5t_l001_19.jpg"/>
          <p:cNvPicPr/>
          <p:nvPr/>
        </p:nvPicPr>
        <p:blipFill>
          <a:blip r:embed="rId5"/>
          <a:srcRect l="4989" t="13982" r="47715" b="29090"/>
          <a:stretch/>
        </p:blipFill>
        <p:spPr>
          <a:xfrm>
            <a:off x="2286000" y="3327480"/>
            <a:ext cx="2327400" cy="1243080"/>
          </a:xfrm>
          <a:prstGeom prst="rect">
            <a:avLst/>
          </a:prstGeom>
          <a:ln w="0">
            <a:noFill/>
          </a:ln>
        </p:spPr>
      </p:pic>
      <p:sp>
        <p:nvSpPr>
          <p:cNvPr id="56" name="AutoShape 17"/>
          <p:cNvSpPr/>
          <p:nvPr/>
        </p:nvSpPr>
        <p:spPr>
          <a:xfrm>
            <a:off x="44280" y="-77760"/>
            <a:ext cx="260640" cy="2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Picture 19" descr="https://www.fairplanet.org/wp-content/uploads/2019/03/clean-water.1553272028.jpg"/>
          <p:cNvPicPr/>
          <p:nvPr/>
        </p:nvPicPr>
        <p:blipFill>
          <a:blip r:embed="rId6"/>
          <a:stretch/>
        </p:blipFill>
        <p:spPr>
          <a:xfrm>
            <a:off x="7048440" y="3708360"/>
            <a:ext cx="2273400" cy="12445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1" descr="https://i.ytimg.com/vi/jLvtWBNORzI/maxresdefault.jpg"/>
          <p:cNvPicPr/>
          <p:nvPr/>
        </p:nvPicPr>
        <p:blipFill>
          <a:blip r:embed="rId7"/>
          <a:srcRect l="2799" t="5743" r="35639" b="3333"/>
          <a:stretch/>
        </p:blipFill>
        <p:spPr>
          <a:xfrm>
            <a:off x="6961320" y="2021040"/>
            <a:ext cx="2182680" cy="138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8840" y="-27000"/>
            <a:ext cx="9855360" cy="517068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23;p4"/>
          <p:cNvSpPr/>
          <p:nvPr/>
        </p:nvSpPr>
        <p:spPr>
          <a:xfrm>
            <a:off x="7329600" y="4870440"/>
            <a:ext cx="20556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2D6E67-18F0-4B15-B36C-1A2D19992CC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1" name="Google Shape;124;p4"/>
          <p:cNvCxnSpPr/>
          <p:nvPr/>
        </p:nvCxnSpPr>
        <p:spPr>
          <a:xfrm>
            <a:off x="734760" y="53240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2" name="Google Shape;125;p4"/>
          <p:cNvCxnSpPr/>
          <p:nvPr/>
        </p:nvCxnSpPr>
        <p:spPr>
          <a:xfrm flipV="1">
            <a:off x="825840" y="5428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3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Rectangle 21"/>
          <p:cNvSpPr/>
          <p:nvPr/>
        </p:nvSpPr>
        <p:spPr>
          <a:xfrm>
            <a:off x="719280" y="268920"/>
            <a:ext cx="794988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Тірі ағзалардың маңызды элементтері.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Rectangle 22"/>
          <p:cNvSpPr/>
          <p:nvPr/>
        </p:nvSpPr>
        <p:spPr>
          <a:xfrm>
            <a:off x="622440" y="2696400"/>
            <a:ext cx="3579840" cy="25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</a:rPr>
              <a:t>Табиғаттағы барлық тірі және өлі денелер химиялық заттардан тұрады. Химиялық заттар химиялық элементтердің молекулаларынан тұрады. Химиялық элементтер Д.И. Менделеевтің Периодтық жүйесіне енгізілген.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" name="Picture 24" descr="https://avatars.mds.yandex.net/get-zen_doc/1583391/pub_5e0f69fd2beb4900b11ecec4_5e0f76225ba2b500b22b5de5/scale_1200"/>
          <p:cNvPicPr/>
          <p:nvPr/>
        </p:nvPicPr>
        <p:blipFill>
          <a:blip r:embed="rId2"/>
          <a:stretch/>
        </p:blipFill>
        <p:spPr>
          <a:xfrm>
            <a:off x="603360" y="835200"/>
            <a:ext cx="2689200" cy="2000160"/>
          </a:xfrm>
          <a:prstGeom prst="rect">
            <a:avLst/>
          </a:prstGeom>
          <a:ln w="0">
            <a:noFill/>
          </a:ln>
        </p:spPr>
      </p:pic>
      <p:sp>
        <p:nvSpPr>
          <p:cNvPr id="67" name="Rectangle 25"/>
          <p:cNvSpPr/>
          <p:nvPr/>
        </p:nvSpPr>
        <p:spPr>
          <a:xfrm>
            <a:off x="4127400" y="1337040"/>
            <a:ext cx="5016600" cy="14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Оттек (О2) пен сутек (Н2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) судың құрамына кіреді, ал көміртекпен (С) бірге барлық органикалық заттардың құрамына кіреді.   Көміртек оттекпен бірге, бірақ сутексіз көмірқышқыл газының (СО2) құрамына енеді.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Рисунок 1" descr=""/>
          <p:cNvPicPr/>
          <p:nvPr/>
        </p:nvPicPr>
        <p:blipFill>
          <a:blip r:embed="rId3"/>
          <a:stretch/>
        </p:blipFill>
        <p:spPr>
          <a:xfrm>
            <a:off x="4416480" y="2957400"/>
            <a:ext cx="4016160" cy="19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1280"/>
            <a:ext cx="10229760" cy="609444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23;p4"/>
          <p:cNvSpPr/>
          <p:nvPr/>
        </p:nvSpPr>
        <p:spPr>
          <a:xfrm>
            <a:off x="811548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7EF84D-42D4-4DC3-BB39-A824AC5FA2D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>
            <a:off x="901440" y="540180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1251000" y="550332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73" name="Схема 12" descr=""/>
          <p:cNvPicPr/>
          <p:nvPr/>
        </p:nvPicPr>
        <p:blipFill>
          <a:blip r:embed="rId2"/>
          <a:stretch/>
        </p:blipFill>
        <p:spPr>
          <a:xfrm>
            <a:off x="841320" y="689040"/>
            <a:ext cx="8021520" cy="452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523440" cy="538308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23;p4"/>
          <p:cNvSpPr/>
          <p:nvPr/>
        </p:nvSpPr>
        <p:spPr>
          <a:xfrm>
            <a:off x="7386480" y="47480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DDB69E-DC1A-475F-B0B8-4A44A6F8E58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6" name="Google Shape;124;p4"/>
          <p:cNvCxnSpPr/>
          <p:nvPr/>
        </p:nvCxnSpPr>
        <p:spPr>
          <a:xfrm>
            <a:off x="3538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 flipV="1">
            <a:off x="641520" y="527760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8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9"/>
          <p:cNvSpPr/>
          <p:nvPr/>
        </p:nvSpPr>
        <p:spPr>
          <a:xfrm>
            <a:off x="2799000" y="264960"/>
            <a:ext cx="297900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 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0"/>
          <p:cNvSpPr/>
          <p:nvPr/>
        </p:nvSpPr>
        <p:spPr>
          <a:xfrm>
            <a:off x="0" y="874800"/>
            <a:ext cx="9144000" cy="7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және жануарлар үшін судың маңызын сипаттаңыз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Rectangle 34"/>
          <p:cNvSpPr/>
          <p:nvPr/>
        </p:nvSpPr>
        <p:spPr>
          <a:xfrm>
            <a:off x="576360" y="4212360"/>
            <a:ext cx="9367920" cy="21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 және жануарлар үшін судың маңызын сипаттайды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Овал 14"/>
          <p:cNvSpPr/>
          <p:nvPr/>
        </p:nvSpPr>
        <p:spPr>
          <a:xfrm>
            <a:off x="1104840" y="1270080"/>
            <a:ext cx="2095560" cy="1536480"/>
          </a:xfrm>
          <a:prstGeom prst="ellipse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Овал 15"/>
          <p:cNvSpPr/>
          <p:nvPr/>
        </p:nvSpPr>
        <p:spPr>
          <a:xfrm>
            <a:off x="888840" y="2908440"/>
            <a:ext cx="2260800" cy="1371600"/>
          </a:xfrm>
          <a:prstGeom prst="ellipse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4" name=""/>
          <p:cNvGraphicFramePr/>
          <p:nvPr/>
        </p:nvGraphicFramePr>
        <p:xfrm>
          <a:off x="3645000" y="1581120"/>
          <a:ext cx="4406760" cy="1112760"/>
        </p:xfrm>
        <a:graphic>
          <a:graphicData uri="http://schemas.openxmlformats.org/drawingml/2006/table">
            <a:tbl>
              <a:tblPr/>
              <a:tblGrid>
                <a:gridCol w="4406760"/>
              </a:tblGrid>
              <a:tr h="371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9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"/>
          <p:cNvGraphicFramePr/>
          <p:nvPr/>
        </p:nvGraphicFramePr>
        <p:xfrm>
          <a:off x="3657600" y="3092400"/>
          <a:ext cx="4406760" cy="1112760"/>
        </p:xfrm>
        <a:graphic>
          <a:graphicData uri="http://schemas.openxmlformats.org/drawingml/2006/table">
            <a:tbl>
              <a:tblPr/>
              <a:tblGrid>
                <a:gridCol w="4406760"/>
              </a:tblGrid>
              <a:tr h="371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69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715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523440" cy="538308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23;p4"/>
          <p:cNvSpPr/>
          <p:nvPr/>
        </p:nvSpPr>
        <p:spPr>
          <a:xfrm>
            <a:off x="7386480" y="47480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2A6D88-1AB3-420F-9157-A51FD16F3F2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Google Shape;124;p4"/>
          <p:cNvCxnSpPr/>
          <p:nvPr/>
        </p:nvCxnSpPr>
        <p:spPr>
          <a:xfrm>
            <a:off x="3538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 flipV="1">
            <a:off x="641520" y="527760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9"/>
          <p:cNvSpPr/>
          <p:nvPr/>
        </p:nvSpPr>
        <p:spPr>
          <a:xfrm>
            <a:off x="2794320" y="264960"/>
            <a:ext cx="251100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Овал 14"/>
          <p:cNvSpPr/>
          <p:nvPr/>
        </p:nvSpPr>
        <p:spPr>
          <a:xfrm>
            <a:off x="965160" y="1054080"/>
            <a:ext cx="2235240" cy="1752480"/>
          </a:xfrm>
          <a:prstGeom prst="ellipse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Өсімдік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Овал 15"/>
          <p:cNvSpPr/>
          <p:nvPr/>
        </p:nvSpPr>
        <p:spPr>
          <a:xfrm>
            <a:off x="888840" y="2908440"/>
            <a:ext cx="2374920" cy="1790640"/>
          </a:xfrm>
          <a:prstGeom prst="ellipse">
            <a:avLst/>
          </a:pr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3645000" y="1054080"/>
          <a:ext cx="4406760" cy="1793880"/>
        </p:xfrm>
        <a:graphic>
          <a:graphicData uri="http://schemas.openxmlformats.org/drawingml/2006/table">
            <a:tbl>
              <a:tblPr/>
              <a:tblGrid>
                <a:gridCol w="4406760"/>
              </a:tblGrid>
              <a:tr h="54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Сусыз тіршілік ете алмайды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01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 өсімдіктерді қызып кетуден сақтайды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54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Сусыз фотосинтез процесі жүрмейді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3657600" y="3092400"/>
          <a:ext cx="4406760" cy="1695600"/>
        </p:xfrm>
        <a:graphic>
          <a:graphicData uri="http://schemas.openxmlformats.org/drawingml/2006/table">
            <a:tbl>
              <a:tblPr/>
              <a:tblGrid>
                <a:gridCol w="4406760"/>
              </a:tblGrid>
              <a:tr h="701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Бірде бір жануар сусыз тіршілік ете алмайды 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96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Суда тіршілік ететін жануарлар  бар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97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Асқорытуға қатысады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1160" y="0"/>
            <a:ext cx="9155160" cy="514368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23;p4"/>
          <p:cNvSpPr/>
          <p:nvPr/>
        </p:nvSpPr>
        <p:spPr>
          <a:xfrm>
            <a:off x="7086600" y="449892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71833A-7147-4CF9-87DB-95814BAD949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Google Shape;124;p4"/>
          <p:cNvCxnSpPr/>
          <p:nvPr/>
        </p:nvCxnSpPr>
        <p:spPr>
          <a:xfrm>
            <a:off x="214200" y="47271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9" name="Google Shape;125;p4"/>
          <p:cNvCxnSpPr/>
          <p:nvPr/>
        </p:nvCxnSpPr>
        <p:spPr>
          <a:xfrm flipV="1">
            <a:off x="457560" y="48682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0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Rectangle 48"/>
          <p:cNvSpPr/>
          <p:nvPr/>
        </p:nvSpPr>
        <p:spPr>
          <a:xfrm>
            <a:off x="60480" y="3857040"/>
            <a:ext cx="9083520" cy="5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тіршілігі үшін  қажетті микро және макроэлементтер қасиеттерінің рөлін сипаттайды;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2128680" y="1238400"/>
          <a:ext cx="5164200" cy="2508120"/>
        </p:xfrm>
        <a:graphic>
          <a:graphicData uri="http://schemas.openxmlformats.org/drawingml/2006/table">
            <a:tbl>
              <a:tblPr/>
              <a:tblGrid>
                <a:gridCol w="2968920"/>
                <a:gridCol w="2195280"/>
              </a:tblGrid>
              <a:tr h="436320"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  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Элементтер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Қасиеттері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Калий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41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Кальций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Темір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0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Фосфор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0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Азот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Прямоугольник 10"/>
          <p:cNvSpPr/>
          <p:nvPr/>
        </p:nvSpPr>
        <p:spPr>
          <a:xfrm>
            <a:off x="345960" y="644400"/>
            <a:ext cx="78393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 тіршілігі үшін  қажетті микро және макроэлементтер қасиеттерінің рөлін сипаттаңыз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2024-10-31T17:21:03Z</dcterms:modified>
  <cp:revision>248</cp:revision>
  <dc:subject/>
  <dc:title>Презентация PowerPoint</dc:title>
</cp:coreProperties>
</file>