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jpeg" ContentType="image/jpeg"/>
  <Override PartName="/ppt/media/image16.png" ContentType="image/png"/>
  <Override PartName="/ppt/media/image5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12.jpeg" ContentType="image/jpeg"/>
  <Override PartName="/ppt/media/image8.jpeg" ContentType="image/jpeg"/>
  <Override PartName="/ppt/media/image14.jpeg" ContentType="image/jpeg"/>
  <Override PartName="/ppt/media/image9.jpeg" ContentType="image/jpeg"/>
  <Override PartName="/ppt/media/image15.jpeg" ContentType="image/jpeg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AEC81A-2AC9-469B-AEA0-0ADDC22D1B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9130BE-3440-4B10-95F9-8992F34C847E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hyperlink" Target="https://www.youtube.com/watch?v=l6jrY8fh_WA&amp;t=36s" TargetMode="External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jpeg"/><Relationship Id="rId3" Type="http://schemas.openxmlformats.org/officeDocument/2006/relationships/image" Target="../media/image14.jpeg"/><Relationship Id="rId4" Type="http://schemas.openxmlformats.org/officeDocument/2006/relationships/image" Target="../media/image13.jpeg"/><Relationship Id="rId5" Type="http://schemas.openxmlformats.org/officeDocument/2006/relationships/image" Target="../media/image13.jpeg"/><Relationship Id="rId6" Type="http://schemas.openxmlformats.org/officeDocument/2006/relationships/image" Target="../media/image15.jpeg"/><Relationship Id="rId7" Type="http://schemas.openxmlformats.org/officeDocument/2006/relationships/image" Target="../media/image15.jpeg"/><Relationship Id="rId8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541600"/>
            <a:ext cx="77122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Тақырыбы:Экологиялық факторлар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419040"/>
            <a:ext cx="10482120" cy="587988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23;p4"/>
          <p:cNvSpPr/>
          <p:nvPr/>
        </p:nvSpPr>
        <p:spPr>
          <a:xfrm>
            <a:off x="8359920" y="4870440"/>
            <a:ext cx="20556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DD3F2A-D9BA-4126-966D-66C9EE4D59E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2" name="Google Shape;124;p4"/>
          <p:cNvCxnSpPr/>
          <p:nvPr/>
        </p:nvCxnSpPr>
        <p:spPr>
          <a:xfrm>
            <a:off x="1172880" y="49683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3" name="Google Shape;125;p4"/>
          <p:cNvCxnSpPr/>
          <p:nvPr/>
        </p:nvCxnSpPr>
        <p:spPr>
          <a:xfrm flipV="1">
            <a:off x="1270440" y="51429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4" name="Прямоугольник 10"/>
          <p:cNvSpPr/>
          <p:nvPr/>
        </p:nvSpPr>
        <p:spPr>
          <a:xfrm>
            <a:off x="3156120" y="317520"/>
            <a:ext cx="20282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Үй тапсырмасы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10"/>
          <p:cNvSpPr/>
          <p:nvPr/>
        </p:nvSpPr>
        <p:spPr>
          <a:xfrm>
            <a:off x="1335240" y="3895560"/>
            <a:ext cx="90471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buClr>
                <a:srgbClr val="ffff00"/>
              </a:buClr>
              <a:buFont typeface="Wingdings" charset="2"/>
              <a:buChar char="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2"/>
          <p:cNvSpPr/>
          <p:nvPr/>
        </p:nvSpPr>
        <p:spPr>
          <a:xfrm>
            <a:off x="3884760" y="0"/>
            <a:ext cx="23745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</a:t>
            </a: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2 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Rectangle 11"/>
          <p:cNvSpPr/>
          <p:nvPr/>
        </p:nvSpPr>
        <p:spPr>
          <a:xfrm>
            <a:off x="507960" y="729720"/>
            <a:ext cx="385776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1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.Экологиялық факторлар нешеге бөлінеді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5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2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3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1"/>
          <p:cNvSpPr/>
          <p:nvPr/>
        </p:nvSpPr>
        <p:spPr>
          <a:xfrm>
            <a:off x="482760" y="2206800"/>
            <a:ext cx="457200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2.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Абиотикалық факторға жатады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Бәсекелестік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Ортаның қышқылдығы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Ластану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9" name="Прямоугольник 12"/>
          <p:cNvSpPr/>
          <p:nvPr/>
        </p:nvSpPr>
        <p:spPr>
          <a:xfrm>
            <a:off x="4902120" y="723960"/>
            <a:ext cx="457200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3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.Тірі ағзалардың бір біріне әсер етуші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Экологиялық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Антропогендік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Биотикалық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13"/>
          <p:cNvSpPr/>
          <p:nvPr/>
        </p:nvSpPr>
        <p:spPr>
          <a:xfrm>
            <a:off x="4851360" y="2117880"/>
            <a:ext cx="4572000" cy="131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4. 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Қоршаған ортаға тигізетін адам баласы іс - әрекетінің тікелей немесе жанама әсері.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Абиотикалық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Антропогендік фактор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Биолауантүрлілік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Овал 19"/>
          <p:cNvSpPr/>
          <p:nvPr/>
        </p:nvSpPr>
        <p:spPr>
          <a:xfrm>
            <a:off x="482760" y="1727280"/>
            <a:ext cx="749160" cy="342720"/>
          </a:xfrm>
          <a:prstGeom prst="ellipse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Овал 16"/>
          <p:cNvSpPr/>
          <p:nvPr/>
        </p:nvSpPr>
        <p:spPr>
          <a:xfrm>
            <a:off x="406440" y="1752480"/>
            <a:ext cx="787320" cy="355680"/>
          </a:xfrm>
          <a:prstGeom prst="ellipse">
            <a:avLst/>
          </a:prstGeom>
          <a:solidFill>
            <a:srgbClr val="b9cde5"/>
          </a:solidFill>
          <a:ln w="38160">
            <a:solidFill>
              <a:srgbClr val="ffffff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Овал 15"/>
          <p:cNvSpPr/>
          <p:nvPr/>
        </p:nvSpPr>
        <p:spPr>
          <a:xfrm>
            <a:off x="482760" y="1765440"/>
            <a:ext cx="571320" cy="279360"/>
          </a:xfrm>
          <a:prstGeom prst="ellipse">
            <a:avLst/>
          </a:prstGeom>
          <a:solidFill>
            <a:srgbClr val="000000"/>
          </a:solidFill>
          <a:ln w="38160">
            <a:solidFill>
              <a:srgbClr val="ffffff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91960"/>
            <a:ext cx="9677520" cy="587988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23;p4"/>
          <p:cNvSpPr/>
          <p:nvPr/>
        </p:nvSpPr>
        <p:spPr>
          <a:xfrm>
            <a:off x="7458120" y="487044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3C88CB-9967-4E28-B9E7-C632B466190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6" name="Google Shape;124;p4"/>
          <p:cNvCxnSpPr/>
          <p:nvPr/>
        </p:nvCxnSpPr>
        <p:spPr>
          <a:xfrm>
            <a:off x="528480" y="4968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7" name="Google Shape;125;p4"/>
          <p:cNvCxnSpPr/>
          <p:nvPr/>
        </p:nvCxnSpPr>
        <p:spPr>
          <a:xfrm flipV="1">
            <a:off x="825840" y="51429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8" name="Прямоугольник 10"/>
          <p:cNvSpPr/>
          <p:nvPr/>
        </p:nvSpPr>
        <p:spPr>
          <a:xfrm>
            <a:off x="3333240" y="0"/>
            <a:ext cx="280872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Rectangle 11"/>
          <p:cNvSpPr/>
          <p:nvPr/>
        </p:nvSpPr>
        <p:spPr>
          <a:xfrm>
            <a:off x="507960" y="729720"/>
            <a:ext cx="3759120" cy="13125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1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.Экологиялық факторлар нешеге бөлінеді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5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2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3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Прямоугольник 11"/>
          <p:cNvSpPr/>
          <p:nvPr/>
        </p:nvSpPr>
        <p:spPr>
          <a:xfrm>
            <a:off x="495360" y="2448000"/>
            <a:ext cx="3556080" cy="106884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2.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Абиотикалық факторға жатады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Бәсекелестік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Ортаның қышқылдығы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Ластану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Прямоугольник 12"/>
          <p:cNvSpPr/>
          <p:nvPr/>
        </p:nvSpPr>
        <p:spPr>
          <a:xfrm>
            <a:off x="4902120" y="723960"/>
            <a:ext cx="4572000" cy="13125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3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.Тірі ағзалардың бір біріне әсер етуші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Биотикалық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Антропогендік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Экологиялық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13"/>
          <p:cNvSpPr/>
          <p:nvPr/>
        </p:nvSpPr>
        <p:spPr>
          <a:xfrm>
            <a:off x="4940280" y="2206800"/>
            <a:ext cx="4356000" cy="13125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4. 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Қоршаған ортаға тигізетін адам баласы іс - әрекетінің тікелей немесе жанама әсері.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А. Абиотикалық фактор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В. Антропогендік фактор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С. Биолауантүрлілік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Овал 17"/>
          <p:cNvSpPr/>
          <p:nvPr/>
        </p:nvSpPr>
        <p:spPr>
          <a:xfrm>
            <a:off x="446040" y="1746360"/>
            <a:ext cx="749520" cy="2682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Овал 18"/>
          <p:cNvSpPr/>
          <p:nvPr/>
        </p:nvSpPr>
        <p:spPr>
          <a:xfrm>
            <a:off x="4840200" y="1225440"/>
            <a:ext cx="493920" cy="3114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5" name="Овал 20"/>
          <p:cNvSpPr/>
          <p:nvPr/>
        </p:nvSpPr>
        <p:spPr>
          <a:xfrm>
            <a:off x="522360" y="3193920"/>
            <a:ext cx="582480" cy="26064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Овал 21"/>
          <p:cNvSpPr/>
          <p:nvPr/>
        </p:nvSpPr>
        <p:spPr>
          <a:xfrm>
            <a:off x="4967280" y="3193920"/>
            <a:ext cx="493560" cy="28584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>
                <p:childTnLst>
                  <p:par>
                    <p:cTn id="61" nodeType="clickEffect" fill="hold">
                      <p:stCondLst>
                        <p:cond delay="indefinite"/>
                      </p:stCondLst>
                      <p:childTnLst>
                        <p:par>
                          <p:cTn id="6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nodeType="clickEffect" fill="hold">
                      <p:stCondLst>
                        <p:cond delay="indefinite"/>
                      </p:stCondLst>
                      <p:childTnLst>
                        <p:par>
                          <p:cTn id="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95000" y="1200240"/>
            <a:ext cx="4381560" cy="339408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5028840" y="1200240"/>
            <a:ext cx="4381560" cy="3394080"/>
          </a:xfrm>
          <a:prstGeom prst="rect">
            <a:avLst/>
          </a:prstGeom>
          <a:ln w="0">
            <a:noFill/>
          </a:ln>
        </p:spPr>
      </p:pic>
      <p:sp>
        <p:nvSpPr>
          <p:cNvPr id="140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D9BEBD-4A71-40E6-9D43-6D4B68EB9DF2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1" name="Picture 2" descr="C:\Users\Типография\Desktop\Безымянный.png"/>
          <p:cNvPicPr/>
          <p:nvPr/>
        </p:nvPicPr>
        <p:blipFill>
          <a:blip r:embed="rId3"/>
          <a:srcRect l="11758" t="0" r="11484" b="0"/>
          <a:stretch/>
        </p:blipFill>
        <p:spPr>
          <a:xfrm>
            <a:off x="0" y="0"/>
            <a:ext cx="9350280" cy="5143680"/>
          </a:xfrm>
          <a:prstGeom prst="rect">
            <a:avLst/>
          </a:prstGeom>
          <a:ln w="0">
            <a:noFill/>
          </a:ln>
        </p:spPr>
      </p:pic>
      <p:sp>
        <p:nvSpPr>
          <p:cNvPr id="142" name="Прямоугольник 6"/>
          <p:cNvSpPr/>
          <p:nvPr/>
        </p:nvSpPr>
        <p:spPr>
          <a:xfrm>
            <a:off x="3920400" y="287280"/>
            <a:ext cx="20847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Қорытынды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3" name="Прямоугольник 7"/>
          <p:cNvSpPr/>
          <p:nvPr/>
        </p:nvSpPr>
        <p:spPr>
          <a:xfrm>
            <a:off x="8663040" y="447660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9A939DD-B487-4DC6-B136-BA896F10329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4" name=""/>
          <p:cNvGraphicFramePr/>
          <p:nvPr/>
        </p:nvGraphicFramePr>
        <p:xfrm>
          <a:off x="695160" y="977760"/>
          <a:ext cx="7656840" cy="2548080"/>
        </p:xfrm>
        <a:graphic>
          <a:graphicData uri="http://schemas.openxmlformats.org/drawingml/2006/table">
            <a:tbl>
              <a:tblPr/>
              <a:tblGrid>
                <a:gridCol w="7656840"/>
              </a:tblGrid>
              <a:tr h="2858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48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Экологиялық фактор түрлерін ажырата білдім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30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Экожүйе компонентерін анықтадым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413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Тірі ағзалардың тіршілік әрекеті мен таралуына әсерін түсіндім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4730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400" strike="noStrike" u="none">
                          <a:solidFill>
                            <a:srgbClr val="002060"/>
                          </a:solidFill>
                          <a:uFillTx/>
                          <a:latin typeface="Century Gothic"/>
                          <a:ea typeface="Calibri"/>
                        </a:rPr>
                        <a:t>Экология дегеніміз не екенін білдім;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84F14E-1CAA-4338-B74F-5CA3D9141E8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Прямоугольник 9"/>
          <p:cNvSpPr/>
          <p:nvPr/>
        </p:nvSpPr>
        <p:spPr>
          <a:xfrm>
            <a:off x="536400" y="1276200"/>
            <a:ext cx="7694640" cy="12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7.3.1.1 - жергілікті жер экожүйесі қоршаған орта факторларының тірі ағзалардың тіршілік әрекеті мен таралуына әсерін зерттеу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511200" y="3168720"/>
            <a:ext cx="8632800" cy="153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Century Gothic"/>
              </a:rPr>
              <a:t>жергілікті жер экожүйесі қоршаған орта факторларын анықтайды;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Century Gothic"/>
              </a:rPr>
              <a:t>тірі ағзалардың тіршілік әрекеті мен таралуына әсерін зертт</a:t>
            </a:r>
            <a:r>
              <a:rPr b="0" lang="kk-KZ" sz="2400" strike="noStrike" u="none">
                <a:solidFill>
                  <a:srgbClr val="002060"/>
                </a:solidFill>
                <a:uFillTx/>
                <a:latin typeface="Arial"/>
              </a:rPr>
              <a:t>ейді;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2412000" y="270684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Прямоугольник 10"/>
          <p:cNvSpPr/>
          <p:nvPr/>
        </p:nvSpPr>
        <p:spPr>
          <a:xfrm>
            <a:off x="3628800" y="831960"/>
            <a:ext cx="19191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31320" cy="62150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7764480" y="550404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B9CE5A-8188-481E-B609-244E538EB6B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528480" y="57114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44600" y="58446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Google Shape;230;p65"/>
          <p:cNvSpPr/>
          <p:nvPr/>
        </p:nvSpPr>
        <p:spPr>
          <a:xfrm>
            <a:off x="246240" y="1081080"/>
            <a:ext cx="8581680" cy="31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103320" algn="ctr">
              <a:lnSpc>
                <a:spcPct val="100000"/>
              </a:lnSpc>
              <a:spcBef>
                <a:spcPts val="2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100" strike="noStrike" u="none">
                <a:solidFill>
                  <a:srgbClr val="000000"/>
                </a:solidFill>
                <a:uFillTx/>
                <a:latin typeface="Calibri"/>
              </a:rPr>
              <a:t>             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3"/>
          <p:cNvSpPr/>
          <p:nvPr/>
        </p:nvSpPr>
        <p:spPr>
          <a:xfrm>
            <a:off x="2271600" y="326880"/>
            <a:ext cx="4600800" cy="559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Century Gothic"/>
              </a:rPr>
              <a:t>Экология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14"/>
          <p:cNvSpPr/>
          <p:nvPr/>
        </p:nvSpPr>
        <p:spPr>
          <a:xfrm>
            <a:off x="0" y="903240"/>
            <a:ext cx="9144000" cy="15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Экология </a:t>
            </a:r>
            <a:r>
              <a:rPr b="1" lang="ru-RU" sz="20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–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тірі организмдердің бір – бірімен қарым –қатынасын оларды қоршаған ортасымен байланыстырып зерттейтін ғылым.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0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Экологиялық факторлар </a:t>
            </a:r>
            <a:r>
              <a:rPr b="0" lang="ru-RU" sz="20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дегеніміз – организм үшін қажетті немесе теріс әсерін тигізетін ортаның элементтерін айтамыз.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Прямоугольник 12"/>
          <p:cNvSpPr/>
          <p:nvPr/>
        </p:nvSpPr>
        <p:spPr>
          <a:xfrm>
            <a:off x="2037960" y="2470320"/>
            <a:ext cx="5338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Экологиялық факторлар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Схема 13" descr=""/>
          <p:cNvPicPr/>
          <p:nvPr/>
        </p:nvPicPr>
        <p:blipFill>
          <a:blip r:embed="rId2"/>
          <a:stretch/>
        </p:blipFill>
        <p:spPr>
          <a:xfrm>
            <a:off x="-55440" y="3071880"/>
            <a:ext cx="9443880" cy="2298600"/>
          </a:xfrm>
          <a:prstGeom prst="rect">
            <a:avLst/>
          </a:prstGeom>
          <a:ln w="0">
            <a:noFill/>
          </a:ln>
        </p:spPr>
      </p:pic>
      <p:cxnSp>
        <p:nvCxnSpPr>
          <p:cNvPr id="25" name="Прямая со стрелкой 17"/>
          <p:cNvCxnSpPr/>
          <p:nvPr/>
        </p:nvCxnSpPr>
        <p:spPr>
          <a:xfrm flipH="1">
            <a:off x="2025360" y="2930400"/>
            <a:ext cx="2751840" cy="51048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26" name="Прямая со стрелкой 19"/>
          <p:cNvCxnSpPr/>
          <p:nvPr/>
        </p:nvCxnSpPr>
        <p:spPr>
          <a:xfrm>
            <a:off x="4767120" y="2920680"/>
            <a:ext cx="2345760" cy="46908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27" name="Прямая со стрелкой 23"/>
          <p:cNvCxnSpPr/>
          <p:nvPr/>
        </p:nvCxnSpPr>
        <p:spPr>
          <a:xfrm>
            <a:off x="4791240" y="2970000"/>
            <a:ext cx="2160" cy="4640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3040" y="0"/>
            <a:ext cx="9666000" cy="5610240"/>
          </a:xfrm>
          <a:prstGeom prst="rect">
            <a:avLst/>
          </a:prstGeom>
          <a:ln w="0">
            <a:noFill/>
          </a:ln>
        </p:spPr>
      </p:pic>
      <p:sp>
        <p:nvSpPr>
          <p:cNvPr id="29" name="Google Shape;123;p4"/>
          <p:cNvSpPr/>
          <p:nvPr/>
        </p:nvSpPr>
        <p:spPr>
          <a:xfrm>
            <a:off x="7343640" y="500688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17EF4A-CDFE-4587-B41F-9AF8F2A0B6B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0" name="Google Shape;124;p4"/>
          <p:cNvCxnSpPr/>
          <p:nvPr/>
        </p:nvCxnSpPr>
        <p:spPr>
          <a:xfrm>
            <a:off x="715680" y="560052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1" name="Google Shape;125;p4"/>
          <p:cNvCxnSpPr/>
          <p:nvPr/>
        </p:nvCxnSpPr>
        <p:spPr>
          <a:xfrm flipV="1">
            <a:off x="825840" y="56556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2" name="Google Shape;230;p65"/>
          <p:cNvSpPr/>
          <p:nvPr/>
        </p:nvSpPr>
        <p:spPr>
          <a:xfrm>
            <a:off x="-522360" y="1871640"/>
            <a:ext cx="3071880" cy="44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температура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Прямоугольник 9"/>
          <p:cNvSpPr/>
          <p:nvPr/>
        </p:nvSpPr>
        <p:spPr>
          <a:xfrm>
            <a:off x="2253960" y="293760"/>
            <a:ext cx="4019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Абиотикалық фактор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10" descr="C:\Users\Акерке\Desktop\темп.jpg"/>
          <p:cNvPicPr/>
          <p:nvPr/>
        </p:nvPicPr>
        <p:blipFill>
          <a:blip r:embed="rId2"/>
          <a:stretch/>
        </p:blipFill>
        <p:spPr>
          <a:xfrm>
            <a:off x="2031840" y="1833480"/>
            <a:ext cx="2084400" cy="1562040"/>
          </a:xfrm>
          <a:prstGeom prst="rect">
            <a:avLst/>
          </a:prstGeom>
          <a:ln w="0">
            <a:noFill/>
          </a:ln>
        </p:spPr>
      </p:pic>
      <p:sp>
        <p:nvSpPr>
          <p:cNvPr id="35" name="Прямоугольник 11"/>
          <p:cNvSpPr/>
          <p:nvPr/>
        </p:nvSpPr>
        <p:spPr>
          <a:xfrm>
            <a:off x="0" y="3525840"/>
            <a:ext cx="31543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Жарық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" name="Picture 2" descr="https://pbs.twimg.com/media/EEWkZL7XkAANqpx.jpg:large"/>
          <p:cNvPicPr/>
          <p:nvPr/>
        </p:nvPicPr>
        <p:blipFill>
          <a:blip r:embed="rId3"/>
          <a:stretch/>
        </p:blipFill>
        <p:spPr>
          <a:xfrm>
            <a:off x="2100240" y="3519360"/>
            <a:ext cx="1994040" cy="1624320"/>
          </a:xfrm>
          <a:prstGeom prst="rect">
            <a:avLst/>
          </a:prstGeom>
          <a:ln w="0">
            <a:noFill/>
          </a:ln>
        </p:spPr>
      </p:pic>
      <p:sp>
        <p:nvSpPr>
          <p:cNvPr id="37" name="Прямоугольник 13"/>
          <p:cNvSpPr/>
          <p:nvPr/>
        </p:nvSpPr>
        <p:spPr>
          <a:xfrm>
            <a:off x="4437000" y="1893960"/>
            <a:ext cx="453888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ылғалдылық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Picture 9" descr="C:\Users\Акерке\Desktop\Ылғалдылық.jpg"/>
          <p:cNvPicPr/>
          <p:nvPr/>
        </p:nvPicPr>
        <p:blipFill>
          <a:blip r:embed="rId4"/>
          <a:srcRect l="0" t="0" r="52500" b="54378"/>
          <a:stretch/>
        </p:blipFill>
        <p:spPr>
          <a:xfrm>
            <a:off x="6829560" y="1698480"/>
            <a:ext cx="2473200" cy="1704960"/>
          </a:xfrm>
          <a:prstGeom prst="rect">
            <a:avLst/>
          </a:prstGeom>
          <a:ln w="0">
            <a:noFill/>
          </a:ln>
        </p:spPr>
      </p:pic>
      <p:sp>
        <p:nvSpPr>
          <p:cNvPr id="39" name="Прямоугольник 15"/>
          <p:cNvSpPr/>
          <p:nvPr/>
        </p:nvSpPr>
        <p:spPr>
          <a:xfrm>
            <a:off x="4154400" y="3613320"/>
            <a:ext cx="324972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Ортаның қышқылдылығы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Picture 2" descr="C:\Users\Акерке\Desktop\йогкрт.jpg"/>
          <p:cNvPicPr/>
          <p:nvPr/>
        </p:nvPicPr>
        <p:blipFill>
          <a:blip r:embed="rId5"/>
          <a:stretch/>
        </p:blipFill>
        <p:spPr>
          <a:xfrm>
            <a:off x="7048440" y="3681360"/>
            <a:ext cx="2095560" cy="1471680"/>
          </a:xfrm>
          <a:prstGeom prst="rect">
            <a:avLst/>
          </a:prstGeom>
          <a:ln w="0">
            <a:noFill/>
          </a:ln>
        </p:spPr>
      </p:pic>
      <p:sp>
        <p:nvSpPr>
          <p:cNvPr id="41" name="Прямоугольник 15"/>
          <p:cNvSpPr/>
          <p:nvPr/>
        </p:nvSpPr>
        <p:spPr>
          <a:xfrm>
            <a:off x="0" y="909720"/>
            <a:ext cx="9677520" cy="8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Абиотикалық фактор</a:t>
            </a:r>
            <a:r>
              <a:rPr b="1" lang="ru-RU" sz="24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– организмдерге әсер ететін өлі табиғат факторларын айтамыз</a:t>
            </a:r>
            <a:r>
              <a:rPr b="0" lang="ru-RU" sz="19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. 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Rectangle 17"/>
          <p:cNvSpPr/>
          <p:nvPr/>
        </p:nvSpPr>
        <p:spPr>
          <a:xfrm>
            <a:off x="2133720" y="5129280"/>
            <a:ext cx="701028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sng">
                <a:solidFill>
                  <a:srgbClr val="0000ff"/>
                </a:solidFill>
                <a:uFillTx/>
                <a:latin typeface="Times New Roman"/>
                <a:ea typeface="Calibri"/>
                <a:hlinkClick r:id="rId6"/>
              </a:rPr>
              <a:t>https://www.youtube.com/watch?v=l6jrY8fh_WA&amp;t=36s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844E05F-807E-45E9-86CC-4EE3DC3A65B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65240" y="12600"/>
            <a:ext cx="10731600" cy="5461200"/>
          </a:xfrm>
          <a:prstGeom prst="rect">
            <a:avLst/>
          </a:prstGeom>
          <a:ln w="0">
            <a:noFill/>
          </a:ln>
        </p:spPr>
      </p:pic>
      <p:cxnSp>
        <p:nvCxnSpPr>
          <p:cNvPr id="45" name="Google Shape;124;p4"/>
          <p:cNvCxnSpPr/>
          <p:nvPr/>
        </p:nvCxnSpPr>
        <p:spPr>
          <a:xfrm>
            <a:off x="5284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 flipV="1">
            <a:off x="825840" y="53794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Прямоугольник 9"/>
          <p:cNvSpPr/>
          <p:nvPr/>
        </p:nvSpPr>
        <p:spPr>
          <a:xfrm>
            <a:off x="3038040" y="289080"/>
            <a:ext cx="370080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Century Gothic"/>
              </a:rPr>
              <a:t>Биотикалық фактор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Picture 2" descr="C:\Users\Акерке\Desktop\жыртқышь.jpg"/>
          <p:cNvPicPr/>
          <p:nvPr/>
        </p:nvPicPr>
        <p:blipFill>
          <a:blip r:embed="rId2"/>
          <a:srcRect l="6248" t="6496" r="5002" b="14622"/>
          <a:stretch/>
        </p:blipFill>
        <p:spPr>
          <a:xfrm>
            <a:off x="353880" y="1692360"/>
            <a:ext cx="2541600" cy="132552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3" descr="C:\Users\Акерке\Desktop\бәсеке.jpg"/>
          <p:cNvPicPr/>
          <p:nvPr/>
        </p:nvPicPr>
        <p:blipFill>
          <a:blip r:embed="rId3"/>
          <a:stretch/>
        </p:blipFill>
        <p:spPr>
          <a:xfrm>
            <a:off x="6380280" y="1638360"/>
            <a:ext cx="2763720" cy="134604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4" descr="C:\Users\Акерке\Desktop\бейтарап.jpg"/>
          <p:cNvPicPr/>
          <p:nvPr/>
        </p:nvPicPr>
        <p:blipFill>
          <a:blip r:embed="rId4"/>
          <a:stretch/>
        </p:blipFill>
        <p:spPr>
          <a:xfrm>
            <a:off x="152280" y="3332160"/>
            <a:ext cx="2652840" cy="14414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5" descr="C:\Users\Акерке\Desktop\паразитизм.jpg"/>
          <p:cNvPicPr/>
          <p:nvPr/>
        </p:nvPicPr>
        <p:blipFill>
          <a:blip r:embed="rId5"/>
          <a:stretch/>
        </p:blipFill>
        <p:spPr>
          <a:xfrm>
            <a:off x="6489720" y="3276720"/>
            <a:ext cx="2654280" cy="1212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6" descr="C:\Users\Акерке\Desktop\симбиоз.jpg"/>
          <p:cNvPicPr/>
          <p:nvPr/>
        </p:nvPicPr>
        <p:blipFill>
          <a:blip r:embed="rId6"/>
          <a:srcRect l="9516" t="9339" r="15208" b="20034"/>
          <a:stretch/>
        </p:blipFill>
        <p:spPr>
          <a:xfrm>
            <a:off x="3006720" y="2030400"/>
            <a:ext cx="3354480" cy="183528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15"/>
          <p:cNvSpPr/>
          <p:nvPr/>
        </p:nvSpPr>
        <p:spPr>
          <a:xfrm>
            <a:off x="322200" y="2943360"/>
            <a:ext cx="256392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</a:rPr>
              <a:t>Жыртқыштық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оугольник 16"/>
          <p:cNvSpPr/>
          <p:nvPr/>
        </p:nvSpPr>
        <p:spPr>
          <a:xfrm>
            <a:off x="818640" y="4778280"/>
            <a:ext cx="127728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</a:rPr>
              <a:t>Бейтарап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17"/>
          <p:cNvSpPr/>
          <p:nvPr/>
        </p:nvSpPr>
        <p:spPr>
          <a:xfrm flipH="1">
            <a:off x="6404760" y="2938320"/>
            <a:ext cx="253044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</a:rPr>
              <a:t>Бәсекелестік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18"/>
          <p:cNvSpPr/>
          <p:nvPr/>
        </p:nvSpPr>
        <p:spPr>
          <a:xfrm>
            <a:off x="7016760" y="4521240"/>
            <a:ext cx="170820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</a:rPr>
              <a:t>Паразиттік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оугольник 19"/>
          <p:cNvSpPr/>
          <p:nvPr/>
        </p:nvSpPr>
        <p:spPr>
          <a:xfrm flipV="1" rot="10800000">
            <a:off x="3873240" y="3962160"/>
            <a:ext cx="171900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</a:rPr>
              <a:t>Симбиоз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Google Shape;123;p4"/>
          <p:cNvSpPr/>
          <p:nvPr/>
        </p:nvSpPr>
        <p:spPr>
          <a:xfrm>
            <a:off x="871704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052FC71-A3E4-44B1-8435-57996FC9F06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18"/>
          <p:cNvSpPr/>
          <p:nvPr/>
        </p:nvSpPr>
        <p:spPr>
          <a:xfrm>
            <a:off x="0" y="744480"/>
            <a:ext cx="930924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Биотикалық фактор</a:t>
            </a:r>
            <a:r>
              <a:rPr b="1" lang="kk-KZ" sz="19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 </a:t>
            </a:r>
            <a:r>
              <a:rPr b="0" lang="ru-RU" sz="19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–  </a:t>
            </a:r>
            <a:r>
              <a:rPr b="0" lang="ru-RU" sz="1900" strike="noStrike" u="none">
                <a:solidFill>
                  <a:srgbClr val="002060"/>
                </a:solidFill>
                <a:uFillTx/>
                <a:latin typeface="Century Gothic"/>
              </a:rPr>
              <a:t>тірі организмдердің бір – біріне және ортаға жағымды немесе жағымсыз әсер етуі. Бұл өте күрделі процестер жиынтығы.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8840"/>
            <a:ext cx="9144000" cy="5402520"/>
          </a:xfrm>
          <a:prstGeom prst="rect">
            <a:avLst/>
          </a:prstGeom>
          <a:ln w="0">
            <a:noFill/>
          </a:ln>
        </p:spPr>
      </p:pic>
      <p:sp>
        <p:nvSpPr>
          <p:cNvPr id="61" name="Google Shape;123;p4"/>
          <p:cNvSpPr/>
          <p:nvPr/>
        </p:nvSpPr>
        <p:spPr>
          <a:xfrm>
            <a:off x="7088040" y="4514760"/>
            <a:ext cx="205596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53816DA-3963-4A32-A628-29907202535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2" name="Google Shape;124;p4"/>
          <p:cNvCxnSpPr/>
          <p:nvPr/>
        </p:nvCxnSpPr>
        <p:spPr>
          <a:xfrm>
            <a:off x="0" y="47685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3" name="Google Shape;125;p4"/>
          <p:cNvCxnSpPr/>
          <p:nvPr/>
        </p:nvCxnSpPr>
        <p:spPr>
          <a:xfrm flipV="1">
            <a:off x="406440" y="490608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4" name="Google Shape;230;p65"/>
          <p:cNvSpPr/>
          <p:nvPr/>
        </p:nvSpPr>
        <p:spPr>
          <a:xfrm>
            <a:off x="328680" y="1136520"/>
            <a:ext cx="9185040" cy="1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300" strike="noStrike" u="none">
                <a:solidFill>
                  <a:srgbClr val="002060"/>
                </a:solidFill>
                <a:uFillTx/>
                <a:latin typeface="Century Gothic"/>
              </a:rPr>
              <a:t>               </a:t>
            </a:r>
            <a:endParaRPr b="0" lang="ru-RU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Прямоугольник 9"/>
          <p:cNvSpPr/>
          <p:nvPr/>
        </p:nvSpPr>
        <p:spPr>
          <a:xfrm>
            <a:off x="4098960" y="317520"/>
            <a:ext cx="1443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Прямоугольник 18"/>
          <p:cNvSpPr/>
          <p:nvPr/>
        </p:nvSpPr>
        <p:spPr>
          <a:xfrm>
            <a:off x="2179440" y="0"/>
            <a:ext cx="377064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</a:rPr>
              <a:t>Антропогендік  фактор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Прямоугольник 12"/>
          <p:cNvSpPr/>
          <p:nvPr/>
        </p:nvSpPr>
        <p:spPr>
          <a:xfrm>
            <a:off x="685800" y="825480"/>
            <a:ext cx="3862440" cy="235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0000"/>
                </a:solidFill>
                <a:uFillTx/>
                <a:latin typeface="Century Gothic"/>
                <a:ea typeface="Times New Roman"/>
              </a:rPr>
              <a:t>Антропогендік фактор </a:t>
            </a:r>
            <a:r>
              <a:rPr b="0" lang="ru-RU" sz="2500" strike="noStrike" u="none">
                <a:solidFill>
                  <a:srgbClr val="002060"/>
                </a:solidFill>
                <a:uFillTx/>
                <a:latin typeface="Century Gothic"/>
              </a:rPr>
              <a:t>– </a:t>
            </a:r>
            <a:r>
              <a:rPr b="0" lang="ru-RU" sz="25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айнала қоршаған ортаға тигізетін адам баласы іс - әрекетінің тікелей немесе жанама әсері.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" name="Picture 13" descr="https://konspekta.net/studopediaru/baza19/313950558914.files/image003.jpg"/>
          <p:cNvPicPr/>
          <p:nvPr/>
        </p:nvPicPr>
        <p:blipFill>
          <a:blip r:embed="rId2"/>
          <a:stretch/>
        </p:blipFill>
        <p:spPr>
          <a:xfrm>
            <a:off x="4578480" y="866880"/>
            <a:ext cx="4171680" cy="3489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17"/>
          <p:cNvSpPr/>
          <p:nvPr/>
        </p:nvSpPr>
        <p:spPr>
          <a:xfrm>
            <a:off x="5232240" y="2082960"/>
            <a:ext cx="1841760" cy="2793960"/>
          </a:xfrm>
          <a:custGeom>
            <a:avLst/>
            <a:gdLst>
              <a:gd name="textAreaLeft" fmla="*/ 89640 w 1841760"/>
              <a:gd name="textAreaRight" fmla="*/ 1752120 w 1841760"/>
              <a:gd name="textAreaTop" fmla="*/ 89640 h 2793960"/>
              <a:gd name="textAreaBottom" fmla="*/ 2704320 h 2793960"/>
            </a:gdLst>
            <a:ahLst/>
            <a:rect l="textAreaLeft" t="textAreaTop" r="textAreaRight" b="textAreaBottom"/>
            <a:pathLst>
              <a:path w="21600" h="32765">
                <a:moveTo>
                  <a:pt x="3600" y="0"/>
                </a:moveTo>
                <a:arcTo wR="3600" hR="3600" stAng="16200000" swAng="-5400000"/>
                <a:lnTo>
                  <a:pt x="0" y="29165"/>
                </a:lnTo>
                <a:arcTo wR="3600" hR="3600" stAng="10800000" swAng="-5400000"/>
                <a:lnTo>
                  <a:pt x="18000" y="32765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4bacc6"/>
          </a:solidFill>
          <a:ln w="25560">
            <a:solidFill>
              <a:srgbClr val="357d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66760"/>
            <a:ext cx="9563040" cy="5767560"/>
          </a:xfrm>
          <a:prstGeom prst="rect">
            <a:avLst/>
          </a:prstGeom>
          <a:ln w="0">
            <a:noFill/>
          </a:ln>
        </p:spPr>
      </p:pic>
      <p:sp>
        <p:nvSpPr>
          <p:cNvPr id="71" name="Google Shape;123;p4"/>
          <p:cNvSpPr/>
          <p:nvPr/>
        </p:nvSpPr>
        <p:spPr>
          <a:xfrm>
            <a:off x="9472680" y="4722840"/>
            <a:ext cx="20556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9FB016-6B6E-47F7-874A-40AF393D8AC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2" name="Google Shape;124;p4"/>
          <p:cNvCxnSpPr/>
          <p:nvPr/>
        </p:nvCxnSpPr>
        <p:spPr>
          <a:xfrm>
            <a:off x="974520" y="514332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3" name="Google Shape;125;p4"/>
          <p:cNvCxnSpPr/>
          <p:nvPr/>
        </p:nvCxnSpPr>
        <p:spPr>
          <a:xfrm flipV="1">
            <a:off x="1118160" y="544752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4" name="Google Shape;230;p65"/>
          <p:cNvSpPr/>
          <p:nvPr/>
        </p:nvSpPr>
        <p:spPr>
          <a:xfrm>
            <a:off x="312840" y="1004760"/>
            <a:ext cx="8518320" cy="309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" name="Прямоугольник 10"/>
          <p:cNvSpPr/>
          <p:nvPr/>
        </p:nvSpPr>
        <p:spPr>
          <a:xfrm>
            <a:off x="0" y="495360"/>
            <a:ext cx="5006880" cy="426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0000"/>
                </a:solidFill>
                <a:uFillTx/>
                <a:latin typeface="Century Gothic"/>
              </a:rPr>
              <a:t>  </a:t>
            </a:r>
            <a:r>
              <a:rPr b="1" lang="kk-KZ" sz="2500" strike="noStrike" u="none">
                <a:solidFill>
                  <a:srgbClr val="ff0000"/>
                </a:solidFill>
                <a:uFillTx/>
                <a:latin typeface="Century Gothic"/>
              </a:rPr>
              <a:t>Биоалуантүрлілік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белгілі бір аумақта ағзалардың неғұрлым көп түрлері кездессе,олардың бірлестігі соғұрлым тұрақты ,бай және осы экологиялық жүйе өнімді болады.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0000"/>
                </a:solidFill>
                <a:uFillTx/>
                <a:latin typeface="Century Gothic"/>
              </a:rPr>
              <a:t>Экожүйе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0" lang="ru-RU" sz="2500" strike="noStrike" u="none">
                <a:solidFill>
                  <a:srgbClr val="002060"/>
                </a:solidFill>
                <a:uFillTx/>
                <a:latin typeface="Century Gothic"/>
              </a:rPr>
              <a:t>– ұзақ уақыт бойы қатар  тіршілік етіп,бір біріне әсер ететін алуантүрлі ағзалардың жансыз табиғат факторларының жиынтығы.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Прямоугольник 9"/>
          <p:cNvSpPr/>
          <p:nvPr/>
        </p:nvSpPr>
        <p:spPr>
          <a:xfrm>
            <a:off x="6299640" y="833400"/>
            <a:ext cx="16563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0000"/>
                </a:solidFill>
                <a:uFillTx/>
                <a:latin typeface="Century Gothic"/>
              </a:rPr>
              <a:t>Экожүйе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12"/>
          <p:cNvSpPr/>
          <p:nvPr/>
        </p:nvSpPr>
        <p:spPr>
          <a:xfrm>
            <a:off x="3930120" y="0"/>
            <a:ext cx="14421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Century Gothic"/>
              </a:rPr>
              <a:t>Экожүйе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8" name="Прямая со стрелкой 14"/>
          <p:cNvCxnSpPr>
            <a:stCxn id="76" idx="2"/>
          </p:cNvCxnSpPr>
          <p:nvPr/>
        </p:nvCxnSpPr>
        <p:spPr>
          <a:xfrm flipH="1">
            <a:off x="5815800" y="1336320"/>
            <a:ext cx="1312200" cy="39132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79" name="Прямая со стрелкой 16"/>
          <p:cNvCxnSpPr/>
          <p:nvPr/>
        </p:nvCxnSpPr>
        <p:spPr>
          <a:xfrm>
            <a:off x="7102440" y="1323720"/>
            <a:ext cx="1178640" cy="45468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arrow" w="med"/>
          </a:ln>
        </p:spPr>
      </p:cxnSp>
      <p:sp>
        <p:nvSpPr>
          <p:cNvPr id="80" name="Скругленный прямоугольник 18"/>
          <p:cNvSpPr/>
          <p:nvPr/>
        </p:nvSpPr>
        <p:spPr>
          <a:xfrm>
            <a:off x="4749840" y="1790640"/>
            <a:ext cx="2133720" cy="2273400"/>
          </a:xfrm>
          <a:custGeom>
            <a:avLst/>
            <a:gdLst>
              <a:gd name="textAreaLeft" fmla="*/ 104040 w 2133720"/>
              <a:gd name="textAreaRight" fmla="*/ 2029680 w 2133720"/>
              <a:gd name="textAreaTop" fmla="*/ 104040 h 2273400"/>
              <a:gd name="textAreaBottom" fmla="*/ 2169360 h 2273400"/>
            </a:gdLst>
            <a:ahLst/>
            <a:rect l="textAreaLeft" t="textAreaTop" r="textAreaRight" b="textAreaBottom"/>
            <a:pathLst>
              <a:path w="21600" h="23014">
                <a:moveTo>
                  <a:pt x="3600" y="0"/>
                </a:moveTo>
                <a:arcTo wR="3600" hR="3600" stAng="16200000" swAng="-5400000"/>
                <a:lnTo>
                  <a:pt x="0" y="19414"/>
                </a:lnTo>
                <a:arcTo wR="3600" hR="3600" stAng="10800000" swAng="-5400000"/>
                <a:lnTo>
                  <a:pt x="18000" y="23014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100" strike="noStrike" u="none">
                <a:solidFill>
                  <a:srgbClr val="ff0000"/>
                </a:solidFill>
                <a:uFillTx/>
                <a:latin typeface="Century Gothic"/>
              </a:rPr>
              <a:t> </a:t>
            </a:r>
            <a:r>
              <a:rPr b="1" lang="kk-KZ" sz="1600" strike="noStrike" u="none">
                <a:solidFill>
                  <a:srgbClr val="ff0000"/>
                </a:solidFill>
                <a:uFillTx/>
                <a:latin typeface="Century Gothic"/>
              </a:rPr>
              <a:t>Тірі табиғат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Өсімдіктер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Жануарлар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Саңырауқұлақтар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Қыналар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микроағзалар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Скругленный прямоугольник 19"/>
          <p:cNvSpPr/>
          <p:nvPr/>
        </p:nvSpPr>
        <p:spPr>
          <a:xfrm>
            <a:off x="7112160" y="1828800"/>
            <a:ext cx="2031840" cy="2260440"/>
          </a:xfrm>
          <a:custGeom>
            <a:avLst/>
            <a:gdLst>
              <a:gd name="textAreaLeft" fmla="*/ 99000 w 2031840"/>
              <a:gd name="textAreaRight" fmla="*/ 1932840 w 2031840"/>
              <a:gd name="textAreaTop" fmla="*/ 99000 h 2260440"/>
              <a:gd name="textAreaBottom" fmla="*/ 2161440 h 2260440"/>
            </a:gdLst>
            <a:ahLst/>
            <a:rect l="textAreaLeft" t="textAreaTop" r="textAreaRight" b="textAreaBottom"/>
            <a:pathLst>
              <a:path w="21600" h="24030">
                <a:moveTo>
                  <a:pt x="3600" y="0"/>
                </a:moveTo>
                <a:arcTo wR="3600" hR="3600" stAng="16200000" swAng="-5400000"/>
                <a:lnTo>
                  <a:pt x="0" y="20430"/>
                </a:lnTo>
                <a:arcTo wR="3600" hR="3600" stAng="10800000" swAng="-5400000"/>
                <a:lnTo>
                  <a:pt x="18000" y="24030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gradFill rotWithShape="0">
            <a:gsLst>
              <a:gs pos="0">
                <a:srgbClr val="a3c4ff"/>
              </a:gs>
              <a:gs pos="100000">
                <a:srgbClr val="e5eeff"/>
              </a:gs>
            </a:gsLst>
            <a:lin ang="16200000"/>
          </a:gradFill>
          <a:ln w="9360">
            <a:solidFill>
              <a:srgbClr val="4a7ebb"/>
            </a:solidFill>
            <a:miter/>
          </a:ln>
          <a:effectLst>
            <a:outerShdw dist="20160" dir="5400000" blurRad="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ff0000"/>
                </a:solidFill>
                <a:uFillTx/>
                <a:latin typeface="Century Gothic"/>
              </a:rPr>
              <a:t>Жансыз табиғат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Климат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Ылғалдылық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Топырақ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Су мен ауа құрамы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Ылғал мөлшері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37960" y="-142920"/>
            <a:ext cx="10121760" cy="528660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123;p4"/>
          <p:cNvSpPr/>
          <p:nvPr/>
        </p:nvSpPr>
        <p:spPr>
          <a:xfrm>
            <a:off x="7799400" y="4462560"/>
            <a:ext cx="2057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C7DC4D-A8B6-4D22-8E95-57B5E7748A5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4" name="Google Shape;124;p4"/>
          <p:cNvCxnSpPr/>
          <p:nvPr/>
        </p:nvCxnSpPr>
        <p:spPr>
          <a:xfrm>
            <a:off x="528480" y="50004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5" name="Google Shape;125;p4"/>
          <p:cNvCxnSpPr/>
          <p:nvPr/>
        </p:nvCxnSpPr>
        <p:spPr>
          <a:xfrm flipV="1">
            <a:off x="825840" y="50094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6" name="Google Shape;230;p65"/>
          <p:cNvSpPr/>
          <p:nvPr/>
        </p:nvSpPr>
        <p:spPr>
          <a:xfrm>
            <a:off x="312840" y="1130400"/>
            <a:ext cx="8518320" cy="262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Прямоугольник 11"/>
          <p:cNvSpPr/>
          <p:nvPr/>
        </p:nvSpPr>
        <p:spPr>
          <a:xfrm>
            <a:off x="0" y="504720"/>
            <a:ext cx="939816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Century Gothic"/>
                <a:ea typeface="Times New Roman"/>
              </a:rPr>
              <a:t>Берілген суреттерді зерттеу арқылы  экологиялық факторларға жіктеңіз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1"/>
          <p:cNvSpPr/>
          <p:nvPr/>
        </p:nvSpPr>
        <p:spPr>
          <a:xfrm>
            <a:off x="3447360" y="0"/>
            <a:ext cx="255060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 </a:t>
            </a: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№ </a:t>
            </a:r>
            <a:r>
              <a:rPr b="1" lang="ru-RU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1 </a:t>
            </a: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  <a:ea typeface="Times New Roman"/>
              </a:rPr>
              <a:t>Тапсырма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13"/>
          <p:cNvSpPr/>
          <p:nvPr/>
        </p:nvSpPr>
        <p:spPr>
          <a:xfrm>
            <a:off x="438120" y="3956040"/>
            <a:ext cx="8069400" cy="104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  <a:ea typeface="Calibri"/>
              </a:rPr>
              <a:t>Дескриптор: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  </a:t>
            </a: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Абиотикалық факторларды жіктейді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Биотикалық факторларды жіктейді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Century Gothic"/>
              </a:rPr>
              <a:t>Антропогендік факторларды жіктейді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Picture 15" descr="https://ds05.infourok.ru/uploads/ex/09cb/0009f4da-ebdfc3b6/img5.jpg"/>
          <p:cNvPicPr/>
          <p:nvPr/>
        </p:nvPicPr>
        <p:blipFill>
          <a:blip r:embed="rId2"/>
          <a:srcRect l="45803" t="5365" r="2961" b="53150"/>
          <a:stretch/>
        </p:blipFill>
        <p:spPr>
          <a:xfrm>
            <a:off x="4948200" y="1143000"/>
            <a:ext cx="1515960" cy="13842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7" descr="https://ds05.infourok.ru/uploads/ex/09cb/0009f4da-ebdfc3b6/img5.jpg"/>
          <p:cNvPicPr/>
          <p:nvPr/>
        </p:nvPicPr>
        <p:blipFill>
          <a:blip r:embed="rId3"/>
          <a:srcRect l="4315" t="50572" r="44138" b="5885"/>
          <a:stretch/>
        </p:blipFill>
        <p:spPr>
          <a:xfrm>
            <a:off x="1459080" y="1168560"/>
            <a:ext cx="1665000" cy="135864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19" descr="https://cf.ppt-online.org/files/slide/k/KlB8t1e3s5Rx4UhIQFguViXDYZWdqOkcJzCMAj/slide-7.jpg"/>
          <p:cNvPicPr/>
          <p:nvPr/>
        </p:nvPicPr>
        <p:blipFill>
          <a:blip r:embed="rId4"/>
          <a:srcRect l="68927" t="37589" r="2918" b="27733"/>
          <a:stretch/>
        </p:blipFill>
        <p:spPr>
          <a:xfrm>
            <a:off x="0" y="1130400"/>
            <a:ext cx="1349280" cy="134604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21" descr="https://cf.ppt-online.org/files/slide/k/KlB8t1e3s5Rx4UhIQFguViXDYZWdqOkcJzCMAj/slide-7.jpg"/>
          <p:cNvPicPr/>
          <p:nvPr/>
        </p:nvPicPr>
        <p:blipFill>
          <a:blip r:embed="rId5"/>
          <a:srcRect l="2307" t="25192" r="63304" b="43232"/>
          <a:stretch/>
        </p:blipFill>
        <p:spPr>
          <a:xfrm>
            <a:off x="7934400" y="1219320"/>
            <a:ext cx="1514520" cy="1422360"/>
          </a:xfrm>
          <a:prstGeom prst="rect">
            <a:avLst/>
          </a:prstGeom>
          <a:ln w="0">
            <a:noFill/>
          </a:ln>
        </p:spPr>
      </p:pic>
      <p:pic>
        <p:nvPicPr>
          <p:cNvPr id="94" name="Picture 23" descr="https://ds02.infourok.ru/uploads/ex/01ae/00077bbd-7b8ad2fc/img3.jpg"/>
          <p:cNvPicPr/>
          <p:nvPr/>
        </p:nvPicPr>
        <p:blipFill>
          <a:blip r:embed="rId6"/>
          <a:srcRect l="51996" t="21675" r="17512" b="44273"/>
          <a:stretch/>
        </p:blipFill>
        <p:spPr>
          <a:xfrm>
            <a:off x="3246480" y="1143000"/>
            <a:ext cx="1592280" cy="139716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25" descr="https://ds02.infourok.ru/uploads/ex/01ae/00077bbd-7b8ad2fc/img3.jpg"/>
          <p:cNvPicPr/>
          <p:nvPr/>
        </p:nvPicPr>
        <p:blipFill>
          <a:blip r:embed="rId7"/>
          <a:srcRect l="10661" t="62131" r="54512" b="2787"/>
          <a:stretch/>
        </p:blipFill>
        <p:spPr>
          <a:xfrm>
            <a:off x="6562800" y="1231920"/>
            <a:ext cx="1361880" cy="13334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6" name=""/>
          <p:cNvGraphicFramePr/>
          <p:nvPr/>
        </p:nvGraphicFramePr>
        <p:xfrm>
          <a:off x="1244520" y="2895480"/>
          <a:ext cx="6527880" cy="1092240"/>
        </p:xfrm>
        <a:graphic>
          <a:graphicData uri="http://schemas.openxmlformats.org/drawingml/2006/table">
            <a:tbl>
              <a:tblPr/>
              <a:tblGrid>
                <a:gridCol w="2176560"/>
                <a:gridCol w="2174760"/>
                <a:gridCol w="2176560"/>
              </a:tblGrid>
              <a:tr h="541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Абиотикалы</a:t>
                      </a: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Биотикалық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Антропогендік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</a:tr>
              <a:tr h="5508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4F1C112-2B51-411D-AAE1-E66683157F56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9144000" cy="5169240"/>
          </a:xfrm>
          <a:prstGeom prst="rect">
            <a:avLst/>
          </a:prstGeom>
          <a:ln w="0">
            <a:noFill/>
          </a:ln>
        </p:spPr>
      </p:pic>
      <p:sp>
        <p:nvSpPr>
          <p:cNvPr id="99" name="Прямоугольник 10"/>
          <p:cNvSpPr/>
          <p:nvPr/>
        </p:nvSpPr>
        <p:spPr>
          <a:xfrm>
            <a:off x="3092400" y="322200"/>
            <a:ext cx="285912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2" name="Google Shape;123;p4"/>
          <p:cNvSpPr/>
          <p:nvPr/>
        </p:nvSpPr>
        <p:spPr>
          <a:xfrm>
            <a:off x="7088040" y="453240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58962F-8974-407E-8A20-37EE596063D4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368280" y="990720"/>
          <a:ext cx="8204400" cy="3743280"/>
        </p:xfrm>
        <a:graphic>
          <a:graphicData uri="http://schemas.openxmlformats.org/drawingml/2006/table">
            <a:tbl>
              <a:tblPr/>
              <a:tblGrid>
                <a:gridCol w="2735280"/>
                <a:gridCol w="2733840"/>
                <a:gridCol w="2735280"/>
              </a:tblGrid>
              <a:tr h="725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ru-RU" sz="2400" strike="noStrike" u="none">
                          <a:solidFill>
                            <a:srgbClr val="002060"/>
                          </a:solidFill>
                          <a:uFillTx/>
                          <a:latin typeface="Calibri"/>
                        </a:rPr>
                        <a:t>Абиотикалы</a:t>
                      </a: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Calibri"/>
                        </a:rPr>
                        <a:t>қ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Calibri"/>
                        </a:rPr>
                        <a:t>Биотикалық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Calibri"/>
                        </a:rPr>
                        <a:t>Антропогендік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e9f1f5"/>
                    </a:solidFill>
                  </a:tcPr>
                </a:tc>
              </a:tr>
              <a:tr h="30178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bacc6"/>
                      </a:solidFill>
                      <a:prstDash val="solid"/>
                    </a:lnL>
                    <a:lnR w="5760">
                      <a:solidFill>
                        <a:srgbClr val="4bacc6"/>
                      </a:solidFill>
                      <a:prstDash val="solid"/>
                    </a:lnR>
                    <a:lnT w="5760">
                      <a:solidFill>
                        <a:srgbClr val="4bacc6"/>
                      </a:solidFill>
                      <a:prstDash val="solid"/>
                    </a:lnT>
                    <a:lnB w="5760">
                      <a:solidFill>
                        <a:srgbClr val="4bacc6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pic>
        <p:nvPicPr>
          <p:cNvPr id="104" name="Picture 19" descr="https://cf.ppt-online.org/files/slide/k/KlB8t1e3s5Rx4UhIQFguViXDYZWdqOkcJzCMAj/slide-7.jpg"/>
          <p:cNvPicPr/>
          <p:nvPr/>
        </p:nvPicPr>
        <p:blipFill>
          <a:blip r:embed="rId2"/>
          <a:srcRect l="68927" t="37589" r="2918" b="27733"/>
          <a:stretch/>
        </p:blipFill>
        <p:spPr>
          <a:xfrm>
            <a:off x="558720" y="1739880"/>
            <a:ext cx="2146320" cy="134640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21" descr="https://cf.ppt-online.org/files/slide/k/KlB8t1e3s5Rx4UhIQFguViXDYZWdqOkcJzCMAj/slide-7.jpg"/>
          <p:cNvPicPr/>
          <p:nvPr/>
        </p:nvPicPr>
        <p:blipFill>
          <a:blip r:embed="rId3"/>
          <a:srcRect l="2307" t="25192" r="63304" b="43232"/>
          <a:stretch/>
        </p:blipFill>
        <p:spPr>
          <a:xfrm>
            <a:off x="609480" y="3124080"/>
            <a:ext cx="2184480" cy="157500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17" descr="https://ds05.infourok.ru/uploads/ex/09cb/0009f4da-ebdfc3b6/img5.jpg"/>
          <p:cNvPicPr/>
          <p:nvPr/>
        </p:nvPicPr>
        <p:blipFill>
          <a:blip r:embed="rId4"/>
          <a:srcRect l="4315" t="50572" r="44138" b="5885"/>
          <a:stretch/>
        </p:blipFill>
        <p:spPr>
          <a:xfrm>
            <a:off x="6170760" y="1739880"/>
            <a:ext cx="1842840" cy="14144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15" descr="https://ds05.infourok.ru/uploads/ex/09cb/0009f4da-ebdfc3b6/img5.jpg"/>
          <p:cNvPicPr/>
          <p:nvPr/>
        </p:nvPicPr>
        <p:blipFill>
          <a:blip r:embed="rId5"/>
          <a:srcRect l="45803" t="5365" r="2961" b="53150"/>
          <a:stretch/>
        </p:blipFill>
        <p:spPr>
          <a:xfrm>
            <a:off x="6172200" y="3225960"/>
            <a:ext cx="1841400" cy="1473120"/>
          </a:xfrm>
          <a:prstGeom prst="rect">
            <a:avLst/>
          </a:prstGeom>
          <a:ln w="0">
            <a:noFill/>
          </a:ln>
        </p:spPr>
      </p:pic>
      <p:pic>
        <p:nvPicPr>
          <p:cNvPr id="108" name="Picture 23" descr="https://ds02.infourok.ru/uploads/ex/01ae/00077bbd-7b8ad2fc/img3.jpg"/>
          <p:cNvPicPr/>
          <p:nvPr/>
        </p:nvPicPr>
        <p:blipFill>
          <a:blip r:embed="rId6"/>
          <a:srcRect l="51996" t="21675" r="17512" b="44273"/>
          <a:stretch/>
        </p:blipFill>
        <p:spPr>
          <a:xfrm>
            <a:off x="3513240" y="1752480"/>
            <a:ext cx="2062080" cy="1366920"/>
          </a:xfrm>
          <a:prstGeom prst="rect">
            <a:avLst/>
          </a:prstGeom>
          <a:ln w="0">
            <a:noFill/>
          </a:ln>
        </p:spPr>
      </p:pic>
      <p:pic>
        <p:nvPicPr>
          <p:cNvPr id="109" name="Picture 25" descr="https://ds02.infourok.ru/uploads/ex/01ae/00077bbd-7b8ad2fc/img3.jpg"/>
          <p:cNvPicPr/>
          <p:nvPr/>
        </p:nvPicPr>
        <p:blipFill>
          <a:blip r:embed="rId7"/>
          <a:srcRect l="10661" t="62131" r="54512" b="2787"/>
          <a:stretch/>
        </p:blipFill>
        <p:spPr>
          <a:xfrm>
            <a:off x="3530520" y="3187800"/>
            <a:ext cx="2009880" cy="1519200"/>
          </a:xfrm>
          <a:prstGeom prst="rect">
            <a:avLst/>
          </a:prstGeom>
          <a:ln w="0"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Effect" fill="hold">
                      <p:stCondLst>
                        <p:cond delay="indefinite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nodeType="clickEffect" fill="hold">
                      <p:stCondLst>
                        <p:cond delay="indefinite"/>
                      </p:stCondLst>
                      <p:childTnLst>
                        <p:par>
                          <p:cTn id="5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nodeType="clickEffect" fill="hold">
                      <p:stCondLst>
                        <p:cond delay="indefinite"/>
                      </p:stCondLst>
                      <p:childTnLst>
                        <p:par>
                          <p:cTn id="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3449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2024-10-31T17:07:58Z</dcterms:modified>
  <cp:revision>253</cp:revision>
  <dc:subject/>
  <dc:title>Презентация PowerPoint</dc:title>
</cp:coreProperties>
</file>