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8" r:id="rId2"/>
    <p:sldId id="282" r:id="rId3"/>
    <p:sldId id="292" r:id="rId4"/>
    <p:sldId id="286" r:id="rId5"/>
    <p:sldId id="284" r:id="rId6"/>
    <p:sldId id="293" r:id="rId7"/>
    <p:sldId id="287" r:id="rId8"/>
    <p:sldId id="294" r:id="rId9"/>
    <p:sldId id="295" r:id="rId10"/>
    <p:sldId id="296" r:id="rId11"/>
    <p:sldId id="297" r:id="rId12"/>
    <p:sldId id="281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73A6CA-C9ED-4906-BD92-ADD707FBDD1C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25C1EF-952E-48EA-8E88-FADF84220C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441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25C1EF-952E-48EA-8E88-FADF84220C6C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85491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25C1EF-952E-48EA-8E88-FADF84220C6C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38583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25C1EF-952E-48EA-8E88-FADF84220C6C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97173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25C1EF-952E-48EA-8E88-FADF84220C6C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4540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0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986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7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1924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xmlns="" id="{F9C600F0-E9B4-4C11-BCCD-C017FE3112EE}"/>
              </a:ext>
            </a:extLst>
          </p:cNvPr>
          <p:cNvSpPr/>
          <p:nvPr userDrawn="1"/>
        </p:nvSpPr>
        <p:spPr>
          <a:xfrm>
            <a:off x="11242379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800" b="1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xmlns="" id="{2A7A2521-5E3D-4CDC-95AF-3A7C1C87E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1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xmlns="" id="{538B31A2-DB6C-4D55-9AFA-121C1E3BEC26}"/>
              </a:ext>
            </a:extLst>
          </p:cNvPr>
          <p:cNvSpPr/>
          <p:nvPr userDrawn="1"/>
        </p:nvSpPr>
        <p:spPr>
          <a:xfrm>
            <a:off x="353358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800" b="1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1425586-1B77-4F1D-A056-35C60C7DCEB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94367" y="76502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3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52810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xmlns="" id="{7685EDED-11D7-4A26-BF8F-53B82EFAF81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bg2">
              <a:lumMod val="75000"/>
            </a:schemeClr>
          </a:solid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B1F556B0-DB95-4287-8EEA-271C1177B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1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032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xmlns="" id="{1C722AC7-0D64-4755-AACF-00AFC415AD9F}"/>
              </a:ext>
            </a:extLst>
          </p:cNvPr>
          <p:cNvSpPr/>
          <p:nvPr userDrawn="1"/>
        </p:nvSpPr>
        <p:spPr>
          <a:xfrm>
            <a:off x="11242379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800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xmlns="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1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xmlns="" id="{7531F00D-DED3-4D28-99E3-79AA7D6756D0}"/>
              </a:ext>
            </a:extLst>
          </p:cNvPr>
          <p:cNvSpPr/>
          <p:nvPr/>
        </p:nvSpPr>
        <p:spPr>
          <a:xfrm>
            <a:off x="353358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800" b="1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716292C9-F964-4725-A8D5-4B9F699EB5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7" y="83582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3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0726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33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1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18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3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9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5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0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3" r:id="rId14"/>
    <p:sldLayoutId id="2147483664" r:id="rId15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627416" y="2105197"/>
            <a:ext cx="349134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11435" y="3196797"/>
            <a:ext cx="29233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E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  <a:r>
              <a:rPr lang="kk-KZ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сынып</a:t>
            </a:r>
            <a:endParaRPr lang="ru-RU" sz="4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185920" y="4103731"/>
            <a:ext cx="36488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IV</a:t>
            </a:r>
            <a:r>
              <a:rPr lang="kk-KZ" sz="4800" b="1" dirty="0" smtClean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endParaRPr lang="ru-RU" sz="4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18934" y="859412"/>
            <a:ext cx="4529830" cy="6227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tabLst>
                <a:tab pos="819150" algn="l"/>
              </a:tabLst>
            </a:pPr>
            <a:r>
              <a:rPr lang="kk-KZ" sz="3200" dirty="0" smtClean="0">
                <a:solidFill>
                  <a:srgbClr val="00206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бөлшегін қысқартыңдар:</a:t>
            </a:r>
            <a:endParaRPr lang="ru-KZ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589EFE6B-8C12-4080-B948-B717185C45B7}"/>
              </a:ext>
            </a:extLst>
          </p:cNvPr>
          <p:cNvSpPr txBox="1"/>
          <p:nvPr/>
        </p:nvSpPr>
        <p:spPr>
          <a:xfrm>
            <a:off x="1181139" y="3977911"/>
            <a:ext cx="3482301" cy="689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36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Жауабы</a:t>
            </a:r>
            <a:r>
              <a:rPr lang="kk-KZ" sz="36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KZ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674014" y="672053"/>
                <a:ext cx="2006767" cy="10333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KZ" sz="28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6</m:t>
                          </m:r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𝑐𝑏</m:t>
                          </m:r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−18</m:t>
                          </m:r>
                          <m:sSup>
                            <m:sSupPr>
                              <m:ctrlP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𝑐</m:t>
                              </m:r>
                            </m:e>
                            <m:sup>
                              <m: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28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(</m:t>
                              </m:r>
                              <m: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𝑏</m:t>
                              </m:r>
                              <m: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−3</m:t>
                              </m:r>
                              <m: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𝑐</m:t>
                              </m:r>
                              <m: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014" y="672053"/>
                <a:ext cx="2006767" cy="103336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2871791" y="2427170"/>
                <a:ext cx="2006447" cy="9893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KZ" sz="36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6</m:t>
                        </m:r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𝑐</m:t>
                        </m:r>
                        <m:d>
                          <m:dPr>
                            <m:ctrlP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𝑏</m:t>
                            </m:r>
                            <m: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−3</m:t>
                            </m:r>
                            <m: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𝑐</m:t>
                            </m:r>
                          </m:e>
                        </m:d>
                      </m:num>
                      <m:den>
                        <m:sSup>
                          <m:sSupPr>
                            <m:ctrlPr>
                              <a:rPr lang="en-US" sz="36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(</m:t>
                            </m:r>
                            <m: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𝑏</m:t>
                            </m:r>
                            <m: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−3</m:t>
                            </m:r>
                            <m: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𝑐</m:t>
                            </m:r>
                            <m: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600" dirty="0" smtClean="0"/>
                  <a:t> =</a:t>
                </a:r>
                <a:endParaRPr lang="en-US" sz="3600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1791" y="2427170"/>
                <a:ext cx="2006447" cy="989310"/>
              </a:xfrm>
              <a:prstGeom prst="rect">
                <a:avLst/>
              </a:prstGeom>
              <a:blipFill>
                <a:blip r:embed="rId4"/>
                <a:stretch>
                  <a:fillRect r="-8511" b="-43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4663440" y="2426726"/>
                <a:ext cx="1736116" cy="9782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KZ" sz="28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6</m:t>
                          </m:r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𝑐</m:t>
                          </m:r>
                        </m:num>
                        <m:den>
                          <m:sSup>
                            <m:sSupPr>
                              <m:ctrlPr>
                                <a:rPr lang="en-US" sz="28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(</m:t>
                              </m:r>
                              <m: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𝑏</m:t>
                              </m:r>
                              <m: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−3</m:t>
                              </m:r>
                              <m: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𝑐</m:t>
                              </m:r>
                              <m: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3440" y="2426726"/>
                <a:ext cx="1736116" cy="97821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3142123" y="3844359"/>
                <a:ext cx="1736116" cy="9782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KZ" sz="28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6</m:t>
                          </m:r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𝑐</m:t>
                          </m:r>
                        </m:num>
                        <m:den>
                          <m:sSup>
                            <m:sSupPr>
                              <m:ctrlPr>
                                <a:rPr lang="en-US" sz="28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(</m:t>
                              </m:r>
                              <m: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𝑏</m:t>
                              </m:r>
                              <m: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−3</m:t>
                              </m:r>
                              <m: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𝑐</m:t>
                              </m:r>
                              <m: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2123" y="3844359"/>
                <a:ext cx="1736116" cy="97821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912527" y="2380615"/>
                <a:ext cx="1994713" cy="10363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KZ" sz="36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6</m:t>
                        </m:r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𝑐𝑏</m:t>
                        </m:r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−18</m:t>
                        </m:r>
                        <m:sSup>
                          <m:sSupPr>
                            <m:ctrlP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36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(</m:t>
                            </m:r>
                            <m: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𝑏</m:t>
                            </m:r>
                            <m: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−3</m:t>
                            </m:r>
                            <m: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𝑐</m:t>
                            </m:r>
                            <m: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600" dirty="0" smtClean="0"/>
                  <a:t>=</a:t>
                </a:r>
                <a:endParaRPr lang="en-US" sz="3600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2527" y="2380615"/>
                <a:ext cx="1994713" cy="1036309"/>
              </a:xfrm>
              <a:prstGeom prst="rect">
                <a:avLst/>
              </a:prstGeom>
              <a:blipFill>
                <a:blip r:embed="rId7"/>
                <a:stretch>
                  <a:fillRect r="-8257" b="-29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3368029" y="2545292"/>
            <a:ext cx="1127623" cy="21353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4145281" y="3016813"/>
            <a:ext cx="182583" cy="16989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559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13" grpId="0"/>
      <p:bldP spid="15" grpId="0"/>
      <p:bldP spid="16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277533" y="837861"/>
                <a:ext cx="5736635" cy="10865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  <a:tabLst>
                    <a:tab pos="819150" algn="l"/>
                  </a:tabLst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KZ" sz="36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KZ" sz="36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(</m:t>
                            </m:r>
                            <m: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𝑎</m:t>
                            </m:r>
                            <m: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+5)</m:t>
                            </m:r>
                          </m:e>
                          <m:sup>
                            <m: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36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−25</m:t>
                        </m:r>
                      </m:den>
                    </m:f>
                    <m:r>
                      <a:rPr lang="en-US" sz="3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kk-KZ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SimSun" panose="02010600030101010101" pitchFamily="2" charset="-122"/>
                    <a:cs typeface="Times New Roman" panose="02020603050405020304" pitchFamily="18" charset="0"/>
                  </a:rPr>
                  <a:t>бөлшегін қысқартыңдар.</a:t>
                </a:r>
                <a:endParaRPr lang="ru-KZ" sz="3200" dirty="0">
                  <a:solidFill>
                    <a:srgbClr val="00206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7533" y="837861"/>
                <a:ext cx="5736635" cy="1086516"/>
              </a:xfrm>
              <a:prstGeom prst="rect">
                <a:avLst/>
              </a:prstGeom>
              <a:blipFill>
                <a:blip r:embed="rId3"/>
                <a:stretch>
                  <a:fillRect r="-2019" b="-11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589EFE6B-8C12-4080-B948-B717185C45B7}"/>
              </a:ext>
            </a:extLst>
          </p:cNvPr>
          <p:cNvSpPr txBox="1"/>
          <p:nvPr/>
        </p:nvSpPr>
        <p:spPr>
          <a:xfrm>
            <a:off x="1181139" y="3977911"/>
            <a:ext cx="3482301" cy="689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36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Жауабы</a:t>
            </a:r>
            <a:r>
              <a:rPr lang="kk-KZ" sz="36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KZ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760127" y="2228215"/>
                <a:ext cx="1530932" cy="9568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KZ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KZ" sz="36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(</m:t>
                            </m:r>
                            <m:r>
                              <a:rPr lang="en-US" sz="36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𝑎</m:t>
                            </m:r>
                            <m:r>
                              <a:rPr lang="en-US" sz="36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+5)</m:t>
                            </m:r>
                          </m:e>
                          <m:sup>
                            <m:r>
                              <a:rPr lang="en-US" sz="36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36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36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−25</m:t>
                        </m:r>
                      </m:den>
                    </m:f>
                  </m:oMath>
                </a14:m>
                <a:r>
                  <a:rPr lang="en-US" sz="3600" dirty="0" smtClean="0"/>
                  <a:t>=</a:t>
                </a:r>
                <a:endParaRPr lang="en-US" sz="36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0127" y="2228215"/>
                <a:ext cx="1530932" cy="956865"/>
              </a:xfrm>
              <a:prstGeom prst="rect">
                <a:avLst/>
              </a:prstGeom>
              <a:blipFill>
                <a:blip r:embed="rId4"/>
                <a:stretch>
                  <a:fillRect r="-10757" b="-121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2168201" y="2228214"/>
                <a:ext cx="2384371" cy="10277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KZ" sz="36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KZ" sz="36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6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(</m:t>
                            </m:r>
                            <m:r>
                              <a:rPr lang="en-US" sz="36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𝑎</m:t>
                            </m:r>
                            <m:r>
                              <a:rPr lang="en-US" sz="36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+5)</m:t>
                            </m:r>
                          </m:e>
                          <m:sup>
                            <m:r>
                              <a:rPr lang="en-US" sz="36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−5)∙(</m:t>
                        </m:r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+5)</m:t>
                        </m:r>
                      </m:den>
                    </m:f>
                  </m:oMath>
                </a14:m>
                <a:r>
                  <a:rPr lang="en-US" sz="3600" dirty="0" smtClean="0"/>
                  <a:t>=</a:t>
                </a:r>
                <a:endParaRPr lang="en-US" sz="3600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8201" y="2228214"/>
                <a:ext cx="2384371" cy="1027782"/>
              </a:xfrm>
              <a:prstGeom prst="rect">
                <a:avLst/>
              </a:prstGeom>
              <a:blipFill>
                <a:blip r:embed="rId5"/>
                <a:stretch>
                  <a:fillRect r="-6650" b="-41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4429760" y="2134470"/>
                <a:ext cx="1305455" cy="11443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KZ" sz="36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𝑎</m:t>
                          </m:r>
                          <m:r>
                            <a:rPr lang="en-US" sz="3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+5</m:t>
                          </m:r>
                        </m:num>
                        <m:den>
                          <m:r>
                            <a:rPr lang="en-US" sz="3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𝑎</m:t>
                          </m:r>
                          <m:r>
                            <a:rPr lang="en-US" sz="36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−5</m:t>
                          </m:r>
                        </m:den>
                      </m:f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9760" y="2134470"/>
                <a:ext cx="1305455" cy="114435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3124305" y="3750284"/>
                <a:ext cx="1305455" cy="11443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KZ" sz="36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𝑎</m:t>
                          </m:r>
                          <m:r>
                            <a:rPr lang="en-US" sz="3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+5</m:t>
                          </m:r>
                        </m:num>
                        <m:den>
                          <m:r>
                            <a:rPr lang="en-US" sz="3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𝑎</m:t>
                          </m:r>
                          <m:r>
                            <a:rPr lang="en-US" sz="36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−5</m:t>
                          </m:r>
                        </m:den>
                      </m:f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305" y="3750284"/>
                <a:ext cx="1305455" cy="114435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3247117" y="2935691"/>
            <a:ext cx="1127623" cy="21353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3597533" y="2340607"/>
            <a:ext cx="193968" cy="15148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8130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3" grpId="0"/>
      <p:bldP spid="13" grpId="0"/>
      <p:bldP spid="15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Прямоугольник 47"/>
          <p:cNvSpPr/>
          <p:nvPr/>
        </p:nvSpPr>
        <p:spPr>
          <a:xfrm>
            <a:off x="3105347" y="921491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</a:t>
            </a:r>
            <a:r>
              <a:rPr lang="ru-RU" sz="5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5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151">
                <a:extLst>
                  <a:ext uri="{FF2B5EF4-FFF2-40B4-BE49-F238E27FC236}">
                    <a16:creationId xmlns:a16="http://schemas.microsoft.com/office/drawing/2014/main" xmlns="" id="{FE43F11A-34E8-4E0F-8AD4-F87DBB74D073}"/>
                  </a:ext>
                </a:extLst>
              </p:cNvPr>
              <p:cNvSpPr/>
              <p:nvPr/>
            </p:nvSpPr>
            <p:spPr>
              <a:xfrm>
                <a:off x="1172487" y="1653481"/>
                <a:ext cx="9531928" cy="27703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189" indent="-457189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kk-KZ" sz="3600" b="1" dirty="0">
                    <a:solidFill>
                      <a:srgbClr val="002060"/>
                    </a:solidFill>
                  </a:rPr>
                  <a:t>алгебралық бөлшектің негізгі қасиетін </a:t>
                </a:r>
                <a:r>
                  <a:rPr lang="kk-KZ" sz="3600" b="1" dirty="0" smtClean="0">
                    <a:solidFill>
                      <a:srgbClr val="002060"/>
                    </a:solidFill>
                  </a:rPr>
                  <a:t>қолдана аласыздар</a:t>
                </a:r>
                <a:endParaRPr lang="en-US" sz="3600" b="1" dirty="0">
                  <a:solidFill>
                    <a:srgbClr val="002060"/>
                  </a:solidFill>
                </a:endParaRPr>
              </a:p>
              <a:p>
                <a:pPr marL="457189" indent="-457189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ID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𝒂𝒄</m:t>
                        </m:r>
                      </m:num>
                      <m:den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𝒃𝒄</m:t>
                        </m:r>
                      </m:den>
                    </m:f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𝒂</m:t>
                        </m:r>
                      </m:num>
                      <m:den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𝒃</m:t>
                        </m:r>
                      </m:den>
                    </m:f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 ,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𝒃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≠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𝟎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, 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𝒄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≠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𝟎</m:t>
                    </m:r>
                  </m:oMath>
                </a14:m>
                <a:endParaRPr lang="en-ID" sz="36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4" name="Rectangle 151">
                <a:extLst>
                  <a:ext uri="{FF2B5EF4-FFF2-40B4-BE49-F238E27FC236}">
                    <a16:creationId xmlns:a16="http://schemas.microsoft.com/office/drawing/2014/main" id="{FE43F11A-34E8-4E0F-8AD4-F87DBB74D07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2487" y="1653481"/>
                <a:ext cx="9531928" cy="2770310"/>
              </a:xfrm>
              <a:prstGeom prst="rect">
                <a:avLst/>
              </a:prstGeom>
              <a:blipFill>
                <a:blip r:embed="rId2"/>
                <a:stretch>
                  <a:fillRect l="-17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22221" y="1233055"/>
            <a:ext cx="988874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54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Алгебралық бөлшек және оның негізгі қасиеті</a:t>
            </a:r>
            <a:endParaRPr lang="en-AE" sz="54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AE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kk-KZ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808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4">
            <a:extLst>
              <a:ext uri="{FF2B5EF4-FFF2-40B4-BE49-F238E27FC236}">
                <a16:creationId xmlns:a16="http://schemas.microsoft.com/office/drawing/2014/main" xmlns="" id="{CD91E988-7A18-4398-B6F1-77F363DEF83B}"/>
              </a:ext>
            </a:extLst>
          </p:cNvPr>
          <p:cNvSpPr/>
          <p:nvPr/>
        </p:nvSpPr>
        <p:spPr>
          <a:xfrm>
            <a:off x="2961178" y="586438"/>
            <a:ext cx="4752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4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Бүгінгі сабақта:</a:t>
            </a:r>
            <a:endParaRPr lang="ru-RU" sz="4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151">
                <a:extLst>
                  <a:ext uri="{FF2B5EF4-FFF2-40B4-BE49-F238E27FC236}">
                    <a16:creationId xmlns:a16="http://schemas.microsoft.com/office/drawing/2014/main" xmlns="" id="{FE43F11A-34E8-4E0F-8AD4-F87DBB74D073}"/>
                  </a:ext>
                </a:extLst>
              </p:cNvPr>
              <p:cNvSpPr/>
              <p:nvPr/>
            </p:nvSpPr>
            <p:spPr>
              <a:xfrm>
                <a:off x="686261" y="1546434"/>
                <a:ext cx="9531928" cy="32319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189" indent="-457189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kk-KZ" sz="4400" dirty="0" smtClean="0">
                    <a:solidFill>
                      <a:srgbClr val="002060"/>
                    </a:solidFill>
                  </a:rPr>
                  <a:t>алгебралық бөлшектің негізгі қасиетін қолдану</a:t>
                </a:r>
                <a:endParaRPr lang="en-US" sz="4400" dirty="0">
                  <a:solidFill>
                    <a:srgbClr val="002060"/>
                  </a:solidFill>
                </a:endParaRPr>
              </a:p>
              <a:p>
                <a:pPr marL="457189" indent="-457189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ID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𝒂𝒄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𝒃𝒄</m:t>
                        </m:r>
                      </m:den>
                    </m:f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𝒂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𝒃</m:t>
                        </m:r>
                      </m:den>
                    </m:f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 ,</m:t>
                    </m:r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𝒃</m:t>
                    </m:r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≠</m:t>
                    </m:r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𝟎</m:t>
                    </m:r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, </m:t>
                    </m:r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𝒄</m:t>
                    </m:r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≠</m:t>
                    </m:r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𝟎</m:t>
                    </m:r>
                  </m:oMath>
                </a14:m>
                <a:endParaRPr lang="en-ID" sz="36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Rectangle 151">
                <a:extLst>
                  <a:ext uri="{FF2B5EF4-FFF2-40B4-BE49-F238E27FC236}">
                    <a16:creationId xmlns:a16="http://schemas.microsoft.com/office/drawing/2014/main" id="{FE43F11A-34E8-4E0F-8AD4-F87DBB74D07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261" y="1546434"/>
                <a:ext cx="9531928" cy="3231975"/>
              </a:xfrm>
              <a:prstGeom prst="rect">
                <a:avLst/>
              </a:prstGeom>
              <a:blipFill>
                <a:blip r:embed="rId2"/>
                <a:stretch>
                  <a:fillRect l="-23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1936" y="2550160"/>
            <a:ext cx="3279211" cy="4024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107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BC6C0BA-757B-4939-8253-73C6020AD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4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056640" y="647506"/>
                <a:ext cx="9916160" cy="51401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KZ" sz="24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Натурал </a:t>
                </a:r>
                <a:r>
                  <a:rPr lang="ru-KZ" sz="2400" b="1" i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a</a:t>
                </a:r>
                <a:r>
                  <a:rPr lang="ru-KZ" sz="24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, </a:t>
                </a:r>
                <a:r>
                  <a:rPr lang="ru-KZ" sz="2400" b="1" i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b</a:t>
                </a:r>
                <a:r>
                  <a:rPr lang="ru-KZ" sz="24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 </a:t>
                </a:r>
                <a:r>
                  <a:rPr lang="ru-KZ" sz="2400" b="1" dirty="0" err="1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және</a:t>
                </a:r>
                <a:r>
                  <a:rPr lang="ru-KZ" sz="24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 </a:t>
                </a:r>
                <a:r>
                  <a:rPr lang="ru-KZ" sz="2400" b="1" i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c</a:t>
                </a:r>
                <a:r>
                  <a:rPr lang="ru-KZ" sz="24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 </a:t>
                </a:r>
                <a:r>
                  <a:rPr lang="ru-KZ" sz="2400" b="1" dirty="0" err="1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сандары</a:t>
                </a:r>
                <a:r>
                  <a:rPr lang="ru-KZ" sz="24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KZ" sz="2400" b="1" dirty="0" err="1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үшін</a:t>
                </a:r>
                <a:r>
                  <a:rPr lang="ru-KZ" sz="24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KZ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𝒂𝒄</m:t>
                        </m:r>
                      </m:num>
                      <m:den>
                        <m:r>
                          <a:rPr lang="ru-RU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𝒃𝒄</m:t>
                        </m:r>
                      </m:den>
                    </m:f>
                    <m:r>
                      <a:rPr lang="ru-RU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KZ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𝒂</m:t>
                        </m:r>
                      </m:num>
                      <m:den>
                        <m:r>
                          <a:rPr lang="ru-RU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rgbClr val="FF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KZ" sz="2400" b="1" dirty="0" err="1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теңдігі</a:t>
                </a:r>
                <a:r>
                  <a:rPr lang="ru-KZ" sz="24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KZ" sz="2400" b="1" dirty="0" err="1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орындалатыны</a:t>
                </a:r>
                <a:r>
                  <a:rPr lang="ru-KZ" sz="24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KZ" sz="2400" b="1" dirty="0" err="1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белгілі</a:t>
                </a:r>
                <a:r>
                  <a:rPr lang="ru-KZ" sz="24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. </a:t>
                </a:r>
              </a:p>
              <a:p>
                <a:r>
                  <a:rPr lang="en-US" sz="2400" dirty="0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  <a:r>
                  <a:rPr lang="ru-KZ" sz="2400" b="1" dirty="0" err="1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Бұл</a:t>
                </a:r>
                <a:r>
                  <a:rPr lang="ru-KZ" sz="2400" b="1" dirty="0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KZ" sz="2400" b="1" dirty="0" err="1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теңдік</a:t>
                </a:r>
                <a:r>
                  <a:rPr lang="ru-KZ" sz="2400" b="1" dirty="0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KZ" sz="2400" b="1" dirty="0" err="1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рационал</a:t>
                </a:r>
                <a:r>
                  <a:rPr lang="ru-KZ" sz="2400" b="1" dirty="0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KZ" sz="2400" b="1" dirty="0" err="1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бөлшектер</a:t>
                </a:r>
                <a:r>
                  <a:rPr lang="ru-KZ" sz="2400" b="1" dirty="0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KZ" sz="2400" b="1" dirty="0" err="1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үшін</a:t>
                </a:r>
                <a:r>
                  <a:rPr lang="ru-KZ" sz="2400" b="1" dirty="0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де </a:t>
                </a:r>
                <a:r>
                  <a:rPr lang="ru-KZ" sz="2400" b="1" dirty="0" err="1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орындалады</a:t>
                </a:r>
                <a:r>
                  <a:rPr lang="ru-KZ" sz="2400" b="1" dirty="0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, </a:t>
                </a:r>
                <a:r>
                  <a:rPr lang="ru-KZ" sz="2400" b="1" dirty="0" err="1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яғни</a:t>
                </a:r>
                <a:r>
                  <a:rPr lang="ru-KZ" sz="2400" b="1" dirty="0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 </a:t>
                </a:r>
                <a:r>
                  <a:rPr lang="ru-KZ" sz="2400" b="1" i="1" dirty="0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a</a:t>
                </a:r>
                <a:r>
                  <a:rPr lang="ru-KZ" sz="2400" b="1" dirty="0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, </a:t>
                </a:r>
                <a:r>
                  <a:rPr lang="ru-KZ" sz="2400" b="1" i="1" dirty="0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b</a:t>
                </a:r>
                <a:r>
                  <a:rPr lang="ru-KZ" sz="2400" b="1" dirty="0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 </a:t>
                </a:r>
                <a:r>
                  <a:rPr lang="ru-KZ" sz="2400" b="1" dirty="0" err="1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және</a:t>
                </a:r>
                <a:r>
                  <a:rPr lang="ru-KZ" sz="2400" b="1" dirty="0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 </a:t>
                </a:r>
                <a:r>
                  <a:rPr lang="ru-KZ" sz="2400" b="1" i="1" dirty="0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c</a:t>
                </a:r>
                <a:r>
                  <a:rPr lang="ru-KZ" sz="2400" b="1" dirty="0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 </a:t>
                </a:r>
                <a:r>
                  <a:rPr lang="ru-KZ" sz="2400" b="1" dirty="0" err="1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рационал</a:t>
                </a:r>
                <a:r>
                  <a:rPr lang="ru-KZ" sz="2400" b="1" dirty="0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KZ" sz="2400" b="1" dirty="0" err="1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өрнектер</a:t>
                </a:r>
                <a:r>
                  <a:rPr lang="ru-KZ" sz="2400" b="1" dirty="0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KZ" sz="2400" b="1" dirty="0" err="1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үшін</a:t>
                </a:r>
                <a:r>
                  <a:rPr lang="ru-KZ" sz="2400" b="1" dirty="0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:</a:t>
                </a:r>
                <a:r>
                  <a:rPr lang="en-US" sz="2400" b="1" dirty="0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KZ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𝒂𝒄</m:t>
                        </m:r>
                      </m:num>
                      <m:den>
                        <m:r>
                          <a:rPr lang="ru-RU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𝒃𝒄</m:t>
                        </m:r>
                      </m:den>
                    </m:f>
                    <m:r>
                      <a:rPr lang="ru-RU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KZ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𝒂</m:t>
                        </m:r>
                      </m:num>
                      <m:den>
                        <m:r>
                          <a:rPr lang="ru-RU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rgbClr val="FF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</a:t>
                </a:r>
                <a:r>
                  <a:rPr lang="ru-KZ" sz="2400" b="1" dirty="0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теңбе-теңдігі </a:t>
                </a:r>
                <a:r>
                  <a:rPr lang="ru-KZ" sz="2400" b="1" dirty="0" err="1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орындалады</a:t>
                </a:r>
                <a:r>
                  <a:rPr lang="ru-KZ" sz="2400" b="1" dirty="0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, </a:t>
                </a:r>
                <a:r>
                  <a:rPr lang="ru-KZ" sz="2400" b="1" dirty="0" err="1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мұндағы</a:t>
                </a:r>
                <a:r>
                  <a:rPr lang="ru-KZ" sz="2400" b="1" dirty="0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 </a:t>
                </a:r>
                <a:r>
                  <a:rPr lang="en-US" sz="24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b</a:t>
                </a:r>
                <a:r>
                  <a:rPr lang="ru-KZ" sz="2400" b="1" dirty="0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 ≠ 0, </a:t>
                </a:r>
                <a:r>
                  <a:rPr lang="en-US" sz="2400" b="1" i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c</a:t>
                </a:r>
                <a:r>
                  <a:rPr lang="ru-KZ" sz="2400" b="1" i="1" dirty="0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KZ" sz="2400" b="1" dirty="0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≠ 0. </a:t>
                </a:r>
                <a:r>
                  <a:rPr lang="ru-KZ" sz="2400" b="1" dirty="0" err="1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Бұл</a:t>
                </a:r>
                <a:r>
                  <a:rPr lang="ru-KZ" sz="2400" b="1" dirty="0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тепе-</a:t>
                </a:r>
                <a:r>
                  <a:rPr lang="ru-KZ" sz="2400" b="1" dirty="0" err="1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теңдіктер</a:t>
                </a:r>
                <a:r>
                  <a:rPr lang="ru-KZ" sz="2400" b="1" dirty="0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KZ" sz="2400" b="1" i="1" dirty="0" err="1">
                    <a:solidFill>
                      <a:srgbClr val="FF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рационал</a:t>
                </a:r>
                <a:r>
                  <a:rPr lang="ru-KZ" sz="2400" b="1" i="1" dirty="0">
                    <a:solidFill>
                      <a:srgbClr val="FF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KZ" sz="2400" b="1" i="1" dirty="0" err="1">
                    <a:solidFill>
                      <a:srgbClr val="FF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бөлшектердің</a:t>
                </a:r>
                <a:r>
                  <a:rPr lang="ru-KZ" sz="2400" b="1" i="1" dirty="0">
                    <a:solidFill>
                      <a:srgbClr val="FF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KZ" sz="2400" b="1" i="1" dirty="0" err="1">
                    <a:solidFill>
                      <a:srgbClr val="FF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негізгі</a:t>
                </a:r>
                <a:r>
                  <a:rPr lang="ru-KZ" sz="2400" b="1" i="1" dirty="0">
                    <a:solidFill>
                      <a:srgbClr val="FF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KZ" sz="2400" b="1" i="1" dirty="0" err="1">
                    <a:solidFill>
                      <a:srgbClr val="FF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қасиеті</a:t>
                </a:r>
                <a:r>
                  <a:rPr lang="ru-KZ" sz="2400" b="1" dirty="0">
                    <a:solidFill>
                      <a:srgbClr val="FF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KZ" sz="2400" b="1" dirty="0" err="1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деп</a:t>
                </a:r>
                <a:r>
                  <a:rPr lang="ru-KZ" sz="2400" b="1" dirty="0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KZ" sz="2400" b="1" dirty="0" err="1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аталады</a:t>
                </a:r>
                <a:r>
                  <a:rPr lang="ru-KZ" sz="2400" dirty="0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.</a:t>
                </a:r>
                <a:endParaRPr lang="ru-KZ" sz="2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r>
                  <a:rPr lang="ru-KZ" sz="2400" dirty="0">
                    <a:solidFill>
                      <a:srgbClr val="3D465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 </a:t>
                </a:r>
                <a:r>
                  <a:rPr lang="kk-KZ" sz="24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Анықтама.</a:t>
                </a:r>
                <a:r>
                  <a:rPr lang="kk-KZ" sz="2400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2400" b="1" dirty="0">
                    <a:solidFill>
                      <a:srgbClr val="FF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Тепе-теңдік</a:t>
                </a:r>
                <a:r>
                  <a:rPr lang="kk-KZ" sz="24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деп оған енетін айнымалылардың барлық мүмкін мәндерінде дұрыс болатын теңдікті айтады.</a:t>
                </a:r>
                <a:endParaRPr lang="ru-KZ" sz="24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r>
                  <a:rPr lang="kk-KZ" sz="2400" dirty="0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    </a:t>
                </a:r>
                <a:r>
                  <a:rPr lang="kk-KZ" sz="2400" b="1" dirty="0">
                    <a:solidFill>
                      <a:schemeClr val="accent3">
                        <a:lumMod val="10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Құрамына енетін айнымалылардың барлық мүмкін мәндерінде бірдей мәндер қабылдайтын екі өрнек тепе-теңдік деп, ал осы өрнектің біреуін екіншісімен алмастыру </a:t>
                </a:r>
                <a:r>
                  <a:rPr lang="kk-KZ" sz="2400" b="1" dirty="0">
                    <a:solidFill>
                      <a:srgbClr val="FF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тепе-теңдікті түрлендіру </a:t>
                </a:r>
                <a:r>
                  <a:rPr lang="kk-KZ" sz="2400" b="1" dirty="0">
                    <a:solidFill>
                      <a:schemeClr val="accent3">
                        <a:lumMod val="10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деп аталады.</a:t>
                </a:r>
                <a:endParaRPr lang="ru-KZ" sz="2400" b="1" dirty="0">
                  <a:solidFill>
                    <a:schemeClr val="accent3">
                      <a:lumMod val="1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6640" y="647506"/>
                <a:ext cx="9916160" cy="5140125"/>
              </a:xfrm>
              <a:prstGeom prst="rect">
                <a:avLst/>
              </a:prstGeom>
              <a:blipFill>
                <a:blip r:embed="rId2"/>
                <a:stretch>
                  <a:fillRect l="-922" t="-356" r="-738" b="-17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69676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1FDAA25-22C4-492E-AB01-64B6894E6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5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98653" y="374634"/>
                <a:ext cx="10440365" cy="33463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1-мысалы.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8</m:t>
                        </m:r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𝑏𝑥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16</m:t>
                        </m:r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𝑏𝑦</m:t>
                        </m:r>
                      </m:den>
                    </m:f>
                    <m:r>
                      <a:rPr lang="en-US" sz="28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   </m:t>
                    </m:r>
                    <m:r>
                      <a:rPr lang="kk-KZ" sz="28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бөлшегін қысқартыңдар:</m:t>
                    </m:r>
                  </m:oMath>
                </a14:m>
                <a:endParaRPr lang="kk-KZ" sz="2800" b="0" dirty="0" smtClean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r>
                  <a:rPr lang="kk-KZ" sz="2800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Шешуі:</a:t>
                </a:r>
              </a:p>
              <a:p>
                <a:endParaRPr lang="kk-KZ" sz="2800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endParaRPr lang="kk-KZ" sz="2800" dirty="0" smtClean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endParaRPr lang="kk-KZ" sz="2800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endParaRPr lang="kk-KZ" sz="2800" dirty="0" smtClean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r>
                  <a:rPr lang="kk-KZ" sz="2800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жауабы:</a:t>
                </a:r>
                <a:endParaRPr lang="en-US" sz="2800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8653" y="374634"/>
                <a:ext cx="10440365" cy="3346301"/>
              </a:xfrm>
              <a:prstGeom prst="rect">
                <a:avLst/>
              </a:prstGeom>
              <a:blipFill>
                <a:blip r:embed="rId2"/>
                <a:stretch>
                  <a:fillRect l="-1168" b="-41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644565" y="1768605"/>
                <a:ext cx="1802414" cy="98398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8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8</m:t>
                          </m:r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𝑏𝑥</m:t>
                          </m:r>
                        </m:num>
                        <m:den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16</m:t>
                          </m:r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𝑏𝑦</m:t>
                          </m:r>
                        </m:den>
                      </m:f>
                      <m:r>
                        <a:rPr lang="ru-RU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565" y="1768605"/>
                <a:ext cx="1802414" cy="9839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3707618" y="1921542"/>
                <a:ext cx="671722" cy="9039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8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𝑥</m:t>
                          </m:r>
                        </m:num>
                        <m:den>
                          <m:r>
                            <a:rPr lang="ru-RU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2</m:t>
                          </m:r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𝑦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7618" y="1921542"/>
                <a:ext cx="671722" cy="9039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2100160" y="1841457"/>
                <a:ext cx="1700337" cy="9839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8</m:t>
                          </m:r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𝑏</m:t>
                          </m:r>
                          <m:r>
                            <a:rPr lang="ru-RU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 </m:t>
                          </m:r>
                          <m:r>
                            <a:rPr lang="ru-RU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∙</m:t>
                          </m:r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𝑥</m:t>
                          </m:r>
                        </m:num>
                        <m:den>
                          <m:r>
                            <a:rPr lang="ru-RU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8</m:t>
                          </m:r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𝑏</m:t>
                          </m:r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∙</m:t>
                          </m:r>
                          <m:r>
                            <a:rPr lang="ru-RU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2</m:t>
                          </m:r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𝑦</m:t>
                          </m:r>
                        </m:den>
                      </m:f>
                      <m:r>
                        <a:rPr lang="ru-RU" sz="28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0160" y="1841457"/>
                <a:ext cx="1700337" cy="9839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2278606" y="3120422"/>
                <a:ext cx="671722" cy="9039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8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𝑥</m:t>
                          </m:r>
                        </m:num>
                        <m:den>
                          <m:r>
                            <a:rPr lang="ru-RU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2</m:t>
                          </m:r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𝑦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8606" y="3120422"/>
                <a:ext cx="671722" cy="90390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2233860" y="1969878"/>
            <a:ext cx="562292" cy="19639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2174363" y="2494430"/>
            <a:ext cx="562292" cy="19639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F7A3BC7F-378B-4117-88EE-8E21823C5C19}"/>
              </a:ext>
            </a:extLst>
          </p:cNvPr>
          <p:cNvSpPr txBox="1"/>
          <p:nvPr/>
        </p:nvSpPr>
        <p:spPr>
          <a:xfrm>
            <a:off x="2614664" y="1600546"/>
            <a:ext cx="335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>
                <a:solidFill>
                  <a:srgbClr val="FF0000"/>
                </a:solidFill>
              </a:rPr>
              <a:t>1</a:t>
            </a:r>
            <a:endParaRPr lang="ru-KZ" sz="1800" b="1" dirty="0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F7A3BC7F-378B-4117-88EE-8E21823C5C19}"/>
              </a:ext>
            </a:extLst>
          </p:cNvPr>
          <p:cNvSpPr txBox="1"/>
          <p:nvPr/>
        </p:nvSpPr>
        <p:spPr>
          <a:xfrm>
            <a:off x="2027458" y="2697023"/>
            <a:ext cx="335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>
                <a:solidFill>
                  <a:srgbClr val="FF0000"/>
                </a:solidFill>
              </a:rPr>
              <a:t>1</a:t>
            </a:r>
            <a:endParaRPr lang="ru-KZ" sz="1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5688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3" grpId="0"/>
      <p:bldP spid="9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A4284C7-0D90-42C8-886C-9ADFA5A7781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kk-KZ" dirty="0"/>
              <a:t>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798653" y="344154"/>
                <a:ext cx="10440365" cy="40318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kk-KZ" sz="320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Б</m:t>
                      </m:r>
                      <m:r>
                        <a:rPr lang="kk-KZ" sz="32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өлшекті қысқартыңдар</m:t>
                      </m:r>
                    </m:oMath>
                  </m:oMathPara>
                </a14:m>
                <a:endParaRPr lang="kk-KZ" sz="3200" b="0" dirty="0" smtClean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endParaRPr lang="kk-KZ" sz="3200" dirty="0" smtClean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endParaRPr lang="kk-KZ" sz="3200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endParaRPr lang="en-US" sz="3200" dirty="0" smtClean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endParaRPr lang="en-US" sz="3200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endParaRPr lang="kk-KZ" sz="3200" dirty="0" smtClean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endParaRPr lang="kk-KZ" sz="3200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endParaRPr lang="kk-KZ" sz="3200" dirty="0" smtClean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8653" y="344154"/>
                <a:ext cx="10440365" cy="403187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664885" y="1159005"/>
                <a:ext cx="1802414" cy="11004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r>
                            <a:rPr lang="kk-KZ" sz="32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10</m:t>
                          </m:r>
                          <m:r>
                            <a:rPr lang="en-US" sz="32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𝑚𝑛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15</m:t>
                          </m:r>
                          <m:r>
                            <a:rPr lang="en-US" sz="32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𝑚𝑝</m:t>
                          </m:r>
                        </m:den>
                      </m:f>
                      <m:r>
                        <a:rPr lang="ru-RU" sz="32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885" y="1159005"/>
                <a:ext cx="1802414" cy="110042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2238124" y="1185065"/>
                <a:ext cx="2252213" cy="11104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5</m:t>
                          </m:r>
                          <m:r>
                            <a:rPr lang="en-US" sz="32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𝑚</m:t>
                          </m:r>
                          <m:r>
                            <a:rPr lang="en-US" sz="32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∙</m:t>
                          </m:r>
                          <m:r>
                            <a:rPr lang="en-US" sz="32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2</m:t>
                          </m:r>
                          <m:r>
                            <a:rPr lang="en-US" sz="32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𝑛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5</m:t>
                          </m:r>
                          <m:r>
                            <a:rPr lang="en-US" sz="32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𝑚</m:t>
                          </m:r>
                          <m:r>
                            <a:rPr lang="en-US" sz="32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∙</m:t>
                          </m:r>
                          <m:r>
                            <a:rPr lang="en-US" sz="32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3</m:t>
                          </m:r>
                          <m:r>
                            <a:rPr lang="en-US" sz="32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𝑝</m:t>
                          </m:r>
                        </m:den>
                      </m:f>
                      <m:r>
                        <a:rPr lang="ru-RU" sz="32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8124" y="1185065"/>
                <a:ext cx="2252213" cy="11104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3790052" y="1253128"/>
                <a:ext cx="1802414" cy="97430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8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2</m:t>
                          </m:r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𝑛</m:t>
                          </m:r>
                        </m:num>
                        <m:den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3</m:t>
                          </m:r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𝑝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0052" y="1253128"/>
                <a:ext cx="1802414" cy="97430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674586" y="2858399"/>
                <a:ext cx="1802414" cy="108048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2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32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32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3</m:t>
                          </m:r>
                          <m:r>
                            <a:rPr lang="en-US" sz="32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𝑎𝑏</m:t>
                          </m:r>
                        </m:den>
                      </m:f>
                      <m:r>
                        <a:rPr lang="ru-RU" sz="32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586" y="2858399"/>
                <a:ext cx="1802414" cy="108048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2133929" y="3012553"/>
                <a:ext cx="1802414" cy="10175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2</m:t>
                          </m:r>
                          <m:r>
                            <a:rPr lang="en-US" sz="32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𝑎</m:t>
                          </m:r>
                          <m:r>
                            <a:rPr lang="en-US" sz="32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∙</m:t>
                          </m:r>
                          <m:r>
                            <a:rPr lang="en-US" sz="32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𝑎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3</m:t>
                          </m:r>
                          <m:r>
                            <a:rPr lang="en-US" sz="32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𝑏</m:t>
                          </m:r>
                          <m:r>
                            <a:rPr lang="en-US" sz="32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∙</m:t>
                          </m:r>
                          <m:r>
                            <a:rPr lang="en-US" sz="32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𝑎</m:t>
                          </m:r>
                        </m:den>
                      </m:f>
                      <m:r>
                        <a:rPr lang="ru-RU" sz="32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3929" y="3012553"/>
                <a:ext cx="1802414" cy="101752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3308119" y="3057381"/>
                <a:ext cx="1802414" cy="9017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8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2</m:t>
                          </m:r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𝑎</m:t>
                          </m:r>
                        </m:num>
                        <m:den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3</m:t>
                          </m:r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8119" y="3057381"/>
                <a:ext cx="1802414" cy="90178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2508025" y="1341041"/>
            <a:ext cx="562292" cy="19639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2477000" y="1914439"/>
            <a:ext cx="562292" cy="19639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F7A3BC7F-378B-4117-88EE-8E21823C5C19}"/>
              </a:ext>
            </a:extLst>
          </p:cNvPr>
          <p:cNvSpPr txBox="1"/>
          <p:nvPr/>
        </p:nvSpPr>
        <p:spPr>
          <a:xfrm>
            <a:off x="2275981" y="987186"/>
            <a:ext cx="335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>
                <a:solidFill>
                  <a:srgbClr val="FF0000"/>
                </a:solidFill>
              </a:rPr>
              <a:t>1</a:t>
            </a:r>
            <a:endParaRPr lang="ru-KZ" sz="1800" b="1" dirty="0">
              <a:solidFill>
                <a:srgbClr val="FF0000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F7A3BC7F-378B-4117-88EE-8E21823C5C19}"/>
              </a:ext>
            </a:extLst>
          </p:cNvPr>
          <p:cNvSpPr txBox="1"/>
          <p:nvPr/>
        </p:nvSpPr>
        <p:spPr>
          <a:xfrm>
            <a:off x="2299511" y="2110831"/>
            <a:ext cx="335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>
                <a:solidFill>
                  <a:srgbClr val="FF0000"/>
                </a:solidFill>
              </a:rPr>
              <a:t>1</a:t>
            </a:r>
            <a:endParaRPr lang="ru-KZ" sz="1800" b="1" dirty="0">
              <a:solidFill>
                <a:srgbClr val="FF0000"/>
              </a:solidFill>
            </a:endParaRPr>
          </a:p>
        </p:txBody>
      </p: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2983252" y="3169602"/>
            <a:ext cx="562292" cy="19639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3026973" y="3741101"/>
            <a:ext cx="562292" cy="19639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F7A3BC7F-378B-4117-88EE-8E21823C5C19}"/>
              </a:ext>
            </a:extLst>
          </p:cNvPr>
          <p:cNvSpPr txBox="1"/>
          <p:nvPr/>
        </p:nvSpPr>
        <p:spPr>
          <a:xfrm>
            <a:off x="3377756" y="2810277"/>
            <a:ext cx="335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>
                <a:solidFill>
                  <a:srgbClr val="FF0000"/>
                </a:solidFill>
              </a:rPr>
              <a:t>1</a:t>
            </a:r>
            <a:endParaRPr lang="ru-KZ" sz="1800" b="1" dirty="0">
              <a:solidFill>
                <a:srgbClr val="FF0000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F7A3BC7F-378B-4117-88EE-8E21823C5C19}"/>
              </a:ext>
            </a:extLst>
          </p:cNvPr>
          <p:cNvSpPr txBox="1"/>
          <p:nvPr/>
        </p:nvSpPr>
        <p:spPr>
          <a:xfrm>
            <a:off x="3377756" y="3937394"/>
            <a:ext cx="335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>
                <a:solidFill>
                  <a:srgbClr val="FF0000"/>
                </a:solidFill>
              </a:rPr>
              <a:t>1</a:t>
            </a:r>
            <a:endParaRPr lang="ru-KZ" sz="1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667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6" grpId="0"/>
      <p:bldP spid="28" grpId="0"/>
      <p:bldP spid="29" grpId="0"/>
      <p:bldP spid="32" grpId="0"/>
      <p:bldP spid="33" grpId="0"/>
      <p:bldP spid="36" grpId="0"/>
      <p:bldP spid="3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277533" y="837861"/>
                <a:ext cx="5726568" cy="9048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  <a:tabLst>
                    <a:tab pos="819150" algn="l"/>
                  </a:tabLst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KZ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32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10</m:t>
                        </m:r>
                        <m:r>
                          <a:rPr lang="en-US" sz="32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ru-RU" sz="32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−15</m:t>
                        </m:r>
                      </m:num>
                      <m:den>
                        <m:r>
                          <a:rPr lang="kk-KZ" sz="32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4</m:t>
                        </m:r>
                        <m:sSup>
                          <m:sSupPr>
                            <m:ctrlPr>
                              <a:rPr lang="ru-KZ" sz="32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kk-KZ" sz="32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kk-KZ" sz="32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kk-KZ" sz="32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kk-KZ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kk-KZ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SimSun" panose="02010600030101010101" pitchFamily="2" charset="-122"/>
                    <a:cs typeface="Times New Roman" panose="02020603050405020304" pitchFamily="18" charset="0"/>
                  </a:rPr>
                  <a:t>бөлшегін қысқартыңдар.</a:t>
                </a:r>
                <a:endParaRPr lang="ru-KZ" sz="3200" dirty="0">
                  <a:solidFill>
                    <a:srgbClr val="00206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7533" y="837861"/>
                <a:ext cx="5726568" cy="904863"/>
              </a:xfrm>
              <a:prstGeom prst="rect">
                <a:avLst/>
              </a:prstGeom>
              <a:blipFill>
                <a:blip r:embed="rId2"/>
                <a:stretch>
                  <a:fillRect r="-2130" b="-80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xmlns="" id="{181FA7AB-3B00-4C80-A572-B0FD7A0F16DC}"/>
                  </a:ext>
                </a:extLst>
              </p:cNvPr>
              <p:cNvSpPr txBox="1"/>
              <p:nvPr/>
            </p:nvSpPr>
            <p:spPr>
              <a:xfrm>
                <a:off x="644000" y="2088714"/>
                <a:ext cx="2505599" cy="102752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KZ" sz="3200" i="1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10</m:t>
                          </m:r>
                          <m:r>
                            <a:rPr lang="en-US" sz="32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𝑎</m:t>
                          </m:r>
                          <m:r>
                            <a:rPr lang="en-US" sz="32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−15</m:t>
                          </m:r>
                        </m:num>
                        <m:den>
                          <m:r>
                            <a:rPr lang="kk-KZ" sz="32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4</m:t>
                          </m:r>
                          <m:sSup>
                            <m:sSupPr>
                              <m:ctrlPr>
                                <a:rPr lang="ru-KZ" sz="32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kk-KZ" sz="32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kk-KZ" sz="32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kk-KZ" sz="32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kk-KZ" sz="3200" b="0" i="1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9</m:t>
                          </m:r>
                        </m:den>
                      </m:f>
                      <m:r>
                        <a:rPr lang="kk-KZ" sz="32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</m:oMath>
                  </m:oMathPara>
                </a14:m>
                <a:endParaRPr lang="ru-KZ" sz="32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81FA7AB-3B00-4C80-A572-B0FD7A0F16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000" y="2088714"/>
                <a:ext cx="2505599" cy="102752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805375AB-498B-49C6-8058-90517DB452B3}"/>
                  </a:ext>
                </a:extLst>
              </p:cNvPr>
              <p:cNvSpPr txBox="1"/>
              <p:nvPr/>
            </p:nvSpPr>
            <p:spPr>
              <a:xfrm>
                <a:off x="3069774" y="2002909"/>
                <a:ext cx="3706945" cy="111767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KZ" sz="3200" i="1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kk-KZ" sz="32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5(2</m:t>
                          </m:r>
                          <m:r>
                            <a:rPr lang="kk-KZ" sz="32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𝑎</m:t>
                          </m:r>
                          <m:r>
                            <a:rPr lang="kk-KZ" sz="32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−3)</m:t>
                          </m:r>
                        </m:num>
                        <m:den>
                          <m:r>
                            <a:rPr lang="kk-KZ" sz="32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(2</m:t>
                          </m:r>
                          <m:r>
                            <a:rPr lang="kk-KZ" sz="32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𝑎</m:t>
                          </m:r>
                          <m:r>
                            <a:rPr lang="kk-KZ" sz="32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−3)(2</m:t>
                          </m:r>
                          <m:r>
                            <a:rPr lang="kk-KZ" sz="32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𝑎</m:t>
                          </m:r>
                          <m:r>
                            <a:rPr lang="kk-KZ" sz="32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+3)</m:t>
                          </m:r>
                        </m:den>
                      </m:f>
                      <m:r>
                        <a:rPr lang="kk-KZ" sz="32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</m:oMath>
                  </m:oMathPara>
                </a14:m>
                <a:endParaRPr lang="ru-KZ" sz="32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805375AB-498B-49C6-8058-90517DB452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9774" y="2002909"/>
                <a:ext cx="3706945" cy="111767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4279413" y="2187575"/>
            <a:ext cx="1127623" cy="21353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3380217" y="2760191"/>
            <a:ext cx="1127623" cy="21353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3DD43639-2088-4E4E-A22A-B63EB95FE283}"/>
              </a:ext>
            </a:extLst>
          </p:cNvPr>
          <p:cNvSpPr txBox="1"/>
          <p:nvPr/>
        </p:nvSpPr>
        <p:spPr>
          <a:xfrm>
            <a:off x="5481752" y="1804497"/>
            <a:ext cx="335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>
                <a:solidFill>
                  <a:srgbClr val="FF0000"/>
                </a:solidFill>
              </a:rPr>
              <a:t>1</a:t>
            </a:r>
            <a:endParaRPr lang="ru-KZ" sz="1800" b="1" dirty="0">
              <a:solidFill>
                <a:srgbClr val="FF000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3DD43639-2088-4E4E-A22A-B63EB95FE283}"/>
              </a:ext>
            </a:extLst>
          </p:cNvPr>
          <p:cNvSpPr txBox="1"/>
          <p:nvPr/>
        </p:nvSpPr>
        <p:spPr>
          <a:xfrm>
            <a:off x="3106479" y="3092897"/>
            <a:ext cx="335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>
                <a:solidFill>
                  <a:srgbClr val="FF0000"/>
                </a:solidFill>
              </a:rPr>
              <a:t>1</a:t>
            </a:r>
            <a:endParaRPr lang="ru-KZ" sz="18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xmlns="" id="{5799B659-7E1F-4459-A6FE-DC8E7B66DD1A}"/>
                  </a:ext>
                </a:extLst>
              </p:cNvPr>
              <p:cNvSpPr txBox="1"/>
              <p:nvPr/>
            </p:nvSpPr>
            <p:spPr>
              <a:xfrm>
                <a:off x="6776719" y="2012658"/>
                <a:ext cx="1358954" cy="103573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KZ" sz="3200" i="1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kk-KZ" sz="32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kk-KZ" sz="32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  <m:r>
                            <a:rPr lang="kk-KZ" sz="32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𝑎</m:t>
                          </m:r>
                          <m:r>
                            <a:rPr lang="kk-KZ" sz="32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+3</m:t>
                          </m:r>
                        </m:den>
                      </m:f>
                    </m:oMath>
                  </m:oMathPara>
                </a14:m>
                <a:endParaRPr lang="ru-KZ" sz="32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799B659-7E1F-4459-A6FE-DC8E7B66DD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6719" y="2012658"/>
                <a:ext cx="1358954" cy="103573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xmlns="" id="{589EFE6B-8C12-4080-B948-B717185C45B7}"/>
                  </a:ext>
                </a:extLst>
              </p:cNvPr>
              <p:cNvSpPr txBox="1"/>
              <p:nvPr/>
            </p:nvSpPr>
            <p:spPr>
              <a:xfrm>
                <a:off x="1181139" y="3977911"/>
                <a:ext cx="3482301" cy="100578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3600" b="1" i="1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Жауабы</a:t>
                </a:r>
                <a:r>
                  <a:rPr lang="kk-KZ" sz="3600" b="1" i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kk-KZ" sz="36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f>
                      <m:fPr>
                        <m:ctrlPr>
                          <a:rPr lang="ru-KZ" sz="3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sz="3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kk-KZ" sz="3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kk-KZ" sz="3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kk-KZ" sz="3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+3</m:t>
                        </m:r>
                      </m:den>
                    </m:f>
                  </m:oMath>
                </a14:m>
                <a:endParaRPr lang="ru-KZ" sz="3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89EFE6B-8C12-4080-B948-B717185C45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1139" y="3977911"/>
                <a:ext cx="3482301" cy="1005788"/>
              </a:xfrm>
              <a:prstGeom prst="rect">
                <a:avLst/>
              </a:prstGeom>
              <a:blipFill>
                <a:blip r:embed="rId6"/>
                <a:stretch>
                  <a:fillRect l="-5429" b="-9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4289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20" grpId="0"/>
      <p:bldP spid="21" grpId="0"/>
      <p:bldP spid="22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277533" y="837861"/>
                <a:ext cx="5726568" cy="9048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  <a:tabLst>
                    <a:tab pos="819150" algn="l"/>
                  </a:tabLst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KZ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a:rPr lang="en-US" sz="32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sz="32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+12</m:t>
                        </m:r>
                        <m:r>
                          <a:rPr lang="en-US" sz="32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𝑏</m:t>
                        </m:r>
                      </m:num>
                      <m:den>
                        <m:r>
                          <a:rPr lang="en-US" sz="32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6</m:t>
                        </m:r>
                        <m:r>
                          <a:rPr lang="en-US" sz="32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𝑎𝑏</m:t>
                        </m:r>
                      </m:den>
                    </m:f>
                    <m:r>
                      <a:rPr lang="en-US" sz="32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kk-KZ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SimSun" panose="02010600030101010101" pitchFamily="2" charset="-122"/>
                    <a:cs typeface="Times New Roman" panose="02020603050405020304" pitchFamily="18" charset="0"/>
                  </a:rPr>
                  <a:t>бөлшегін қысқартыңдар.</a:t>
                </a:r>
                <a:endParaRPr lang="ru-KZ" sz="3200" dirty="0">
                  <a:solidFill>
                    <a:srgbClr val="00206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7533" y="837861"/>
                <a:ext cx="5726568" cy="904863"/>
              </a:xfrm>
              <a:prstGeom prst="rect">
                <a:avLst/>
              </a:prstGeom>
              <a:blipFill>
                <a:blip r:embed="rId3"/>
                <a:stretch>
                  <a:fillRect r="-2130" b="-87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589EFE6B-8C12-4080-B948-B717185C45B7}"/>
              </a:ext>
            </a:extLst>
          </p:cNvPr>
          <p:cNvSpPr txBox="1"/>
          <p:nvPr/>
        </p:nvSpPr>
        <p:spPr>
          <a:xfrm>
            <a:off x="1181139" y="3977911"/>
            <a:ext cx="3482301" cy="689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36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Жауабы</a:t>
            </a:r>
            <a:r>
              <a:rPr lang="kk-KZ" sz="36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KZ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790607" y="2187575"/>
                <a:ext cx="2338717" cy="10273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KZ" sz="32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3</m:t>
                          </m:r>
                          <m: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𝑎</m:t>
                          </m:r>
                          <m: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+12</m:t>
                          </m:r>
                          <m: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𝑏</m:t>
                          </m:r>
                        </m:num>
                        <m:den>
                          <m: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6</m:t>
                          </m:r>
                          <m: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𝑎𝑏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0607" y="2187575"/>
                <a:ext cx="2338717" cy="102733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2922289" y="2184561"/>
                <a:ext cx="2450927" cy="10303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KZ" sz="32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3</m:t>
                          </m:r>
                          <m:r>
                            <a:rPr lang="en-US" sz="32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(</m:t>
                          </m:r>
                          <m: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𝑎</m:t>
                          </m:r>
                          <m: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+4</m:t>
                          </m:r>
                          <m: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𝑏</m:t>
                          </m:r>
                          <m:r>
                            <a:rPr lang="en-US" sz="32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6</m:t>
                          </m:r>
                          <m: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𝑎𝑏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2289" y="2184561"/>
                <a:ext cx="2450927" cy="103034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5166181" y="2187575"/>
                <a:ext cx="1463286" cy="10273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KZ" sz="32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𝑎</m:t>
                          </m:r>
                          <m: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+4</m:t>
                          </m:r>
                          <m: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𝑏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  <m: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𝑎𝑏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6181" y="2187575"/>
                <a:ext cx="1463286" cy="102733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3200154" y="3808793"/>
                <a:ext cx="1463286" cy="10273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KZ" sz="32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𝑎</m:t>
                          </m:r>
                          <m: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+4</m:t>
                          </m:r>
                          <m: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𝑏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  <m: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𝑎𝑏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0154" y="3808793"/>
                <a:ext cx="1463286" cy="102733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F7A3BC7F-378B-4117-88EE-8E21823C5C19}"/>
              </a:ext>
            </a:extLst>
          </p:cNvPr>
          <p:cNvSpPr txBox="1"/>
          <p:nvPr/>
        </p:nvSpPr>
        <p:spPr>
          <a:xfrm>
            <a:off x="2768477" y="2015445"/>
            <a:ext cx="335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>
                <a:solidFill>
                  <a:srgbClr val="FF0000"/>
                </a:solidFill>
              </a:rPr>
              <a:t>1</a:t>
            </a:r>
            <a:endParaRPr lang="ru-KZ" sz="1800" b="1" dirty="0">
              <a:solidFill>
                <a:srgbClr val="FF0000"/>
              </a:solidFill>
            </a:endParaRPr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2950240" y="2253183"/>
            <a:ext cx="392400" cy="31058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3559152" y="2847199"/>
            <a:ext cx="392400" cy="31058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F7A3BC7F-378B-4117-88EE-8E21823C5C19}"/>
              </a:ext>
            </a:extLst>
          </p:cNvPr>
          <p:cNvSpPr txBox="1"/>
          <p:nvPr/>
        </p:nvSpPr>
        <p:spPr>
          <a:xfrm>
            <a:off x="3421873" y="3170236"/>
            <a:ext cx="335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2</a:t>
            </a:r>
            <a:endParaRPr lang="ru-KZ" sz="1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873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3" grpId="0"/>
      <p:bldP spid="13" grpId="0"/>
      <p:bldP spid="14" grpId="0"/>
      <p:bldP spid="15" grpId="0"/>
      <p:bldP spid="8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277533" y="837861"/>
                <a:ext cx="5854167" cy="98905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  <a:tabLst>
                    <a:tab pos="819150" algn="l"/>
                  </a:tabLst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KZ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5</m:t>
                        </m:r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−15</m:t>
                        </m:r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𝑦</m:t>
                        </m:r>
                      </m:num>
                      <m:den>
                        <m:sSup>
                          <m:sSupPr>
                            <m:ctrlPr>
                              <a:rPr lang="en-US" sz="32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−9</m:t>
                        </m:r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32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kk-KZ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SimSun" panose="02010600030101010101" pitchFamily="2" charset="-122"/>
                    <a:cs typeface="Times New Roman" panose="02020603050405020304" pitchFamily="18" charset="0"/>
                  </a:rPr>
                  <a:t>бөлшегін қысқартыңдар.</a:t>
                </a:r>
                <a:endParaRPr lang="ru-KZ" sz="3200" dirty="0">
                  <a:solidFill>
                    <a:srgbClr val="00206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7533" y="837861"/>
                <a:ext cx="5854167" cy="9890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589EFE6B-8C12-4080-B948-B717185C45B7}"/>
              </a:ext>
            </a:extLst>
          </p:cNvPr>
          <p:cNvSpPr txBox="1"/>
          <p:nvPr/>
        </p:nvSpPr>
        <p:spPr>
          <a:xfrm>
            <a:off x="1181139" y="3977911"/>
            <a:ext cx="3482301" cy="689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36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Жауабы</a:t>
            </a:r>
            <a:r>
              <a:rPr lang="kk-KZ" sz="36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KZ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760127" y="2228215"/>
                <a:ext cx="1675074" cy="9485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KZ" sz="36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5</m:t>
                        </m:r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−15</m:t>
                        </m:r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𝑦</m:t>
                        </m:r>
                      </m:num>
                      <m:den>
                        <m:sSup>
                          <m:sSupPr>
                            <m:ctrlPr>
                              <a:rPr lang="en-US" sz="36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6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−9</m:t>
                        </m:r>
                        <m:sSup>
                          <m:sSupPr>
                            <m:ctrlPr>
                              <a:rPr lang="en-US" sz="36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sz="36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600" dirty="0" smtClean="0"/>
                  <a:t>=</a:t>
                </a:r>
                <a:endParaRPr lang="en-US" sz="36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0127" y="2228215"/>
                <a:ext cx="1675074" cy="948529"/>
              </a:xfrm>
              <a:prstGeom prst="rect">
                <a:avLst/>
              </a:prstGeom>
              <a:blipFill>
                <a:blip r:embed="rId4"/>
                <a:stretch>
                  <a:fillRect r="-10219" b="-58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2256723" y="2267590"/>
                <a:ext cx="2711833" cy="9748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KZ" sz="36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5</m:t>
                        </m:r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−3</m:t>
                        </m:r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𝑦</m:t>
                        </m:r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−3</m:t>
                        </m:r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𝑦</m:t>
                        </m:r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)(</m:t>
                        </m:r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+3</m:t>
                        </m:r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𝑦</m:t>
                        </m:r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3600" dirty="0" smtClean="0"/>
                  <a:t>=</a:t>
                </a:r>
                <a:endParaRPr lang="en-US" sz="36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6723" y="2267590"/>
                <a:ext cx="2711833" cy="974819"/>
              </a:xfrm>
              <a:prstGeom prst="rect">
                <a:avLst/>
              </a:prstGeom>
              <a:blipFill>
                <a:blip r:embed="rId5"/>
                <a:stretch>
                  <a:fillRect r="-5843" b="-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3048827" y="2414544"/>
            <a:ext cx="1127623" cy="21353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2198400" y="2908377"/>
            <a:ext cx="1127623" cy="21353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4779670" y="2267590"/>
                <a:ext cx="1300612" cy="9841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KZ" sz="28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+3</m:t>
                          </m:r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𝑦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9670" y="2267590"/>
                <a:ext cx="1300612" cy="98418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3048827" y="3993236"/>
                <a:ext cx="1300612" cy="9841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KZ" sz="28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+3</m:t>
                          </m:r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𝑦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827" y="3993236"/>
                <a:ext cx="1300612" cy="98418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F7A3BC7F-378B-4117-88EE-8E21823C5C19}"/>
              </a:ext>
            </a:extLst>
          </p:cNvPr>
          <p:cNvSpPr txBox="1"/>
          <p:nvPr/>
        </p:nvSpPr>
        <p:spPr>
          <a:xfrm>
            <a:off x="4235923" y="2009999"/>
            <a:ext cx="335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>
                <a:solidFill>
                  <a:srgbClr val="FF0000"/>
                </a:solidFill>
              </a:rPr>
              <a:t>1</a:t>
            </a:r>
            <a:endParaRPr lang="ru-KZ" sz="1800" b="1" dirty="0">
              <a:solidFill>
                <a:srgbClr val="FF00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F7A3BC7F-378B-4117-88EE-8E21823C5C19}"/>
              </a:ext>
            </a:extLst>
          </p:cNvPr>
          <p:cNvSpPr txBox="1"/>
          <p:nvPr/>
        </p:nvSpPr>
        <p:spPr>
          <a:xfrm>
            <a:off x="2099625" y="3155995"/>
            <a:ext cx="335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>
                <a:solidFill>
                  <a:srgbClr val="FF0000"/>
                </a:solidFill>
              </a:rPr>
              <a:t>1</a:t>
            </a:r>
            <a:endParaRPr lang="ru-KZ" sz="1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0390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3" grpId="0"/>
      <p:bldP spid="9" grpId="0"/>
      <p:bldP spid="12" grpId="0"/>
      <p:bldP spid="17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1323</TotalTime>
  <Words>67</Words>
  <Application>Microsoft Office PowerPoint</Application>
  <PresentationFormat>Широкоэкранный</PresentationFormat>
  <Paragraphs>87</Paragraphs>
  <Slides>12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SimSun</vt:lpstr>
      <vt:lpstr>Arial</vt:lpstr>
      <vt:lpstr>Calibri</vt:lpstr>
      <vt:lpstr>Calibri Light</vt:lpstr>
      <vt:lpstr>Cambria Math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136</cp:revision>
  <dcterms:created xsi:type="dcterms:W3CDTF">2022-09-04T21:41:09Z</dcterms:created>
  <dcterms:modified xsi:type="dcterms:W3CDTF">2024-09-18T03:15:43Z</dcterms:modified>
</cp:coreProperties>
</file>