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8" r:id="rId2"/>
    <p:sldId id="282" r:id="rId3"/>
    <p:sldId id="292" r:id="rId4"/>
    <p:sldId id="285" r:id="rId5"/>
    <p:sldId id="288" r:id="rId6"/>
    <p:sldId id="284" r:id="rId7"/>
    <p:sldId id="293" r:id="rId8"/>
    <p:sldId id="296" r:id="rId9"/>
    <p:sldId id="295" r:id="rId10"/>
    <p:sldId id="281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3A6CA-C9ED-4906-BD92-ADD707FBDD1C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5C1EF-952E-48EA-8E88-FADF84220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4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F9C600F0-E9B4-4C11-BCCD-C017FE3112EE}"/>
              </a:ext>
            </a:extLst>
          </p:cNvPr>
          <p:cNvSpPr/>
          <p:nvPr userDrawn="1"/>
        </p:nvSpPr>
        <p:spPr>
          <a:xfrm>
            <a:off x="11242379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800" b="1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2A7A2521-5E3D-4CDC-95AF-3A7C1C87E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1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538B31A2-DB6C-4D55-9AFA-121C1E3BEC26}"/>
              </a:ext>
            </a:extLst>
          </p:cNvPr>
          <p:cNvSpPr/>
          <p:nvPr userDrawn="1"/>
        </p:nvSpPr>
        <p:spPr>
          <a:xfrm>
            <a:off x="353358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800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7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3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5281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000487D-9388-4757-9054-C71757BBA32F}"/>
              </a:ext>
            </a:extLst>
          </p:cNvPr>
          <p:cNvSpPr/>
          <p:nvPr userDrawn="1"/>
        </p:nvSpPr>
        <p:spPr>
          <a:xfrm>
            <a:off x="11242379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800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1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3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14675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7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50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image" Target="../media/image24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E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185920" y="4103731"/>
            <a:ext cx="36488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IV</a:t>
            </a:r>
            <a:r>
              <a:rPr lang="kk-KZ" sz="48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/>
          <p:cNvSpPr/>
          <p:nvPr/>
        </p:nvSpPr>
        <p:spPr>
          <a:xfrm>
            <a:off x="3105347" y="921491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1172487" y="1653481"/>
            <a:ext cx="953192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189" indent="-4571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алгебралық бөлшектерді танып білдіңіздер.</a:t>
            </a:r>
          </a:p>
          <a:p>
            <a:pPr marL="457189" indent="-4571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алгебралық бөлшектегі айнымалылардың мүмкін мәндер </a:t>
            </a: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жиынын таба аласыздар. </a:t>
            </a:r>
            <a:endParaRPr lang="en-ID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22221" y="1233055"/>
            <a:ext cx="988874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54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Алгебралық бөлшек және оның негізгі қасиеті</a:t>
            </a:r>
            <a:endParaRPr lang="en-AE" sz="54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AE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kk-KZ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80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2961178" y="586438"/>
            <a:ext cx="4752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 сабақта:</a:t>
            </a:r>
            <a:endParaRPr lang="ru-RU" sz="4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686261" y="1546434"/>
            <a:ext cx="95319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189" indent="-4571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алгебралық бөлшектерді танып білу</a:t>
            </a:r>
          </a:p>
          <a:p>
            <a:pPr marL="457189" indent="-4571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алгебралық бөлшектегі айнымалылардың мүмкін мәндер </a:t>
            </a: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жиынын </a:t>
            </a:r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табу </a:t>
            </a:r>
            <a:endParaRPr lang="en-ID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1936" y="2550160"/>
            <a:ext cx="3279211" cy="4024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10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98">
                <a:extLst>
                  <a:ext uri="{FF2B5EF4-FFF2-40B4-BE49-F238E27FC236}">
                    <a16:creationId xmlns:a16="http://schemas.microsoft.com/office/drawing/2014/main" xmlns="" id="{80F858F9-161C-4384-B61F-317EF40882CC}"/>
                  </a:ext>
                </a:extLst>
              </p:cNvPr>
              <p:cNvSpPr/>
              <p:nvPr/>
            </p:nvSpPr>
            <p:spPr>
              <a:xfrm>
                <a:off x="782320" y="464943"/>
                <a:ext cx="10986771" cy="6548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kk-KZ" sz="2400" b="1" dirty="0" smtClean="0">
                    <a:solidFill>
                      <a:srgbClr val="FF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Мүмкін мәндер жиыны</a:t>
                </a:r>
              </a:p>
              <a:p>
                <a:pPr>
                  <a:lnSpc>
                    <a:spcPct val="150000"/>
                  </a:lnSpc>
                </a:pPr>
                <a:r>
                  <a:rPr lang="kk-KZ" sz="28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Алгебралық бөлшектердің  айнымалыларының кейбір мәндерінде мағынасы болмауы да мүмкін.</a:t>
                </a:r>
                <a:endParaRPr lang="en-US" sz="2800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𝑎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</m:t>
                    </m:r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</a:t>
                </a:r>
                <a:r>
                  <a:rPr lang="kk-KZ" sz="28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өрнегінің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𝑎</m:t>
                    </m:r>
                    <m:r>
                      <a:rPr lang="ru-RU" sz="280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=0</m:t>
                    </m:r>
                  </m:oMath>
                </a14:m>
                <a:r>
                  <a:rPr lang="kk-KZ" sz="2800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8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болғанда мағынасы жоқ, </a:t>
                </a:r>
                <a:r>
                  <a:rPr lang="kk-KZ" sz="2800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ал 𝑎 </a:t>
                </a:r>
                <a:r>
                  <a:rPr lang="kk-KZ" sz="28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-ның  басқа мәндерінде бұл өрнектің мағынасы бар.</a:t>
                </a:r>
              </a:p>
              <a:p>
                <a:pPr>
                  <a:lnSpc>
                    <a:spcPct val="150000"/>
                  </a:lnSpc>
                </a:pPr>
                <a:r>
                  <a:rPr lang="kk-KZ" sz="28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Өрнектің мағынасы  бар болатындай  оның құрамындағы айнымалылардың барлық мәндері жиыннын осы өрнектің  </a:t>
                </a:r>
                <a:r>
                  <a:rPr lang="kk-KZ" sz="2800" u="sng" dirty="0" smtClean="0">
                    <a:solidFill>
                      <a:srgbClr val="FF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мүмкін мәндер жиыны </a:t>
                </a:r>
                <a:r>
                  <a:rPr lang="kk-KZ" sz="28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деп аталады.</a:t>
                </a:r>
              </a:p>
              <a:p>
                <a:pPr>
                  <a:lnSpc>
                    <a:spcPct val="150000"/>
                  </a:lnSpc>
                </a:pPr>
                <a:endParaRPr lang="kk-KZ" sz="2400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2400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6" name="Rectangle 98">
                <a:extLst>
                  <a:ext uri="{FF2B5EF4-FFF2-40B4-BE49-F238E27FC236}">
                    <a16:creationId xmlns:a16="http://schemas.microsoft.com/office/drawing/2014/main" id="{80F858F9-161C-4384-B61F-317EF40882C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320" y="464943"/>
                <a:ext cx="10986771" cy="6548331"/>
              </a:xfrm>
              <a:prstGeom prst="rect">
                <a:avLst/>
              </a:prstGeom>
              <a:blipFill>
                <a:blip r:embed="rId2"/>
                <a:stretch>
                  <a:fillRect l="-11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1523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A4284C7-0D90-42C8-886C-9ADFA5A778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65200" y="662144"/>
            <a:ext cx="106016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Айнымалының  қандай  мәндерінде  берілген  өрнектердің  мағынасы болмайды: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066918" y="1575759"/>
                <a:ext cx="1016000" cy="9427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𝒙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𝒙</m:t>
                          </m:r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918" y="1575759"/>
                <a:ext cx="1016000" cy="942759"/>
              </a:xfrm>
              <a:prstGeom prst="rect">
                <a:avLst/>
              </a:prstGeom>
              <a:blipFill>
                <a:blip r:embed="rId2"/>
                <a:stretch>
                  <a:fillRect r="-41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965200" y="2667634"/>
                <a:ext cx="1922426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−2≠0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200" y="2667634"/>
                <a:ext cx="1922426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965200" y="3196944"/>
                <a:ext cx="121943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≠2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200" y="3196944"/>
                <a:ext cx="1219436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924560" y="3842127"/>
                <a:ext cx="4576189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−∞</m:t>
                          </m:r>
                          <m:r>
                            <a:rPr lang="kk-K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kk-KZ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∪(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kk-KZ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;+</m:t>
                      </m:r>
                      <m:r>
                        <a:rPr lang="en-US" sz="3600" i="1">
                          <a:latin typeface="Cambria Math" panose="02040503050406030204" pitchFamily="18" charset="0"/>
                        </a:rPr>
                        <m:t>∞</m:t>
                      </m:r>
                      <m:r>
                        <a:rPr lang="kk-KZ" sz="36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4560" y="3842127"/>
                <a:ext cx="4576189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7325360" y="1723485"/>
                <a:ext cx="3210560" cy="1672292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k-KZ" sz="2800" b="1" dirty="0" smtClean="0">
                    <a:solidFill>
                      <a:srgbClr val="FF0000"/>
                    </a:solidFill>
                  </a:rPr>
                  <a:t>Есте сақта!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, 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5360" y="1723485"/>
                <a:ext cx="3210560" cy="167229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9546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1FDAA25-22C4-492E-AB01-64B6894E6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6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42880" y="3144463"/>
                <a:ext cx="10601663" cy="8013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Бөлшектің мәнін тап:</a:t>
                </a:r>
                <a:r>
                  <a:rPr lang="en-US" sz="24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den>
                    </m:f>
                    <m:r>
                      <a:rPr lang="en-US" sz="32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  </m:t>
                    </m:r>
                    <m:r>
                      <a:rPr lang="kk-KZ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,</m:t>
                    </m:r>
                    <m:r>
                      <a:rPr lang="en-US" sz="32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𝑥</m:t>
                    </m:r>
                    <m:r>
                      <a:rPr lang="en-US" sz="32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</m:t>
                    </m:r>
                  </m:oMath>
                </a14:m>
                <a:r>
                  <a:rPr lang="en-US" sz="24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=-5  </a:t>
                </a:r>
                <a:r>
                  <a:rPr lang="kk-KZ" sz="24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болғанда;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880" y="3144463"/>
                <a:ext cx="10601663" cy="801310"/>
              </a:xfrm>
              <a:prstGeom prst="rect">
                <a:avLst/>
              </a:prstGeom>
              <a:blipFill>
                <a:blip r:embed="rId2"/>
                <a:stretch>
                  <a:fillRect l="-9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942880" y="2045674"/>
                <a:ext cx="2137424" cy="10175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∙</m:t>
                          </m:r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𝟑</m:t>
                          </m:r>
                          <m:r>
                            <a:rPr lang="en-US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𝟏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𝟑</m:t>
                          </m:r>
                        </m:den>
                      </m:f>
                      <m:r>
                        <a:rPr lang="en-US" sz="3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880" y="2045674"/>
                <a:ext cx="2137424" cy="101752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2418080" y="2003227"/>
                <a:ext cx="2137424" cy="10599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𝟓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𝟑</m:t>
                          </m:r>
                        </m:den>
                      </m:f>
                      <m:r>
                        <a:rPr lang="en-US" sz="3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8080" y="2003227"/>
                <a:ext cx="2137424" cy="105997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3844127" y="2003227"/>
                <a:ext cx="812977" cy="892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002060"/>
                    </a:solidFill>
                    <a:ea typeface="Tahoma" panose="020B0604030504040204" pitchFamily="34" charset="0"/>
                    <a:cs typeface="Tahoma" panose="020B0604030504040204" pitchFamily="34" charset="0"/>
                  </a:rPr>
                  <a:t>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4127" y="2003227"/>
                <a:ext cx="812977" cy="892552"/>
              </a:xfrm>
              <a:prstGeom prst="rect">
                <a:avLst/>
              </a:prstGeom>
              <a:blipFill>
                <a:blip r:embed="rId5"/>
                <a:stretch>
                  <a:fillRect l="-23308" b="-130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63600" y="995680"/>
                <a:ext cx="10601663" cy="8013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Бөлшектің мәнін тап:</a:t>
                </a:r>
                <a:r>
                  <a:rPr lang="en-US" sz="24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den>
                    </m:f>
                    <m:r>
                      <a:rPr lang="en-US" sz="32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  </m:t>
                    </m:r>
                    <m:r>
                      <a:rPr lang="kk-KZ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,</m:t>
                    </m:r>
                    <m:r>
                      <a:rPr lang="en-US" sz="32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𝑥</m:t>
                    </m:r>
                    <m:r>
                      <a:rPr lang="en-US" sz="32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</m:t>
                    </m:r>
                  </m:oMath>
                </a14:m>
                <a:r>
                  <a:rPr lang="en-US" sz="24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=3  </a:t>
                </a:r>
                <a:r>
                  <a:rPr lang="kk-KZ" sz="24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болғанда;</a:t>
                </a: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600" y="995680"/>
                <a:ext cx="10601663" cy="801310"/>
              </a:xfrm>
              <a:prstGeom prst="rect">
                <a:avLst/>
              </a:prstGeom>
              <a:blipFill>
                <a:blip r:embed="rId6"/>
                <a:stretch>
                  <a:fillRect l="-9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1135920" y="4234391"/>
                <a:ext cx="3090640" cy="10303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∙(−</m:t>
                          </m:r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𝟓</m:t>
                          </m:r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)−</m:t>
                          </m:r>
                          <m:r>
                            <a:rPr lang="en-US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𝟏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𝟓</m:t>
                          </m:r>
                        </m:den>
                      </m:f>
                      <m:r>
                        <a:rPr lang="en-US" sz="3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5920" y="4234391"/>
                <a:ext cx="3090640" cy="103034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3844127" y="4194457"/>
                <a:ext cx="3090640" cy="10303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𝟏𝟎</m:t>
                          </m:r>
                          <m:r>
                            <a:rPr lang="en-US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𝟏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𝟓</m:t>
                          </m:r>
                        </m:den>
                      </m:f>
                      <m:r>
                        <a:rPr lang="en-US" sz="3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4127" y="4194457"/>
                <a:ext cx="3090640" cy="103034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5876127" y="4170404"/>
                <a:ext cx="3090640" cy="10303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𝟏𝟏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𝟓</m:t>
                          </m:r>
                        </m:den>
                      </m:f>
                      <m:r>
                        <a:rPr lang="en-US" sz="3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r>
                        <a:rPr lang="en-US" sz="3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𝟐</m:t>
                      </m:r>
                      <m:r>
                        <a:rPr lang="en-US" sz="3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,</m:t>
                      </m:r>
                      <m:r>
                        <a:rPr lang="en-US" sz="3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𝟐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6127" y="4170404"/>
                <a:ext cx="3090640" cy="103034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5688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A4284C7-0D90-42C8-886C-9ADFA5A778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341120" y="773904"/>
                <a:ext cx="10601663" cy="8013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Бөлшектің мәнін тап:</a:t>
                </a:r>
                <a:r>
                  <a:rPr lang="en-US" sz="24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𝟑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𝒂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𝒂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+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𝟓</m:t>
                        </m:r>
                      </m:den>
                    </m:f>
                    <m:r>
                      <a:rPr lang="en-US" sz="32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  </m:t>
                    </m:r>
                    <m:r>
                      <a:rPr lang="kk-KZ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𝑎</m:t>
                    </m:r>
                    <m:r>
                      <a:rPr lang="en-US" sz="32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</m:t>
                    </m:r>
                  </m:oMath>
                </a14:m>
                <a:r>
                  <a:rPr lang="en-US" sz="24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=-</a:t>
                </a:r>
                <a:r>
                  <a:rPr lang="en-US" sz="2400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  <a:r>
                  <a:rPr lang="kk-KZ" sz="24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болғанда;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1120" y="773904"/>
                <a:ext cx="10601663" cy="801310"/>
              </a:xfrm>
              <a:prstGeom prst="rect">
                <a:avLst/>
              </a:prstGeom>
              <a:blipFill>
                <a:blip r:embed="rId2"/>
                <a:stretch>
                  <a:fillRect l="-8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188720" y="2195766"/>
                <a:ext cx="2773680" cy="98943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𝟑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∙(−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𝟐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)−</m:t>
                          </m:r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𝟕</m:t>
                          </m:r>
                        </m:num>
                        <m:den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∙(−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𝟐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)+</m:t>
                          </m:r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𝟓</m:t>
                          </m:r>
                        </m:den>
                      </m:f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720" y="2195766"/>
                <a:ext cx="2773680" cy="9894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790440" y="2428875"/>
                <a:ext cx="2326640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𝟏𝟑</m:t>
                      </m:r>
                    </m:oMath>
                  </m:oMathPara>
                </a14:m>
                <a:endParaRPr lang="en-US" sz="2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0440" y="2428875"/>
                <a:ext cx="2326640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3484880" y="2195766"/>
                <a:ext cx="2326640" cy="9089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𝟔</m:t>
                          </m:r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𝟕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𝟒</m:t>
                          </m:r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</m:t>
                          </m:r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𝟓</m:t>
                          </m:r>
                        </m:den>
                      </m:f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4880" y="2195766"/>
                <a:ext cx="2326640" cy="90896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0667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A4284C7-0D90-42C8-886C-9ADFA5A778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341120" y="773904"/>
                <a:ext cx="10601663" cy="8013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Бөлшектің мәнін тап:</a:t>
                </a:r>
                <a:r>
                  <a:rPr lang="en-US" sz="24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2</m:t>
                    </m:r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𝒙</m:t>
                    </m:r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+</m:t>
                    </m:r>
                    <m:f>
                      <m:fPr>
                        <m:ctrlPr>
                          <a:rPr lang="kk-KZ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𝟖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+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den>
                    </m:f>
                    <m:r>
                      <a:rPr lang="en-US" sz="32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  </m:t>
                    </m:r>
                    <m:r>
                      <a:rPr lang="kk-KZ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𝑥</m:t>
                    </m:r>
                    <m:r>
                      <a:rPr lang="en-US" sz="32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</m:t>
                    </m:r>
                  </m:oMath>
                </a14:m>
                <a:r>
                  <a:rPr lang="en-US" sz="24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=3</a:t>
                </a:r>
                <a:r>
                  <a:rPr lang="kk-KZ" sz="24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болғанда;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1120" y="773904"/>
                <a:ext cx="10601663" cy="801310"/>
              </a:xfrm>
              <a:prstGeom prst="rect">
                <a:avLst/>
              </a:prstGeom>
              <a:blipFill>
                <a:blip r:embed="rId2"/>
                <a:stretch>
                  <a:fillRect l="-8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648623" y="2104326"/>
                <a:ext cx="2315506" cy="9089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ahoma" panose="020B0604030504040204" pitchFamily="34" charset="0"/>
                        </a:rPr>
                        <m:t>2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ahoma" panose="020B0604030504040204" pitchFamily="34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ahoma" panose="020B0604030504040204" pitchFamily="34" charset="0"/>
                        </a:rPr>
                        <m:t>+</m:t>
                      </m:r>
                      <m:f>
                        <m:fPr>
                          <m:ctrlPr>
                            <a:rPr lang="kk-KZ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𝟖</m:t>
                          </m:r>
                        </m:num>
                        <m:den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</m:t>
                          </m:r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𝟏</m:t>
                          </m:r>
                        </m:den>
                      </m:f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8623" y="2104326"/>
                <a:ext cx="2315506" cy="90896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7541423" y="2256726"/>
                <a:ext cx="2718308" cy="9751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𝟐</m:t>
                          </m:r>
                          <m:sSup>
                            <m:sSupPr>
                              <m:ctrlP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ahoma" panose="020B0604030504040204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ahoma" panose="020B0604030504040204" pitchFamily="34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+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𝟐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𝒙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+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𝟖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𝒙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+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𝟏</m:t>
                          </m:r>
                        </m:den>
                      </m:f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1423" y="2256726"/>
                <a:ext cx="2718308" cy="97513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3965103" y="2256726"/>
                <a:ext cx="3739037" cy="9201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𝟐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𝒙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∙(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𝒙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+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𝟏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)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𝒙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+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𝟏</m:t>
                          </m:r>
                        </m:den>
                      </m:f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ahoma" panose="020B0604030504040204" pitchFamily="34" charset="0"/>
                        </a:rPr>
                        <m:t>+</m:t>
                      </m:r>
                      <m:f>
                        <m:fPr>
                          <m:ctrlPr>
                            <a:rPr lang="kk-KZ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𝟖</m:t>
                          </m:r>
                        </m:num>
                        <m:den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</m:t>
                          </m:r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𝟏</m:t>
                          </m:r>
                        </m:den>
                      </m:f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5103" y="2256726"/>
                <a:ext cx="3739037" cy="92018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1341120" y="3387495"/>
                <a:ext cx="3339937" cy="9751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𝟐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ahoma" panose="020B0604030504040204" pitchFamily="34" charset="0"/>
                                </a:rPr>
                                <m:t>𝟑</m:t>
                              </m:r>
                            </m:e>
                            <m:sup>
                              <m: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ahoma" panose="020B0604030504040204" pitchFamily="34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+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𝟐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∙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𝟑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+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𝟖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𝟑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+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𝟏</m:t>
                          </m:r>
                        </m:den>
                      </m:f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1120" y="3387495"/>
                <a:ext cx="3339937" cy="97513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3792540" y="3516301"/>
                <a:ext cx="3007360" cy="8989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𝟑𝟐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𝟒</m:t>
                          </m:r>
                        </m:den>
                      </m:f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𝟖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2540" y="3516301"/>
                <a:ext cx="3007360" cy="89896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0203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1" grpId="0"/>
      <p:bldP spid="13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A4284C7-0D90-42C8-886C-9ADFA5A778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65200" y="662144"/>
            <a:ext cx="106016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Айнымалының  қандай  мәндерінде  берілген  өрнектердің  мағынасы болмайды: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066918" y="1575759"/>
                <a:ext cx="4968122" cy="117743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kk-KZ" sz="32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2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32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𝟏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𝒚</m:t>
                          </m:r>
                        </m:den>
                      </m:f>
                      <m:r>
                        <a:rPr lang="en-US" sz="3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𝒚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𝒚</m:t>
                          </m:r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918" y="1575759"/>
                <a:ext cx="4968122" cy="117743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7335520" y="1117830"/>
                <a:ext cx="3210560" cy="1672292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k-KZ" sz="2800" b="1" dirty="0" smtClean="0">
                    <a:solidFill>
                      <a:srgbClr val="FF0000"/>
                    </a:solidFill>
                  </a:rPr>
                  <a:t>Есте сақта!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, 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5520" y="1117830"/>
                <a:ext cx="3210560" cy="16722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-406252" y="3100315"/>
                <a:ext cx="5638682" cy="9285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kk-KZ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(</m:t>
                              </m:r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𝟏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)(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𝒚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𝟑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𝒚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(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𝒚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𝟑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)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𝒚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∙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𝒚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𝒚</m:t>
                          </m:r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(</m:t>
                          </m:r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𝒚</m:t>
                          </m:r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𝟑</m:t>
                          </m:r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)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06252" y="3100315"/>
                <a:ext cx="5638682" cy="92858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3972678" y="3100315"/>
                <a:ext cx="4968122" cy="9294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tabLst>
                    <a:tab pos="1971675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kk-KZ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𝟑</m:t>
                          </m:r>
                          <m:sSup>
                            <m:sSupPr>
                              <m:ctrlP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𝒚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𝟑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𝟑</m:t>
                          </m:r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𝒚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𝟑</m:t>
                          </m:r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𝒚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2678" y="3100315"/>
                <a:ext cx="4968122" cy="92942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-406252" y="4379630"/>
                <a:ext cx="4968122" cy="9061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tabLst>
                    <a:tab pos="1971675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kk-KZ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  <m:sSup>
                            <m:sSupPr>
                              <m:ctrlP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𝒚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𝟑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𝟑</m:t>
                          </m:r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𝒚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06252" y="4379630"/>
                <a:ext cx="4968122" cy="90614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7575511" y="5634092"/>
                <a:ext cx="1944328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002060"/>
                    </a:solidFill>
                    <a:ea typeface="Tahoma" panose="020B0604030504040204" pitchFamily="34" charset="0"/>
                    <a:cs typeface="Tahoma" panose="020B0604030504040204" pitchFamily="34" charset="0"/>
                  </a:rPr>
                  <a:t>y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≠</m:t>
                    </m:r>
                    <m:r>
                      <a:rPr lang="en-US" sz="2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𝟎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5511" y="5634092"/>
                <a:ext cx="1944328" cy="461665"/>
              </a:xfrm>
              <a:prstGeom prst="rect">
                <a:avLst/>
              </a:prstGeom>
              <a:blipFill>
                <a:blip r:embed="rId7"/>
                <a:stretch>
                  <a:fillRect l="-5016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7956936" y="4785839"/>
                <a:ext cx="231636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002060"/>
                    </a:solidFill>
                    <a:ea typeface="Tahoma" panose="020B0604030504040204" pitchFamily="34" charset="0"/>
                    <a:cs typeface="Tahoma" panose="020B0604030504040204" pitchFamily="34" charset="0"/>
                  </a:rPr>
                  <a:t>y(y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−</m:t>
                    </m:r>
                    <m:r>
                      <a:rPr lang="en-US" sz="2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𝟑</m:t>
                    </m:r>
                    <m:r>
                      <a:rPr lang="en-US" sz="2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)</m:t>
                    </m:r>
                    <m:r>
                      <a:rPr lang="en-US" sz="2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≠</m:t>
                    </m:r>
                    <m:r>
                      <a:rPr lang="en-US" sz="2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𝟎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6936" y="4785839"/>
                <a:ext cx="2316362" cy="461665"/>
              </a:xfrm>
              <a:prstGeom prst="rect">
                <a:avLst/>
              </a:prstGeom>
              <a:blipFill>
                <a:blip r:embed="rId8"/>
                <a:stretch>
                  <a:fillRect l="-3947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7968636" y="4280706"/>
                <a:ext cx="1944328" cy="4700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𝒚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−</m:t>
                      </m:r>
                      <m:r>
                        <a:rPr lang="en-US" sz="2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𝟑</m:t>
                      </m:r>
                      <m:r>
                        <a:rPr lang="en-US" sz="2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𝒚</m:t>
                      </m:r>
                      <m:r>
                        <a:rPr lang="en-US" sz="2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≠</m:t>
                      </m:r>
                      <m:r>
                        <a:rPr lang="en-US" sz="2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𝟎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8636" y="4280706"/>
                <a:ext cx="1944328" cy="470000"/>
              </a:xfrm>
              <a:prstGeom prst="rect">
                <a:avLst/>
              </a:prstGeom>
              <a:blipFill>
                <a:blip r:embed="rId9"/>
                <a:stretch>
                  <a:fillRect b="-18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9115117" y="5571095"/>
                <a:ext cx="1944328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002060"/>
                    </a:solidFill>
                    <a:ea typeface="Tahoma" panose="020B0604030504040204" pitchFamily="34" charset="0"/>
                    <a:cs typeface="Tahoma" panose="020B0604030504040204" pitchFamily="34" charset="0"/>
                  </a:rPr>
                  <a:t>y-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𝟑</m:t>
                    </m:r>
                    <m:r>
                      <a:rPr lang="en-US" sz="2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≠</m:t>
                    </m:r>
                    <m:r>
                      <a:rPr lang="en-US" sz="2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𝟎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5117" y="5571095"/>
                <a:ext cx="1944328" cy="461665"/>
              </a:xfrm>
              <a:prstGeom prst="rect">
                <a:avLst/>
              </a:prstGeom>
              <a:blipFill>
                <a:blip r:embed="rId10"/>
                <a:stretch>
                  <a:fillRect l="-4702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9208156" y="6032760"/>
                <a:ext cx="1944328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002060"/>
                    </a:solidFill>
                    <a:ea typeface="Tahoma" panose="020B0604030504040204" pitchFamily="34" charset="0"/>
                    <a:cs typeface="Tahoma" panose="020B0604030504040204" pitchFamily="34" charset="0"/>
                  </a:rPr>
                  <a:t>y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≠</m:t>
                    </m:r>
                    <m:r>
                      <a:rPr lang="en-US" sz="2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𝟑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8156" y="6032760"/>
                <a:ext cx="1944328" cy="461665"/>
              </a:xfrm>
              <a:prstGeom prst="rect">
                <a:avLst/>
              </a:prstGeom>
              <a:blipFill>
                <a:blip r:embed="rId11"/>
                <a:stretch>
                  <a:fillRect l="-5031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 стрелкой 6"/>
          <p:cNvCxnSpPr>
            <a:stCxn id="16" idx="2"/>
          </p:cNvCxnSpPr>
          <p:nvPr/>
        </p:nvCxnSpPr>
        <p:spPr>
          <a:xfrm>
            <a:off x="9115117" y="5247504"/>
            <a:ext cx="367703" cy="30414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8254138" y="5257401"/>
            <a:ext cx="563778" cy="3766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7696259" y="3148915"/>
                <a:ext cx="4968122" cy="9294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tabLst>
                    <a:tab pos="1971675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kk-KZ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𝟑</m:t>
                          </m:r>
                          <m:sSup>
                            <m:sSupPr>
                              <m:ctrlP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𝒚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𝟑</m:t>
                          </m:r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+</m:t>
                              </m:r>
                              <m: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𝟑</m:t>
                          </m:r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𝒚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6259" y="3148915"/>
                <a:ext cx="4968122" cy="92942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7222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5" grpId="0"/>
      <p:bldP spid="5" grpId="0"/>
      <p:bldP spid="16" grpId="0"/>
      <p:bldP spid="17" grpId="0"/>
      <p:bldP spid="20" grpId="0"/>
      <p:bldP spid="22" grpId="0"/>
      <p:bldP spid="1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1300</TotalTime>
  <Words>139</Words>
  <Application>Microsoft Office PowerPoint</Application>
  <PresentationFormat>Широкоэкранный</PresentationFormat>
  <Paragraphs>60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Tahoma</vt:lpstr>
      <vt:lpstr>Тема Office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136</cp:revision>
  <dcterms:created xsi:type="dcterms:W3CDTF">2022-09-04T21:41:09Z</dcterms:created>
  <dcterms:modified xsi:type="dcterms:W3CDTF">2024-09-18T03:15:16Z</dcterms:modified>
</cp:coreProperties>
</file>