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8" r:id="rId2"/>
    <p:sldId id="282" r:id="rId3"/>
    <p:sldId id="292" r:id="rId4"/>
    <p:sldId id="281" r:id="rId5"/>
    <p:sldId id="296" r:id="rId6"/>
    <p:sldId id="297" r:id="rId7"/>
    <p:sldId id="298" r:id="rId8"/>
    <p:sldId id="300" r:id="rId9"/>
    <p:sldId id="299" r:id="rId10"/>
    <p:sldId id="293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3A6CA-C9ED-4906-BD92-ADD707FBDD1C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5C1EF-952E-48EA-8E88-FADF84220C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441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5C1EF-952E-48EA-8E88-FADF84220C6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854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5C1EF-952E-48EA-8E88-FADF84220C6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5939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5C1EF-952E-48EA-8E88-FADF84220C6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79025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5C1EF-952E-48EA-8E88-FADF84220C6C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4110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5C1EF-952E-48EA-8E88-FADF84220C6C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33350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5C1EF-952E-48EA-8E88-FADF84220C6C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986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0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8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7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3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1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8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3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5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70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210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27416" y="2105197"/>
            <a:ext cx="34913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11435" y="3196797"/>
            <a:ext cx="29233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E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сынып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85920" y="4103731"/>
            <a:ext cx="36488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IV</a:t>
            </a:r>
            <a:r>
              <a:rPr lang="kk-KZ" sz="48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/>
          <p:cNvSpPr/>
          <p:nvPr/>
        </p:nvSpPr>
        <p:spPr>
          <a:xfrm>
            <a:off x="3105347" y="921491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5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ectangle 151">
            <a:extLst>
              <a:ext uri="{FF2B5EF4-FFF2-40B4-BE49-F238E27FC236}">
                <a16:creationId xmlns:a16="http://schemas.microsoft.com/office/drawing/2014/main" xmlns="" id="{FE43F11A-34E8-4E0F-8AD4-F87DBB74D073}"/>
              </a:ext>
            </a:extLst>
          </p:cNvPr>
          <p:cNvSpPr/>
          <p:nvPr/>
        </p:nvSpPr>
        <p:spPr>
          <a:xfrm>
            <a:off x="1172487" y="1653481"/>
            <a:ext cx="95319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189" indent="-457189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sz="3600" dirty="0">
                <a:solidFill>
                  <a:srgbClr val="002060"/>
                </a:solidFill>
              </a:rPr>
              <a:t>алгебралық бөлшектерді қосу және азайтуды </a:t>
            </a:r>
            <a:r>
              <a:rPr lang="kk-KZ" sz="3600" dirty="0" smtClean="0">
                <a:solidFill>
                  <a:srgbClr val="002060"/>
                </a:solidFill>
              </a:rPr>
              <a:t>орындай алады</a:t>
            </a:r>
            <a:endParaRPr lang="en-US" sz="3600" dirty="0">
              <a:solidFill>
                <a:srgbClr val="002060"/>
              </a:solidFill>
            </a:endParaRPr>
          </a:p>
          <a:p>
            <a:pPr marL="457189" indent="-457189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ID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687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22221" y="1233055"/>
            <a:ext cx="988874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5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Алгебралық бөлшек және оның негізгі қасиеті</a:t>
            </a:r>
            <a:endParaRPr lang="en-AE" sz="54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AE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kk-KZ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80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4">
            <a:extLst>
              <a:ext uri="{FF2B5EF4-FFF2-40B4-BE49-F238E27FC236}">
                <a16:creationId xmlns:a16="http://schemas.microsoft.com/office/drawing/2014/main" xmlns="" id="{CD91E988-7A18-4398-B6F1-77F363DEF83B}"/>
              </a:ext>
            </a:extLst>
          </p:cNvPr>
          <p:cNvSpPr/>
          <p:nvPr/>
        </p:nvSpPr>
        <p:spPr>
          <a:xfrm>
            <a:off x="2961178" y="586438"/>
            <a:ext cx="4752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 сабақта:</a:t>
            </a:r>
            <a:endParaRPr lang="ru-RU" sz="4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151">
            <a:extLst>
              <a:ext uri="{FF2B5EF4-FFF2-40B4-BE49-F238E27FC236}">
                <a16:creationId xmlns:a16="http://schemas.microsoft.com/office/drawing/2014/main" xmlns="" id="{FE43F11A-34E8-4E0F-8AD4-F87DBB74D073}"/>
              </a:ext>
            </a:extLst>
          </p:cNvPr>
          <p:cNvSpPr/>
          <p:nvPr/>
        </p:nvSpPr>
        <p:spPr>
          <a:xfrm>
            <a:off x="686261" y="1546434"/>
            <a:ext cx="953192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189" indent="-457189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sz="4400" dirty="0" smtClean="0">
                <a:solidFill>
                  <a:srgbClr val="002060"/>
                </a:solidFill>
              </a:rPr>
              <a:t>алгебралық бөлшектерді қосу және азайтуды орындау</a:t>
            </a:r>
            <a:endParaRPr lang="en-US" sz="4400" dirty="0">
              <a:solidFill>
                <a:srgbClr val="00206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1936" y="2550160"/>
            <a:ext cx="3279211" cy="4024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10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94418" y="647506"/>
                <a:ext cx="1044036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kk-KZ" sz="28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А</m:t>
                      </m:r>
                      <m:r>
                        <a:rPr lang="ru-RU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малды орында</m:t>
                      </m:r>
                      <m:r>
                        <a:rPr lang="kk-KZ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ңдар:</m:t>
                      </m:r>
                    </m:oMath>
                  </m:oMathPara>
                </a14:m>
                <a:endParaRPr lang="kk-KZ" sz="2800" b="0" i="1" dirty="0" smtClean="0">
                  <a:solidFill>
                    <a:srgbClr val="002060"/>
                  </a:solidFill>
                  <a:latin typeface="Cambria Math" panose="02040503050406030204" pitchFamily="18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418" y="647506"/>
                <a:ext cx="10440365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815262" y="1512277"/>
                <a:ext cx="3066352" cy="9648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kk-KZ" sz="40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𝑎</m:t>
                        </m:r>
                      </m:num>
                      <m:den>
                        <m:r>
                          <a:rPr lang="kk-KZ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7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𝑎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−14</m:t>
                        </m:r>
                      </m:den>
                    </m:f>
                    <m:r>
                      <a:rPr lang="en-US" sz="40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f>
                      <m:fPr>
                        <m:ctrlP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2−</m:t>
                        </m:r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sz="4000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:endParaRPr lang="en-US" sz="40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262" y="1512277"/>
                <a:ext cx="3066352" cy="964880"/>
              </a:xfrm>
              <a:prstGeom prst="rect">
                <a:avLst/>
              </a:prstGeom>
              <a:blipFill>
                <a:blip r:embed="rId4"/>
                <a:stretch>
                  <a:fillRect t="-1266" r="-5765" b="-101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3881614" y="1472010"/>
                <a:ext cx="3160930" cy="10454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kk-KZ" sz="40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𝑎</m:t>
                        </m:r>
                      </m:num>
                      <m:den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7(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𝑎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−2)</m:t>
                        </m:r>
                      </m:den>
                    </m:f>
                    <m:r>
                      <a:rPr lang="en-US" sz="40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−</m:t>
                    </m:r>
                    <m:f>
                      <m:fPr>
                        <m:ctrlP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𝑎</m:t>
                        </m:r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−2</m:t>
                        </m:r>
                      </m:den>
                    </m:f>
                  </m:oMath>
                </a14:m>
                <a:r>
                  <a:rPr lang="en-US" sz="4000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:endParaRPr lang="en-US" sz="40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1614" y="1472010"/>
                <a:ext cx="3160930" cy="1045414"/>
              </a:xfrm>
              <a:prstGeom prst="rect">
                <a:avLst/>
              </a:prstGeom>
              <a:blipFill>
                <a:blip r:embed="rId5"/>
                <a:stretch>
                  <a:fillRect t="-1163" r="-5792" b="-1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1177086" y="3199210"/>
                <a:ext cx="1852238" cy="11368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dirty="0" smtClean="0">
                    <a:solidFill>
                      <a:srgbClr val="002060"/>
                    </a:solidFill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44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44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𝑎</m:t>
                        </m:r>
                        <m:r>
                          <a:rPr lang="en-US" sz="44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−7</m:t>
                        </m:r>
                      </m:num>
                      <m:den>
                        <m:r>
                          <a:rPr lang="en-US" sz="44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7(</m:t>
                        </m:r>
                        <m:r>
                          <a:rPr lang="en-US" sz="44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𝑎</m:t>
                        </m:r>
                        <m:r>
                          <a:rPr lang="en-US" sz="44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−2)</m:t>
                        </m:r>
                      </m:den>
                    </m:f>
                  </m:oMath>
                </a14:m>
                <a:endParaRPr lang="en-US" sz="44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7086" y="3199210"/>
                <a:ext cx="1852238" cy="1136850"/>
              </a:xfrm>
              <a:prstGeom prst="rect">
                <a:avLst/>
              </a:prstGeom>
              <a:blipFill>
                <a:blip r:embed="rId6"/>
                <a:stretch>
                  <a:fillRect l="-13158" b="-53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7042544" y="1472010"/>
                <a:ext cx="3688317" cy="10419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kk-KZ" sz="40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𝑎</m:t>
                        </m:r>
                      </m:num>
                      <m:den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7(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𝑎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−2)</m:t>
                        </m:r>
                      </m:den>
                    </m:f>
                    <m:r>
                      <a:rPr lang="en-US" sz="40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−</m:t>
                    </m:r>
                    <m:f>
                      <m:fPr>
                        <m:ctrlP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7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7(</m:t>
                        </m:r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𝑎</m:t>
                        </m:r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−2)</m:t>
                        </m:r>
                      </m:den>
                    </m:f>
                  </m:oMath>
                </a14:m>
                <a:r>
                  <a:rPr lang="en-US" sz="4000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:endParaRPr lang="en-US" sz="40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2544" y="1472010"/>
                <a:ext cx="3688317" cy="1041952"/>
              </a:xfrm>
              <a:prstGeom prst="rect">
                <a:avLst/>
              </a:prstGeom>
              <a:blipFill>
                <a:blip r:embed="rId7"/>
                <a:stretch>
                  <a:fillRect t="-1170" r="-4959" b="-1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2955495" y="3199210"/>
                <a:ext cx="1748043" cy="10495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dirty="0" smtClean="0">
                    <a:solidFill>
                      <a:srgbClr val="002060"/>
                    </a:solidFill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44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44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𝑎</m:t>
                        </m:r>
                        <m:r>
                          <a:rPr lang="en-US" sz="44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−7</m:t>
                        </m:r>
                      </m:num>
                      <m:den>
                        <m:r>
                          <a:rPr lang="en-US" sz="44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7</m:t>
                        </m:r>
                        <m:r>
                          <a:rPr lang="en-US" sz="44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𝑎</m:t>
                        </m:r>
                        <m:r>
                          <a:rPr lang="en-US" sz="44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−14</m:t>
                        </m:r>
                      </m:den>
                    </m:f>
                  </m:oMath>
                </a14:m>
                <a:endParaRPr lang="en-US" sz="44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5495" y="3199210"/>
                <a:ext cx="1748043" cy="1049583"/>
              </a:xfrm>
              <a:prstGeom prst="rect">
                <a:avLst/>
              </a:prstGeom>
              <a:blipFill>
                <a:blip r:embed="rId8"/>
                <a:stretch>
                  <a:fillRect l="-14286" b="-139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94418" y="454466"/>
                <a:ext cx="1044036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kk-KZ" sz="28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Ө</m:t>
                      </m:r>
                      <m:r>
                        <a:rPr lang="kk-KZ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рнекті ықшамдыңдар:</m:t>
                      </m:r>
                    </m:oMath>
                  </m:oMathPara>
                </a14:m>
                <a:endParaRPr lang="kk-KZ" sz="2800" b="0" i="1" dirty="0" smtClean="0">
                  <a:solidFill>
                    <a:srgbClr val="002060"/>
                  </a:solidFill>
                  <a:latin typeface="Cambria Math" panose="02040503050406030204" pitchFamily="18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418" y="454466"/>
                <a:ext cx="10440365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1146818" y="1230292"/>
                <a:ext cx="4400542" cy="13275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kk-KZ" sz="40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kk-KZ" sz="400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𝑏</m:t>
                          </m:r>
                        </m:den>
                      </m:f>
                      <m:r>
                        <a:rPr lang="en-US" sz="40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−</m:t>
                      </m:r>
                      <m:r>
                        <a:rPr lang="en-US" sz="40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𝑎</m:t>
                      </m:r>
                      <m:r>
                        <a:rPr lang="en-US" sz="4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</m:oMath>
                  </m:oMathPara>
                </a14:m>
                <a:endParaRPr lang="en-US" sz="40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6818" y="1230292"/>
                <a:ext cx="4400542" cy="13275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994418" y="3201331"/>
                <a:ext cx="5761982" cy="13275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kk-KZ" sz="40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kk-KZ" sz="400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𝑏</m:t>
                          </m:r>
                        </m:den>
                      </m:f>
                      <m:r>
                        <a:rPr lang="en-US" sz="40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−</m:t>
                      </m:r>
                      <m:f>
                        <m:fPr>
                          <m:ctrlP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𝑎𝑏</m:t>
                          </m:r>
                        </m:num>
                        <m:den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𝑏</m:t>
                          </m:r>
                        </m:den>
                      </m:f>
                      <m:r>
                        <a:rPr lang="en-US" sz="4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</m:oMath>
                  </m:oMathPara>
                </a14:m>
                <a:endParaRPr lang="en-US" sz="40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418" y="3201331"/>
                <a:ext cx="5761982" cy="13275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4570738" y="1382691"/>
                <a:ext cx="5761982" cy="13275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kk-KZ" sz="40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kk-KZ" sz="400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𝑏</m:t>
                          </m:r>
                        </m:den>
                      </m:f>
                      <m:r>
                        <a:rPr lang="en-US" sz="40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−</m:t>
                      </m:r>
                      <m:f>
                        <m:fPr>
                          <m:ctrlP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(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𝑏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)</m:t>
                          </m:r>
                        </m:num>
                        <m:den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𝑏</m:t>
                          </m:r>
                        </m:den>
                      </m:f>
                      <m:r>
                        <a:rPr lang="en-US" sz="4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</m:oMath>
                  </m:oMathPara>
                </a14:m>
                <a:endParaRPr lang="en-US" sz="40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0738" y="1382691"/>
                <a:ext cx="5761982" cy="13275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5672801" y="3201331"/>
                <a:ext cx="5761982" cy="13275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kk-KZ" sz="40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kk-KZ" sz="400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4000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000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4000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</m:t>
                          </m:r>
                          <m:r>
                            <a:rPr lang="en-US" sz="4000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𝑎𝑏</m:t>
                          </m:r>
                        </m:num>
                        <m:den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𝑏</m:t>
                          </m:r>
                        </m:den>
                      </m:f>
                      <m:r>
                        <a:rPr lang="en-US" sz="4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</m:oMath>
                  </m:oMathPara>
                </a14:m>
                <a:endParaRPr lang="en-US" sz="40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2801" y="3201331"/>
                <a:ext cx="5761982" cy="13275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1146818" y="4781480"/>
                <a:ext cx="5761982" cy="12442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800" dirty="0" smtClean="0">
                    <a:solidFill>
                      <a:srgbClr val="002060"/>
                    </a:solidFill>
                    <a:ea typeface="Tahoma" panose="020B0604030504040204" pitchFamily="34" charset="0"/>
                    <a:cs typeface="Tahoma" panose="020B060403050404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48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8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48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48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</m:t>
                        </m:r>
                        <m:r>
                          <a:rPr lang="en-US" sz="48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𝑎𝑏</m:t>
                        </m:r>
                      </m:num>
                      <m:den>
                        <m:r>
                          <a:rPr lang="en-US" sz="4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𝑎</m:t>
                        </m:r>
                        <m:r>
                          <a:rPr lang="en-US" sz="4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en-US" sz="4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𝑏</m:t>
                        </m:r>
                      </m:den>
                    </m:f>
                  </m:oMath>
                </a14:m>
                <a:endParaRPr lang="en-US" sz="48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6818" y="4781480"/>
                <a:ext cx="5761982" cy="1244251"/>
              </a:xfrm>
              <a:prstGeom prst="rect">
                <a:avLst/>
              </a:prstGeom>
              <a:blipFill>
                <a:blip r:embed="rId8"/>
                <a:stretch>
                  <a:fillRect l="-4762" b="-13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1826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94418" y="647506"/>
                <a:ext cx="1044036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kk-KZ" sz="28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Ө</m:t>
                      </m:r>
                      <m:r>
                        <a:rPr lang="kk-KZ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рнекті ықшамдыңдар:</m:t>
                      </m:r>
                    </m:oMath>
                  </m:oMathPara>
                </a14:m>
                <a:endParaRPr lang="kk-KZ" sz="2800" b="0" i="1" dirty="0" smtClean="0">
                  <a:solidFill>
                    <a:srgbClr val="002060"/>
                  </a:solidFill>
                  <a:latin typeface="Cambria Math" panose="02040503050406030204" pitchFamily="18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418" y="647506"/>
                <a:ext cx="10440365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3798578" y="1180490"/>
                <a:ext cx="6838942" cy="13378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(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𝑚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𝑛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)(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𝑚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𝑛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)</m:t>
                          </m:r>
                        </m:num>
                        <m:den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𝑚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𝑛</m:t>
                          </m:r>
                        </m:den>
                      </m:f>
                      <m:r>
                        <a:rPr lang="en-US" sz="40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+</m:t>
                      </m:r>
                      <m:f>
                        <m:fPr>
                          <m:ctrlP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4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𝑚</m:t>
                          </m:r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</m:t>
                          </m:r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𝑛</m:t>
                          </m:r>
                        </m:den>
                      </m:f>
                      <m:r>
                        <a:rPr lang="en-US" sz="4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</m:oMath>
                  </m:oMathPara>
                </a14:m>
                <a:endParaRPr lang="en-US" sz="40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8578" y="1180490"/>
                <a:ext cx="6838942" cy="13378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278898" y="1323126"/>
                <a:ext cx="4695182" cy="10525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000" dirty="0" smtClean="0">
                    <a:solidFill>
                      <a:srgbClr val="002060"/>
                    </a:solidFill>
                    <a:ea typeface="Tahoma" panose="020B0604030504040204" pitchFamily="34" charset="0"/>
                    <a:cs typeface="Tahoma" panose="020B0604030504040204" pitchFamily="34" charset="0"/>
                  </a:rPr>
                  <a:t>m</a:t>
                </a:r>
                <a:r>
                  <a:rPr lang="en-US" sz="4000" b="0" dirty="0" smtClean="0">
                    <a:solidFill>
                      <a:srgbClr val="002060"/>
                    </a:solidFill>
                    <a:ea typeface="Tahoma" panose="020B0604030504040204" pitchFamily="34" charset="0"/>
                    <a:cs typeface="Tahoma" panose="020B0604030504040204" pitchFamily="34" charset="0"/>
                  </a:rPr>
                  <a:t>-n</a:t>
                </a:r>
                <a14:m>
                  <m:oMath xmlns:m="http://schemas.openxmlformats.org/officeDocument/2006/math">
                    <m:r>
                      <a:rPr lang="en-US" sz="40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f>
                      <m:fPr>
                        <m:ctrlP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0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4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𝑚</m:t>
                        </m:r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</m:t>
                        </m:r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𝑛</m:t>
                        </m:r>
                      </m:den>
                    </m:f>
                    <m:r>
                      <a:rPr lang="en-US" sz="4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</m:oMath>
                </a14:m>
                <a:endParaRPr lang="en-US" sz="40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8898" y="1323126"/>
                <a:ext cx="4695182" cy="1052596"/>
              </a:xfrm>
              <a:prstGeom prst="rect">
                <a:avLst/>
              </a:prstGeom>
              <a:blipFill>
                <a:blip r:embed="rId5"/>
                <a:stretch>
                  <a:fillRect l="-4675" b="-121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0" y="2755290"/>
                <a:ext cx="6838942" cy="13378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𝑚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𝑛</m:t>
                          </m:r>
                        </m:den>
                      </m:f>
                      <m:r>
                        <a:rPr lang="en-US" sz="40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+</m:t>
                      </m:r>
                      <m:f>
                        <m:fPr>
                          <m:ctrlP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40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𝑚</m:t>
                          </m:r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</m:t>
                          </m:r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𝑛</m:t>
                          </m:r>
                        </m:den>
                      </m:f>
                      <m:r>
                        <a:rPr lang="en-US" sz="4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</m:oMath>
                  </m:oMathPara>
                </a14:m>
                <a:endParaRPr lang="en-US" sz="40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755290"/>
                <a:ext cx="6838942" cy="133786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4023360" y="2766984"/>
                <a:ext cx="6838942" cy="13378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4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4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𝑚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𝑛</m:t>
                          </m:r>
                        </m:den>
                      </m:f>
                      <m:r>
                        <a:rPr lang="en-US" sz="40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</m:oMath>
                  </m:oMathPara>
                </a14:m>
                <a:endParaRPr lang="en-US" sz="40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3360" y="2766984"/>
                <a:ext cx="6838942" cy="133786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6563360" y="2743596"/>
                <a:ext cx="6838942" cy="13378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𝑚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sz="40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3360" y="2743596"/>
                <a:ext cx="6838942" cy="133786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5054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7" grpId="0"/>
      <p:bldP spid="8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81023" y="613974"/>
                <a:ext cx="6838942" cy="14071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4</m:t>
                          </m:r>
                        </m:num>
                        <m:den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+2</m:t>
                          </m:r>
                        </m:den>
                      </m:f>
                      <m:r>
                        <a:rPr lang="en-US" sz="40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−</m:t>
                      </m:r>
                      <m:f>
                        <m:fPr>
                          <m:ctrlP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−2</m:t>
                          </m:r>
                        </m:den>
                      </m:f>
                      <m:r>
                        <a:rPr lang="en-US" sz="4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+</m:t>
                      </m:r>
                      <m:f>
                        <m:fPr>
                          <m:ctrlPr>
                            <a:rPr lang="en-US" sz="40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12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−4</m:t>
                          </m:r>
                        </m:den>
                      </m:f>
                      <m:r>
                        <a:rPr lang="en-US" sz="4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</m:oMath>
                  </m:oMathPara>
                </a14:m>
                <a:endParaRPr lang="en-US" sz="40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23" y="613974"/>
                <a:ext cx="6838942" cy="140711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0" y="2768793"/>
                <a:ext cx="12035742" cy="13740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4</m:t>
                          </m:r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(</m:t>
                          </m:r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  <m: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−2</m:t>
                          </m:r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)</m:t>
                          </m:r>
                        </m:num>
                        <m:den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(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+2)(</m:t>
                          </m:r>
                          <m: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  <m: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−2)</m:t>
                          </m:r>
                        </m:den>
                      </m:f>
                      <m:r>
                        <a:rPr lang="en-US" sz="40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−</m:t>
                      </m:r>
                      <m:f>
                        <m:fPr>
                          <m:ctrlP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3</m:t>
                          </m:r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(</m:t>
                          </m:r>
                          <m: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</m:t>
                          </m:r>
                          <m: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2</m:t>
                          </m:r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)</m:t>
                          </m:r>
                        </m:num>
                        <m:den>
                          <m: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(</m:t>
                          </m:r>
                          <m: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  <m: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−2)(</m:t>
                          </m:r>
                          <m: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</m:t>
                          </m:r>
                          <m: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2</m:t>
                          </m:r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)</m:t>
                          </m:r>
                        </m:den>
                      </m:f>
                      <m:r>
                        <a:rPr lang="en-US" sz="4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+</m:t>
                      </m:r>
                      <m:f>
                        <m:fPr>
                          <m:ctrlPr>
                            <a:rPr lang="en-US" sz="40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12</m:t>
                          </m:r>
                        </m:num>
                        <m:den>
                          <m: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(</m:t>
                          </m:r>
                          <m: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  <m: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−2)(</m:t>
                          </m:r>
                          <m: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  <m: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+2)</m:t>
                          </m:r>
                        </m:den>
                      </m:f>
                      <m:r>
                        <a:rPr lang="en-US" sz="4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</m:oMath>
                  </m:oMathPara>
                </a14:m>
                <a:endParaRPr lang="en-US" sz="40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768793"/>
                <a:ext cx="12035742" cy="13740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4875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129251" y="862537"/>
                <a:ext cx="11815822" cy="13580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4</m:t>
                          </m:r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  <m: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</m:t>
                          </m:r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8</m:t>
                          </m:r>
                        </m:num>
                        <m:den>
                          <m: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(</m:t>
                          </m:r>
                          <m: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  <m: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−2)(</m:t>
                          </m:r>
                          <m: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  <m: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+2)</m:t>
                          </m:r>
                        </m:den>
                      </m:f>
                      <m:r>
                        <a:rPr lang="en-US" sz="40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−</m:t>
                      </m:r>
                      <m:f>
                        <m:fPr>
                          <m:ctrlP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3</m:t>
                          </m:r>
                          <m: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+6</m:t>
                          </m:r>
                        </m:num>
                        <m:den>
                          <m: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(</m:t>
                          </m:r>
                          <m: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  <m: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−2)(</m:t>
                          </m:r>
                          <m: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  <m: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+2)</m:t>
                          </m:r>
                        </m:den>
                      </m:f>
                      <m:r>
                        <a:rPr lang="en-US" sz="4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+</m:t>
                      </m:r>
                      <m:f>
                        <m:fPr>
                          <m:ctrlPr>
                            <a:rPr lang="en-US" sz="40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12</m:t>
                          </m:r>
                        </m:num>
                        <m:den>
                          <m: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(</m:t>
                          </m:r>
                          <m: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  <m: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−2)(</m:t>
                          </m:r>
                          <m: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  <m: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+2)</m:t>
                          </m:r>
                        </m:den>
                      </m:f>
                      <m:r>
                        <a:rPr lang="en-US" sz="4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</m:oMath>
                  </m:oMathPara>
                </a14:m>
                <a:endParaRPr lang="en-US" sz="40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251" y="862537"/>
                <a:ext cx="11815822" cy="13580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823790" y="4444025"/>
                <a:ext cx="7486833" cy="16110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48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  <m:r>
                            <a:rPr lang="en-US" sz="48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−2</m:t>
                          </m:r>
                        </m:num>
                        <m:den>
                          <m:r>
                            <a:rPr lang="en-US" sz="4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(</m:t>
                          </m:r>
                          <m:r>
                            <a:rPr lang="en-US" sz="4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  <m:r>
                            <a:rPr lang="en-US" sz="4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−2)(</m:t>
                          </m:r>
                          <m:r>
                            <a:rPr lang="en-US" sz="4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  <m:r>
                            <a:rPr lang="en-US" sz="4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+2)</m:t>
                          </m:r>
                        </m:den>
                      </m:f>
                      <m:r>
                        <a:rPr lang="en-US" sz="4800" b="0" i="0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8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48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8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  <m:r>
                            <a:rPr lang="en-US" sz="48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US" sz="48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790" y="4444025"/>
                <a:ext cx="7486833" cy="16110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696468" y="2636173"/>
                <a:ext cx="9585681" cy="16110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48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4</m:t>
                          </m:r>
                          <m:r>
                            <a:rPr lang="en-US" sz="48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  <m:r>
                            <a:rPr lang="en-US" sz="48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−8−3</m:t>
                          </m:r>
                          <m:r>
                            <a:rPr lang="en-US" sz="48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  <m:r>
                            <a:rPr lang="en-US" sz="48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−6+12</m:t>
                          </m:r>
                        </m:num>
                        <m:den>
                          <m:r>
                            <a:rPr lang="en-US" sz="4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(</m:t>
                          </m:r>
                          <m:r>
                            <a:rPr lang="en-US" sz="4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  <m:r>
                            <a:rPr lang="en-US" sz="4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−2)(</m:t>
                          </m:r>
                          <m:r>
                            <a:rPr lang="en-US" sz="4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  <m:r>
                            <a:rPr lang="en-US" sz="4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+2)</m:t>
                          </m:r>
                        </m:den>
                      </m:f>
                      <m:r>
                        <a:rPr lang="en-US" sz="4800" b="0" i="0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</m:oMath>
                  </m:oMathPara>
                </a14:m>
                <a:endParaRPr lang="en-US" sz="48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468" y="2636173"/>
                <a:ext cx="9585681" cy="161108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8077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-555585" y="313032"/>
                <a:ext cx="6838942" cy="14872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+16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+8</m:t>
                          </m:r>
                        </m:den>
                      </m:f>
                      <m:r>
                        <a:rPr lang="en-US" sz="40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−</m:t>
                      </m:r>
                      <m:f>
                        <m:fPr>
                          <m:ctrlP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+2</m:t>
                          </m:r>
                        </m:den>
                      </m:f>
                      <m:r>
                        <a:rPr lang="en-US" sz="4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</m:oMath>
                  </m:oMathPara>
                </a14:m>
                <a:endParaRPr lang="en-US" sz="40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55585" y="313032"/>
                <a:ext cx="6838942" cy="14872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4282633" y="313032"/>
                <a:ext cx="6838942" cy="14872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(</m:t>
                              </m:r>
                              <m: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+8)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40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0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+8</m:t>
                          </m:r>
                        </m:den>
                      </m:f>
                      <m:r>
                        <a:rPr lang="en-US" sz="40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−</m:t>
                      </m:r>
                      <m:f>
                        <m:fPr>
                          <m:ctrlPr>
                            <a:rPr lang="en-US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  <m:r>
                            <a:rPr lang="en-US" sz="40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+2</m:t>
                          </m:r>
                        </m:den>
                      </m:f>
                      <m:r>
                        <a:rPr lang="en-US" sz="40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</m:oMath>
                  </m:oMathPara>
                </a14:m>
                <a:endParaRPr lang="en-US" sz="40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2633" y="313032"/>
                <a:ext cx="6838942" cy="14872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511215" y="2105844"/>
                <a:ext cx="2694972" cy="12232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800" b="0" dirty="0" smtClean="0">
                    <a:solidFill>
                      <a:srgbClr val="002060"/>
                    </a:solidFill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  <a14:m>
                  <m:oMath xmlns:m="http://schemas.openxmlformats.org/officeDocument/2006/math">
                    <m:r>
                      <a:rPr lang="en-US" sz="48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−</m:t>
                    </m:r>
                    <m:f>
                      <m:fPr>
                        <m:ctrlPr>
                          <a:rPr lang="en-US" sz="4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num>
                      <m:den>
                        <m:r>
                          <a:rPr lang="en-US" sz="4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𝑦</m:t>
                        </m:r>
                        <m:r>
                          <a:rPr lang="en-US" sz="4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+2</m:t>
                        </m:r>
                      </m:den>
                    </m:f>
                    <m:r>
                      <a:rPr lang="en-US" sz="4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</m:oMath>
                </a14:m>
                <a:endParaRPr lang="en-US" sz="48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215" y="2105844"/>
                <a:ext cx="2694972" cy="1223284"/>
              </a:xfrm>
              <a:prstGeom prst="rect">
                <a:avLst/>
              </a:prstGeom>
              <a:blipFill>
                <a:blip r:embed="rId5"/>
                <a:stretch>
                  <a:fillRect l="-10407" b="-64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2604303" y="1873200"/>
                <a:ext cx="6667018" cy="16255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48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2(</m:t>
                          </m:r>
                          <m:r>
                            <a:rPr lang="en-US" sz="4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  <m:r>
                            <a:rPr lang="en-US" sz="4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+2)</m:t>
                          </m:r>
                        </m:num>
                        <m:den>
                          <m:r>
                            <a:rPr lang="en-US" sz="4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  <m:r>
                            <a:rPr lang="en-US" sz="4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+2</m:t>
                          </m:r>
                        </m:den>
                      </m:f>
                      <m:r>
                        <a:rPr lang="en-US" sz="48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−</m:t>
                      </m:r>
                      <m:f>
                        <m:fPr>
                          <m:ctrlPr>
                            <a:rPr lang="en-US" sz="4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4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sz="4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  <m:r>
                            <a:rPr lang="en-US" sz="4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+2</m:t>
                          </m:r>
                        </m:den>
                      </m:f>
                      <m:r>
                        <a:rPr lang="en-US" sz="4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</m:oMath>
                  </m:oMathPara>
                </a14:m>
                <a:endParaRPr lang="en-US" sz="48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4303" y="1873200"/>
                <a:ext cx="6667018" cy="16255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94526" y="3772724"/>
                <a:ext cx="6667018" cy="16255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48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2</m:t>
                          </m:r>
                          <m:r>
                            <a:rPr lang="en-US" sz="4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  <m:r>
                            <a:rPr lang="en-US" sz="4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+4</m:t>
                          </m:r>
                        </m:num>
                        <m:den>
                          <m:r>
                            <a:rPr lang="en-US" sz="4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  <m:r>
                            <a:rPr lang="en-US" sz="4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+2</m:t>
                          </m:r>
                        </m:den>
                      </m:f>
                      <m:r>
                        <a:rPr lang="en-US" sz="48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−</m:t>
                      </m:r>
                      <m:f>
                        <m:fPr>
                          <m:ctrlPr>
                            <a:rPr lang="en-US" sz="4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4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sz="4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  <m:r>
                            <a:rPr lang="en-US" sz="4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+2</m:t>
                          </m:r>
                        </m:den>
                      </m:f>
                      <m:r>
                        <a:rPr lang="en-US" sz="4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</m:oMath>
                  </m:oMathPara>
                </a14:m>
                <a:endParaRPr lang="en-US" sz="48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26" y="3772724"/>
                <a:ext cx="6667018" cy="16255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7465671" y="3925124"/>
                <a:ext cx="6667018" cy="16255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48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2</m:t>
                          </m:r>
                          <m:r>
                            <a:rPr lang="en-US" sz="4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  <m:r>
                            <a:rPr lang="en-US" sz="4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+2</m:t>
                          </m:r>
                        </m:num>
                        <m:den>
                          <m:r>
                            <a:rPr lang="en-US" sz="4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  <m:r>
                            <a:rPr lang="en-US" sz="4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US" sz="48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5671" y="3925124"/>
                <a:ext cx="6667018" cy="16255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4435033" y="3925124"/>
                <a:ext cx="6667018" cy="16255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48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2</m:t>
                          </m:r>
                          <m:r>
                            <a:rPr lang="en-US" sz="4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  <m:r>
                            <a:rPr lang="en-US" sz="4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+4−2</m:t>
                          </m:r>
                        </m:num>
                        <m:den>
                          <m:r>
                            <a:rPr lang="en-US" sz="4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  <m:r>
                            <a:rPr lang="en-US" sz="4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+2</m:t>
                          </m:r>
                        </m:den>
                      </m:f>
                      <m:r>
                        <a:rPr lang="en-US" sz="48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</m:oMath>
                  </m:oMathPara>
                </a14:m>
                <a:endParaRPr lang="en-US" sz="4800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5033" y="3925124"/>
                <a:ext cx="6667018" cy="16255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Прямая соединительная линия 2"/>
          <p:cNvCxnSpPr/>
          <p:nvPr/>
        </p:nvCxnSpPr>
        <p:spPr>
          <a:xfrm flipV="1">
            <a:off x="5990897" y="420414"/>
            <a:ext cx="1387365" cy="44143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5849007" y="1214348"/>
            <a:ext cx="1387365" cy="44143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1844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1744</TotalTime>
  <Words>54</Words>
  <Application>Microsoft Office PowerPoint</Application>
  <PresentationFormat>Широкоэкранный</PresentationFormat>
  <Paragraphs>45</Paragraphs>
  <Slides>10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Tahoma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196</cp:revision>
  <dcterms:created xsi:type="dcterms:W3CDTF">2022-09-04T21:41:09Z</dcterms:created>
  <dcterms:modified xsi:type="dcterms:W3CDTF">2024-09-18T03:20:10Z</dcterms:modified>
</cp:coreProperties>
</file>