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78" r:id="rId2"/>
    <p:sldId id="282" r:id="rId3"/>
    <p:sldId id="292" r:id="rId4"/>
    <p:sldId id="297" r:id="rId5"/>
    <p:sldId id="302" r:id="rId6"/>
    <p:sldId id="301" r:id="rId7"/>
    <p:sldId id="303" r:id="rId8"/>
    <p:sldId id="304" r:id="rId9"/>
    <p:sldId id="305" r:id="rId10"/>
    <p:sldId id="281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3A6CA-C9ED-4906-BD92-ADD707FBDD1C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25C1EF-952E-48EA-8E88-FADF84220C6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5441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196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6103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7986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7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1924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xmlns="" id="{B1F556B0-DB95-4287-8EEA-271C1177BE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312863" y="282381"/>
            <a:ext cx="456228" cy="365125"/>
          </a:xfrm>
        </p:spPr>
        <p:txBody>
          <a:bodyPr/>
          <a:lstStyle>
            <a:lvl1pPr algn="ctr">
              <a:defRPr sz="1200" b="1">
                <a:solidFill>
                  <a:schemeClr val="bg2"/>
                </a:solidFill>
                <a:latin typeface="+mj-lt"/>
              </a:defRPr>
            </a:lvl1pPr>
          </a:lstStyle>
          <a:p>
            <a:fld id="{E3813BF9-5145-4417-B95D-FA862797388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50328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46566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3339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46120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8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6833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49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4950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2951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8259D0-34A0-4D03-BD3A-50F7F6034403}" type="datetimeFigureOut">
              <a:rPr lang="ru-RU" smtClean="0"/>
              <a:t>18.09.2024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42872-7659-4856-963F-78491DA69C4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008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3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7" Type="http://schemas.openxmlformats.org/officeDocument/2006/relationships/image" Target="../media/image31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Relationship Id="rId4" Type="http://schemas.openxmlformats.org/officeDocument/2006/relationships/image" Target="../media/image2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image" Target="../media/image33.png"/><Relationship Id="rId7" Type="http://schemas.openxmlformats.org/officeDocument/2006/relationships/image" Target="../media/image37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4627416" y="2105197"/>
            <a:ext cx="34913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911435" y="3196797"/>
            <a:ext cx="292331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E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сынып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85920" y="4103731"/>
            <a:ext cx="364882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IV</a:t>
            </a:r>
            <a:r>
              <a:rPr lang="kk-KZ" sz="4800" b="1" dirty="0" smtClean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kk-KZ" sz="4800" b="1" dirty="0">
                <a:solidFill>
                  <a:schemeClr val="accent5">
                    <a:lumMod val="7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тоқсан</a:t>
            </a:r>
            <a:endParaRPr lang="ru-RU" sz="48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8168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/>
          <p:cNvSpPr/>
          <p:nvPr/>
        </p:nvSpPr>
        <p:spPr>
          <a:xfrm>
            <a:off x="3105347" y="921491"/>
            <a:ext cx="4477948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5000" b="1" dirty="0" err="1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Қорытынды</a:t>
            </a:r>
            <a:r>
              <a:rPr lang="ru-RU" sz="5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sz="5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1172487" y="1653481"/>
            <a:ext cx="953192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3600" dirty="0">
                <a:solidFill>
                  <a:srgbClr val="002060"/>
                </a:solidFill>
              </a:rPr>
              <a:t>алгебралық бөлшектерді қосу және азайтуды </a:t>
            </a:r>
            <a:r>
              <a:rPr lang="kk-KZ" sz="3600" dirty="0" smtClean="0">
                <a:solidFill>
                  <a:srgbClr val="002060"/>
                </a:solidFill>
              </a:rPr>
              <a:t>орындай алады</a:t>
            </a:r>
            <a:endParaRPr lang="en-US" sz="3600" dirty="0">
              <a:solidFill>
                <a:srgbClr val="002060"/>
              </a:solidFill>
            </a:endParaRPr>
          </a:p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ID" sz="3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1716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22221" y="1233055"/>
            <a:ext cx="9888743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kk-KZ" sz="5400" b="1" dirty="0" smtClean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Алгебралық бөлшек және оның негізгі қасиеті</a:t>
            </a:r>
            <a:endParaRPr lang="en-AE" sz="5400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AE" sz="3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kk-KZ" sz="36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280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44">
            <a:extLst>
              <a:ext uri="{FF2B5EF4-FFF2-40B4-BE49-F238E27FC236}">
                <a16:creationId xmlns:a16="http://schemas.microsoft.com/office/drawing/2014/main" xmlns="" id="{CD91E988-7A18-4398-B6F1-77F363DEF83B}"/>
              </a:ext>
            </a:extLst>
          </p:cNvPr>
          <p:cNvSpPr/>
          <p:nvPr/>
        </p:nvSpPr>
        <p:spPr>
          <a:xfrm>
            <a:off x="2961178" y="586438"/>
            <a:ext cx="4752111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40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ru-RU" sz="40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151">
            <a:extLst>
              <a:ext uri="{FF2B5EF4-FFF2-40B4-BE49-F238E27FC236}">
                <a16:creationId xmlns:a16="http://schemas.microsoft.com/office/drawing/2014/main" xmlns="" id="{FE43F11A-34E8-4E0F-8AD4-F87DBB74D073}"/>
              </a:ext>
            </a:extLst>
          </p:cNvPr>
          <p:cNvSpPr/>
          <p:nvPr/>
        </p:nvSpPr>
        <p:spPr>
          <a:xfrm>
            <a:off x="686261" y="1546434"/>
            <a:ext cx="953192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189" indent="-457189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k-KZ" sz="4400" dirty="0" smtClean="0">
                <a:solidFill>
                  <a:srgbClr val="002060"/>
                </a:solidFill>
              </a:rPr>
              <a:t>алгебралық бөлшектерді қосу және азайтуды орындау</a:t>
            </a:r>
            <a:endParaRPr lang="en-US" sz="4400" dirty="0">
              <a:solidFill>
                <a:srgbClr val="002060"/>
              </a:solidFill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1936" y="2550160"/>
            <a:ext cx="3279211" cy="4024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5107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4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9442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ru-RU" sz="2800" dirty="0" smtClean="0">
                          <a:solidFill>
                            <a:srgbClr val="002060"/>
                          </a:solidFill>
                          <a:latin typeface="Cambria Math"/>
                        </a:rPr>
                        <m:t>Бөлімдері   бірдей  алгебралық  бөлшектердің   қосындысы   мен  айырмасы</m:t>
                      </m:r>
                    </m:oMath>
                  </m:oMathPara>
                </a14:m>
                <a:r>
                  <a:rPr lang="ru-RU" sz="2800" dirty="0">
                    <a:solidFill>
                      <a:srgbClr val="FF0000"/>
                    </a:solidFill>
                    <a:latin typeface="Cambria Math"/>
                  </a:rPr>
                  <a:t/>
                </a:r>
                <a:br>
                  <a:rPr lang="ru-RU" sz="2800" dirty="0">
                    <a:solidFill>
                      <a:srgbClr val="FF0000"/>
                    </a:solidFill>
                    <a:latin typeface="Cambria Math"/>
                  </a:rPr>
                </a:br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9442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1574800" y="1815243"/>
                <a:ext cx="7985760" cy="9044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i="1" smtClean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 +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a</m:t>
                        </m:r>
                        <m: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+</m:t>
                        </m:r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c</m:t>
                        </m:r>
                      </m:den>
                    </m:f>
                    <m:r>
                      <a:rPr lang="ru-RU" sz="3600" b="0" i="1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 panose="02040503050406030204" pitchFamily="18" charset="0"/>
                      </a:rPr>
                      <m:t>                       </m:t>
                    </m:r>
                  </m:oMath>
                </a14:m>
                <a:r>
                  <a:rPr lang="en-US" sz="3600" i="1" dirty="0" smtClean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a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3600" i="1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 dirty="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c</m:t>
                        </m:r>
                      </m:den>
                    </m:f>
                  </m:oMath>
                </a14:m>
                <a:r>
                  <a:rPr lang="en-US" sz="3600" dirty="0">
                    <a:solidFill>
                      <a:schemeClr val="tx1">
                        <a:lumMod val="95000"/>
                        <a:lumOff val="5000"/>
                      </a:schemeClr>
                    </a:solidFill>
                    <a:latin typeface="Cambria Math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a</m:t>
                        </m:r>
                        <m: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b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sz="3600">
                            <a:solidFill>
                              <a:schemeClr val="tx1">
                                <a:lumMod val="95000"/>
                                <a:lumOff val="5000"/>
                              </a:schemeClr>
                            </a:solidFill>
                            <a:latin typeface="Cambria Math"/>
                          </a:rPr>
                          <m:t>c</m:t>
                        </m:r>
                      </m:den>
                    </m:f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800" y="1815243"/>
                <a:ext cx="7985760" cy="904415"/>
              </a:xfrm>
              <a:prstGeom prst="rect">
                <a:avLst/>
              </a:prstGeom>
              <a:blipFill>
                <a:blip r:embed="rId3"/>
                <a:stretch>
                  <a:fillRect b="-1081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994418" y="3190240"/>
            <a:ext cx="982598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err="1">
                <a:solidFill>
                  <a:srgbClr val="002060"/>
                </a:solidFill>
                <a:latin typeface="Cambria Math"/>
              </a:rPr>
              <a:t>Бөлімдері</a:t>
            </a:r>
            <a:r>
              <a:rPr lang="ru-RU" sz="3200" dirty="0">
                <a:solidFill>
                  <a:srgbClr val="002060"/>
                </a:solidFill>
                <a:latin typeface="Cambria Math"/>
              </a:rPr>
              <a:t>   </a:t>
            </a:r>
            <a:r>
              <a:rPr lang="ru-RU" sz="3200" dirty="0" err="1">
                <a:solidFill>
                  <a:srgbClr val="002060"/>
                </a:solidFill>
                <a:latin typeface="Cambria Math"/>
              </a:rPr>
              <a:t>әртүрлі</a:t>
            </a:r>
            <a:r>
              <a:rPr lang="ru-RU" sz="3200" dirty="0">
                <a:solidFill>
                  <a:srgbClr val="002060"/>
                </a:solidFill>
                <a:latin typeface="Cambria Math"/>
              </a:rPr>
              <a:t>  </a:t>
            </a:r>
            <a:r>
              <a:rPr lang="ru-RU" sz="3200" dirty="0" err="1">
                <a:solidFill>
                  <a:srgbClr val="002060"/>
                </a:solidFill>
                <a:latin typeface="Cambria Math"/>
              </a:rPr>
              <a:t>бөлшектерді</a:t>
            </a:r>
            <a:r>
              <a:rPr lang="ru-RU" sz="3200" dirty="0">
                <a:solidFill>
                  <a:srgbClr val="002060"/>
                </a:solidFill>
                <a:latin typeface="Cambria Math"/>
              </a:rPr>
              <a:t>  </a:t>
            </a:r>
            <a:r>
              <a:rPr lang="ru-RU" sz="3200" dirty="0" err="1">
                <a:solidFill>
                  <a:srgbClr val="002060"/>
                </a:solidFill>
                <a:latin typeface="Cambria Math"/>
              </a:rPr>
              <a:t>қосу</a:t>
            </a:r>
            <a:r>
              <a:rPr lang="ru-RU" sz="3200" dirty="0">
                <a:solidFill>
                  <a:srgbClr val="002060"/>
                </a:solidFill>
                <a:latin typeface="Cambria Math"/>
              </a:rPr>
              <a:t>  </a:t>
            </a:r>
            <a:r>
              <a:rPr lang="ru-RU" sz="3200" dirty="0" err="1">
                <a:solidFill>
                  <a:srgbClr val="002060"/>
                </a:solidFill>
                <a:latin typeface="Cambria Math"/>
              </a:rPr>
              <a:t>және</a:t>
            </a:r>
            <a:r>
              <a:rPr lang="ru-RU" sz="3200" dirty="0">
                <a:solidFill>
                  <a:srgbClr val="002060"/>
                </a:solidFill>
                <a:latin typeface="Cambria Math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Cambria Math"/>
              </a:rPr>
              <a:t>азайту</a:t>
            </a:r>
            <a:r>
              <a:rPr lang="ru-RU" sz="3200" i="1" dirty="0">
                <a:solidFill>
                  <a:srgbClr val="002060"/>
                </a:solidFill>
                <a:latin typeface="Cambria Math"/>
              </a:rPr>
              <a:t/>
            </a:r>
            <a:br>
              <a:rPr lang="ru-RU" sz="3200" i="1" dirty="0">
                <a:solidFill>
                  <a:srgbClr val="002060"/>
                </a:solidFill>
                <a:latin typeface="Cambria Math"/>
              </a:rPr>
            </a:br>
            <a:endParaRPr lang="en-US" sz="32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045849" y="4224373"/>
                <a:ext cx="9723120" cy="10273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3200" i="1" smtClean="0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ru-RU" sz="32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ru-RU" sz="32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𝑎𝑑</m:t>
                          </m:r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+</m:t>
                          </m:r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𝑏𝑐</m:t>
                          </m:r>
                        </m:num>
                        <m:den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𝑏𝑑</m:t>
                          </m:r>
                        </m:den>
                      </m:f>
                      <m:r>
                        <a:rPr lang="ru-RU" sz="3200" b="0" i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 panose="02040503050406030204" pitchFamily="18" charset="0"/>
                        </a:rPr>
                        <m:t>                                        </m:t>
                      </m:r>
                      <m:f>
                        <m:fPr>
                          <m:ctrlP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𝑎</m:t>
                          </m:r>
                        </m:num>
                        <m:den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𝑏</m:t>
                          </m:r>
                        </m:den>
                      </m:f>
                      <m:r>
                        <a:rPr lang="ru-RU" sz="32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𝑐</m:t>
                          </m:r>
                        </m:num>
                        <m:den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𝑑</m:t>
                          </m:r>
                        </m:den>
                      </m:f>
                      <m:r>
                        <a:rPr lang="ru-RU" sz="3200" i="1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𝑎𝑑</m:t>
                          </m:r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−</m:t>
                          </m:r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𝑏𝑐</m:t>
                          </m:r>
                        </m:num>
                        <m:den>
                          <m:r>
                            <a:rPr lang="ru-RU" sz="3200" i="1">
                              <a:solidFill>
                                <a:schemeClr val="tx1">
                                  <a:lumMod val="95000"/>
                                  <a:lumOff val="5000"/>
                                </a:schemeClr>
                              </a:solidFill>
                              <a:latin typeface="Cambria Math"/>
                            </a:rPr>
                            <m:t>𝑏𝑑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5849" y="4224373"/>
                <a:ext cx="9723120" cy="102733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09421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5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623514"/>
                <a:ext cx="11887200" cy="8016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 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𝑏</m:t>
                    </m:r>
                    <m:r>
                      <a:rPr lang="en-US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=−10      болғанда,   </m:t>
                    </m:r>
                    <m:f>
                      <m:fPr>
                        <m:ctrlPr>
                          <a:rPr lang="kk-KZ" sz="32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9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2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−9</m:t>
                        </m:r>
                      </m:den>
                    </m:f>
                    <m:r>
                      <a:rPr lang="en-US" sz="32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6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−10</m:t>
                        </m:r>
                      </m:num>
                      <m:den>
                        <m:sSup>
                          <m:sSupPr>
                            <m:ctrlP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32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32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−9</m:t>
                        </m:r>
                      </m:den>
                    </m:f>
                  </m:oMath>
                </a14:m>
                <a:r>
                  <a:rPr lang="kk-KZ" sz="3200" b="0" i="1" dirty="0" smtClean="0">
                    <a:solidFill>
                      <a:srgbClr val="002060"/>
                    </a:solidFill>
                    <a:latin typeface="Cambria Math" panose="02040503050406030204" pitchFamily="18" charset="0"/>
                    <a:ea typeface="Tahoma" panose="020B0604030504040204" pitchFamily="34" charset="0"/>
                    <a:cs typeface="Tahoma" panose="020B060403050404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kk-KZ" sz="32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өрнегінің  мәнін табыңдар</m:t>
                    </m:r>
                    <m:r>
                      <a:rPr lang="kk-KZ" sz="32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:</m:t>
                    </m:r>
                  </m:oMath>
                </a14:m>
                <a:endParaRPr lang="kk-KZ" sz="32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23514"/>
                <a:ext cx="11887200" cy="8016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794942" y="1766277"/>
                <a:ext cx="3137077" cy="978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9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</m:t>
                        </m:r>
                      </m:num>
                      <m:den>
                        <m:sSup>
                          <m:sSupPr>
                            <m:ctrlPr>
                              <a:rPr lang="en-US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−9</m:t>
                        </m:r>
                      </m:den>
                    </m:f>
                    <m:r>
                      <a:rPr lang="en-US" sz="4000" i="1" dirty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6</m:t>
                        </m:r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−10</m:t>
                        </m:r>
                      </m:num>
                      <m:den>
                        <m:sSup>
                          <m:sSupPr>
                            <m:ctrlPr>
                              <a:rPr lang="en-US" sz="4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000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−9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42" y="1766277"/>
                <a:ext cx="3137077" cy="978922"/>
              </a:xfrm>
              <a:prstGeom prst="rect">
                <a:avLst/>
              </a:prstGeom>
              <a:blipFill>
                <a:blip r:embed="rId3"/>
                <a:stretch>
                  <a:fillRect r="-5825" b="-1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693257" y="1775393"/>
                <a:ext cx="1369734" cy="978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+9</m:t>
                        </m:r>
                      </m:num>
                      <m:den>
                        <m:sSup>
                          <m:sSupPr>
                            <m:ctrlPr>
                              <a:rPr lang="en-US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−9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257" y="1775393"/>
                <a:ext cx="1369734" cy="978922"/>
              </a:xfrm>
              <a:prstGeom prst="rect">
                <a:avLst/>
              </a:prstGeom>
              <a:blipFill>
                <a:blip r:embed="rId4"/>
                <a:stretch>
                  <a:fillRect r="-14222" b="-130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912040" y="1773089"/>
                <a:ext cx="2798458" cy="978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9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−1−6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+10</m:t>
                        </m:r>
                      </m:num>
                      <m:den>
                        <m:sSup>
                          <m:sSupPr>
                            <m:ctrlPr>
                              <a:rPr lang="en-US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𝑏</m:t>
                            </m:r>
                          </m:e>
                          <m:sup>
                            <m:r>
                              <a:rPr lang="en-US" sz="4000" i="1" dirty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−9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2040" y="1773089"/>
                <a:ext cx="2798458" cy="978922"/>
              </a:xfrm>
              <a:prstGeom prst="rect">
                <a:avLst/>
              </a:prstGeom>
              <a:blipFill>
                <a:blip r:embed="rId5"/>
                <a:stretch>
                  <a:fillRect r="-6536" b="-1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7966549" y="1766277"/>
                <a:ext cx="2508315" cy="10728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3(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+3)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−3)(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+3)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6549" y="1766277"/>
                <a:ext cx="2508315" cy="1072858"/>
              </a:xfrm>
              <a:prstGeom prst="rect">
                <a:avLst/>
              </a:prstGeom>
              <a:blipFill>
                <a:blip r:embed="rId6"/>
                <a:stretch>
                  <a:fillRect r="-7543" b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4826625" y="3132898"/>
                <a:ext cx="1944763" cy="104541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(−10</m:t>
                        </m:r>
                        <m:r>
                          <a:rPr lang="ru-RU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)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6625" y="3132898"/>
                <a:ext cx="1944763" cy="1045414"/>
              </a:xfrm>
              <a:prstGeom prst="rect">
                <a:avLst/>
              </a:prstGeom>
              <a:blipFill>
                <a:blip r:embed="rId7"/>
                <a:stretch>
                  <a:fillRect r="-10031" b="-52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3501656" y="3093144"/>
                <a:ext cx="1113253" cy="966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−3</m:t>
                        </m:r>
                      </m:den>
                    </m:f>
                  </m:oMath>
                </a14:m>
                <a:r>
                  <a:rPr lang="en-US" sz="3200" dirty="0" smtClean="0"/>
                  <a:t>=</a:t>
                </a:r>
                <a:endParaRPr lang="en-US" sz="3200" dirty="0"/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1656" y="3093144"/>
                <a:ext cx="1113253" cy="966162"/>
              </a:xfrm>
              <a:prstGeom prst="rect">
                <a:avLst/>
              </a:prstGeom>
              <a:blipFill>
                <a:blip r:embed="rId8"/>
                <a:stretch>
                  <a:fillRect r="-13115" b="-44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672120" y="3172653"/>
                <a:ext cx="1005403" cy="96590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 -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3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13</m:t>
                        </m:r>
                      </m:den>
                    </m:f>
                  </m:oMath>
                </a14:m>
                <a:endParaRPr lang="en-US" sz="4000" dirty="0"/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72120" y="3172653"/>
                <a:ext cx="1005403" cy="965905"/>
              </a:xfrm>
              <a:prstGeom prst="rect">
                <a:avLst/>
              </a:prstGeom>
              <a:blipFill>
                <a:blip r:embed="rId9"/>
                <a:stretch>
                  <a:fillRect l="-10366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8735775" y="1878192"/>
            <a:ext cx="1173063" cy="2133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xmlns="" id="{EB5B5FC7-218A-40E9-8A1B-3F9CA6361F23}"/>
              </a:ext>
            </a:extLst>
          </p:cNvPr>
          <p:cNvCxnSpPr>
            <a:cxnSpLocks/>
          </p:cNvCxnSpPr>
          <p:nvPr/>
        </p:nvCxnSpPr>
        <p:spPr>
          <a:xfrm flipH="1">
            <a:off x="9134444" y="2382404"/>
            <a:ext cx="1173063" cy="21336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7592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7" grpId="0"/>
      <p:bldP spid="22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6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Өрнектерді ықшамдаңдар: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794942" y="1766277"/>
                <a:ext cx="3140283" cy="966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12−2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4942" y="1766277"/>
                <a:ext cx="3140283" cy="966162"/>
              </a:xfrm>
              <a:prstGeom prst="rect">
                <a:avLst/>
              </a:prstGeom>
              <a:blipFill>
                <a:blip r:embed="rId3"/>
                <a:stretch>
                  <a:fillRect r="-5814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3751502" y="1766277"/>
                <a:ext cx="3140283" cy="966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12−2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10−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1502" y="1766277"/>
                <a:ext cx="3140283" cy="966162"/>
              </a:xfrm>
              <a:prstGeom prst="rect">
                <a:avLst/>
              </a:prstGeom>
              <a:blipFill>
                <a:blip r:embed="rId4"/>
                <a:stretch>
                  <a:fillRect r="-5814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6891785" y="1815514"/>
                <a:ext cx="2801664" cy="966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12−2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−10+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91785" y="1815514"/>
                <a:ext cx="2801664" cy="966162"/>
              </a:xfrm>
              <a:prstGeom prst="rect">
                <a:avLst/>
              </a:prstGeom>
              <a:blipFill>
                <a:blip r:embed="rId5"/>
                <a:stretch>
                  <a:fillRect r="-6754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2365083" y="3327990"/>
                <a:ext cx="1414618" cy="966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kk-KZ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2−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5083" y="3327990"/>
                <a:ext cx="1414618" cy="966162"/>
              </a:xfrm>
              <a:prstGeom prst="rect">
                <a:avLst/>
              </a:prstGeom>
              <a:blipFill>
                <a:blip r:embed="rId6"/>
                <a:stretch>
                  <a:fillRect l="-15517" r="-13793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588027" y="3327990"/>
                <a:ext cx="1733616" cy="96616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rgbClr val="002060"/>
                    </a:solidFill>
                    <a:ea typeface="Tahoma" panose="020B0604030504040204" pitchFamily="34" charset="0"/>
                    <a:cs typeface="Tahoma" panose="020B0604030504040204" pitchFamily="34" charset="0"/>
                  </a:rPr>
                  <a:t>-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−2</m:t>
                        </m:r>
                      </m:den>
                    </m:f>
                  </m:oMath>
                </a14:m>
                <a:r>
                  <a:rPr lang="en-US" sz="4000" dirty="0" smtClean="0"/>
                  <a:t>=-1</a:t>
                </a:r>
                <a:endParaRPr lang="en-US" sz="40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88027" y="3327990"/>
                <a:ext cx="1733616" cy="966162"/>
              </a:xfrm>
              <a:prstGeom prst="rect">
                <a:avLst/>
              </a:prstGeom>
              <a:blipFill>
                <a:blip r:embed="rId7"/>
                <a:stretch>
                  <a:fillRect l="-12676" r="-10915" b="-1392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460004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3" grpId="0"/>
      <p:bldP spid="14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Өрнектерді ықшамдаңдар: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872733" y="1918676"/>
                <a:ext cx="2902205" cy="978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40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</m:num>
                      <m:den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2733" y="1918676"/>
                <a:ext cx="2902205" cy="978922"/>
              </a:xfrm>
              <a:prstGeom prst="rect">
                <a:avLst/>
              </a:prstGeom>
              <a:blipFill>
                <a:blip r:embed="rId3"/>
                <a:stretch>
                  <a:fillRect r="-6513" b="-1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/>
              <p:cNvSpPr/>
              <p:nvPr/>
            </p:nvSpPr>
            <p:spPr>
              <a:xfrm>
                <a:off x="947342" y="1918677"/>
                <a:ext cx="3001591" cy="9789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sSup>
                          <m:sSupPr>
                            <m:ctrlPr>
                              <a:rPr lang="en-US" sz="400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dirty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−1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1−</m:t>
                        </m:r>
                        <m:sSup>
                          <m:sSupPr>
                            <m:ctrlP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</m:ctrlPr>
                          </m:sSupPr>
                          <m:e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US" sz="4000" b="0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ahoma" panose="020B0604030504040204" pitchFamily="34" charset="0"/>
                                <a:cs typeface="Tahoma" panose="020B060403050404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342" y="1918677"/>
                <a:ext cx="3001591" cy="978922"/>
              </a:xfrm>
              <a:prstGeom prst="rect">
                <a:avLst/>
              </a:prstGeom>
              <a:blipFill>
                <a:blip r:embed="rId4"/>
                <a:stretch>
                  <a:fillRect r="-2840" b="-13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6698738" y="1927273"/>
                <a:ext cx="1424428" cy="102733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2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</m:num>
                        <m:den>
                          <m:sSup>
                            <m:sSupPr>
                              <m:ctrlPr>
                                <a:rPr lang="en-US" sz="320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3200" b="0" i="1" dirty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ahoma" panose="020B0604030504040204" pitchFamily="34" charset="0"/>
                                  <a:cs typeface="Tahoma" panose="020B0604030504040204" pitchFamily="34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−1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8738" y="1927273"/>
                <a:ext cx="1424428" cy="102733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876222" y="3170131"/>
                <a:ext cx="3912418" cy="1047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−</m:t>
                    </m:r>
                    <m:f>
                      <m:fPr>
                        <m:ctrlPr>
                          <a:rPr lang="en-US" sz="4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</m:den>
                    </m:f>
                    <m:r>
                      <a:rPr lang="en-US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6222" y="3170131"/>
                <a:ext cx="3912418" cy="1047659"/>
              </a:xfrm>
              <a:prstGeom prst="rect">
                <a:avLst/>
              </a:prstGeom>
              <a:blipFill>
                <a:blip r:embed="rId6"/>
                <a:stretch>
                  <a:fillRect r="-4361" b="-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8516542" y="3170129"/>
                <a:ext cx="1926360" cy="111145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kk-KZ" sz="320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</m:ctrlPr>
                        </m:fPr>
                        <m:num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𝑎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𝑏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+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𝑐</m:t>
                          </m:r>
                        </m:num>
                        <m:den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𝑥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−</m:t>
                          </m:r>
                          <m:r>
                            <a:rPr lang="en-US" sz="3200" b="0" i="1" dirty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ahoma" panose="020B0604030504040204" pitchFamily="34" charset="0"/>
                              <a:cs typeface="Tahoma" panose="020B0604030504040204" pitchFamily="34" charset="0"/>
                            </a:rPr>
                            <m:t>𝑦</m:t>
                          </m:r>
                        </m:den>
                      </m:f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16542" y="3170129"/>
                <a:ext cx="1926360" cy="1111458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701462" y="3170130"/>
                <a:ext cx="3912418" cy="10476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kk-KZ" sz="400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𝑎</m:t>
                        </m:r>
                      </m:num>
                      <m:den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</m:den>
                    </m:f>
                    <m:r>
                      <a:rPr lang="en-US" sz="4000" b="0" i="1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𝑏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</m:den>
                    </m:f>
                    <m:r>
                      <a:rPr lang="en-US" sz="40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ahoma" panose="020B0604030504040204" pitchFamily="34" charset="0"/>
                        <a:cs typeface="Tahoma" panose="020B0604030504040204" pitchFamily="34" charset="0"/>
                      </a:rPr>
                      <m:t>+</m:t>
                    </m:r>
                    <m:f>
                      <m:fPr>
                        <m:ctrlP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𝑐</m:t>
                        </m:r>
                      </m:num>
                      <m:den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𝑥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−</m:t>
                        </m:r>
                        <m:r>
                          <a:rPr lang="en-US" sz="40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ahoma" panose="020B0604030504040204" pitchFamily="34" charset="0"/>
                            <a:cs typeface="Tahoma" panose="020B0604030504040204" pitchFamily="34" charset="0"/>
                          </a:rPr>
                          <m:t>𝑦</m:t>
                        </m:r>
                      </m:den>
                    </m:f>
                  </m:oMath>
                </a14:m>
                <a:r>
                  <a:rPr lang="en-US" sz="4000" dirty="0" smtClean="0"/>
                  <a:t>=</a:t>
                </a:r>
                <a:endParaRPr lang="en-US" sz="4000" dirty="0"/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1462" y="3170130"/>
                <a:ext cx="3912418" cy="1047659"/>
              </a:xfrm>
              <a:prstGeom prst="rect">
                <a:avLst/>
              </a:prstGeom>
              <a:blipFill>
                <a:blip r:embed="rId8"/>
                <a:stretch>
                  <a:fillRect r="-4517" b="-58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8672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2" grpId="0"/>
      <p:bldP spid="17" grpId="0"/>
      <p:bldP spid="1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8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Қосуды орындаңдар: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4418" y="647506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Прямоугольник 13"/>
              <p:cNvSpPr/>
              <p:nvPr/>
            </p:nvSpPr>
            <p:spPr>
              <a:xfrm>
                <a:off x="4788566" y="738474"/>
                <a:ext cx="2679708" cy="9177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kk-KZ" sz="36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36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Прямоугольник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566" y="738474"/>
                <a:ext cx="2679708" cy="91775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Прямоугольник 14"/>
          <p:cNvSpPr/>
          <p:nvPr/>
        </p:nvSpPr>
        <p:spPr>
          <a:xfrm>
            <a:off x="1306882" y="1747194"/>
            <a:ext cx="10127901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Шешуі:</a:t>
            </a:r>
            <a:r>
              <a:rPr lang="kk-KZ" b="1" dirty="0" smtClean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 әр түрлі болғандықтан ортақ бөлімге келтіріп бөліміне жазамыз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ал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алымындағы өрнектерді толықтауыш өрнектеріне көбейтіп, </a:t>
            </a:r>
            <a:endParaRPr lang="kk-K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оларды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қосамыз және жақшаларды ашып, ұқсас мүшелерін біріктіріп  ықшамдаймыз, сонда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kk-KZ" dirty="0" smtClean="0"/>
              <a:t> 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1141126" y="3065115"/>
                <a:ext cx="3122137" cy="91775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+</m:t>
                    </m:r>
                    <m:f>
                      <m:f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d>
                          <m:dPr>
                            <m:ctrlPr>
                              <a:rPr lang="kk-KZ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  <m:r>
                              <a:rPr lang="kk-KZ" sz="36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lang="kk-KZ" sz="3600" b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𝟏</m:t>
                            </m:r>
                          </m:e>
                        </m:d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  <m:r>
                      <a:rPr lang="en-US" sz="36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</m:oMath>
                </a14:m>
                <a:r>
                  <a:rPr lang="ru-RU" sz="3600" b="1" dirty="0" smtClean="0">
                    <a:solidFill>
                      <a:srgbClr val="00206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ru-RU" sz="36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126" y="3065115"/>
                <a:ext cx="3122137" cy="9177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Прямоугольник 17"/>
              <p:cNvSpPr/>
              <p:nvPr/>
            </p:nvSpPr>
            <p:spPr>
              <a:xfrm>
                <a:off x="4118006" y="3182707"/>
                <a:ext cx="5614999" cy="100495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ru-RU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kk-KZ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kk-KZ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+</m:t>
                              </m:r>
                              <m:r>
                                <a:rPr lang="kk-KZ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e>
                          </m:d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−</m:t>
                              </m:r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d>
                            <m:dPr>
                              <m:ctrlPr>
                                <a:rPr lang="kk-KZ" sz="2800" b="1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kk-KZ" sz="28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х−</m:t>
                              </m:r>
                              <m:r>
                                <a:rPr lang="kk-KZ" sz="2800" b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US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kk-KZ" sz="2800" b="1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)(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)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Прямоугольник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18006" y="3182707"/>
                <a:ext cx="5614999" cy="10049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Прямоугольник 18"/>
              <p:cNvSpPr/>
              <p:nvPr/>
            </p:nvSpPr>
            <p:spPr>
              <a:xfrm>
                <a:off x="1141126" y="4187662"/>
                <a:ext cx="6865469" cy="97513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𝟏𝟎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+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𝟑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𝟓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𝟏𝟓</m:t>
                          </m:r>
                        </m:den>
                      </m:f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Прямоугольник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1126" y="4187662"/>
                <a:ext cx="6865469" cy="97513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1306882" y="5162801"/>
                <a:ext cx="2718308" cy="96795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𝟏𝟑</m:t>
                          </m:r>
                        </m:num>
                        <m:den>
                          <m:sSup>
                            <m:sSupPr>
                              <m:ctrlP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𝒙</m:t>
                              </m:r>
                            </m:e>
                            <m:sup>
                              <m:r>
                                <a:rPr lang="en-US" sz="2800" b="1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𝟐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𝒙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r>
                            <a:rPr lang="en-US" sz="2800" b="1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𝟏𝟓</m:t>
                          </m:r>
                        </m:den>
                      </m:f>
                    </m:oMath>
                  </m:oMathPara>
                </a14:m>
                <a:endParaRPr lang="ru-RU" sz="28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6882" y="5162801"/>
                <a:ext cx="2718308" cy="96795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34820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BBC6C0BA-757B-4939-8253-73C6020AD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813BF9-5145-4417-B95D-FA8627973885}" type="slidenum">
              <a:rPr lang="en-US" smtClean="0"/>
              <a:pPr/>
              <a:t>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98178" y="695100"/>
                <a:ext cx="1044036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8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А</m:t>
                      </m:r>
                      <m:r>
                        <a:rPr lang="kk-KZ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Tahoma" panose="020B0604030504040204" pitchFamily="34" charset="0"/>
                          <a:cs typeface="Tahoma" panose="020B0604030504040204" pitchFamily="34" charset="0"/>
                        </a:rPr>
                        <m:t>зайтуды  орындаңдар:</m:t>
                      </m:r>
                    </m:oMath>
                  </m:oMathPara>
                </a14:m>
                <a:endParaRPr lang="kk-KZ" sz="2800" b="0" i="1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Tahoma" panose="020B0604030504040204" pitchFamily="34" charset="0"/>
                  <a:cs typeface="Tahoma" panose="020B0604030504040204" pitchFamily="34" charset="0"/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178" y="695100"/>
                <a:ext cx="10440365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/>
              <p:cNvSpPr/>
              <p:nvPr/>
            </p:nvSpPr>
            <p:spPr>
              <a:xfrm>
                <a:off x="4719918" y="724284"/>
                <a:ext cx="1907510" cy="80381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2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х+</m:t>
                        </m:r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kk-KZ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𝐱</m:t>
                        </m:r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  <m:r>
                      <a:rPr lang="kk-KZ" sz="32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RU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kk-KZ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х−</m:t>
                        </m:r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kk-KZ" sz="32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х+</m:t>
                        </m:r>
                        <m:r>
                          <a:rPr lang="kk-KZ" sz="32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2400" dirty="0"/>
                  <a:t> </a:t>
                </a:r>
                <a:r>
                  <a:rPr lang="kk-KZ" sz="2400" b="1" dirty="0"/>
                  <a:t> </a:t>
                </a:r>
                <a:endParaRPr lang="ru-RU" sz="2400" dirty="0"/>
              </a:p>
            </p:txBody>
          </p:sp>
        </mc:Choice>
        <mc:Fallback xmlns="">
          <p:sp>
            <p:nvSpPr>
              <p:cNvPr id="10" name="Прямоугольник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9918" y="724284"/>
                <a:ext cx="1907510" cy="80381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Прямоугольник 10"/>
          <p:cNvSpPr/>
          <p:nvPr/>
        </p:nvSpPr>
        <p:spPr>
          <a:xfrm>
            <a:off x="752809" y="1575679"/>
            <a:ext cx="94586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Бөлшектердің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бөлімдері әр түрлі болғандықтан ортақ бөлімге келтіріп бөліміне жазамыз,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 алымындағы өрнектерді толықтауыш өрнектеріне көбейтіп, </a:t>
            </a:r>
          </a:p>
          <a:p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оларды </a:t>
            </a:r>
            <a:r>
              <a:rPr lang="kk-K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азайтамыз </a:t>
            </a:r>
            <a:r>
              <a:rPr lang="kk-KZ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және жақшаларды ашып, ұқсас мүшелерін біріктіріп  ықшамдаймыз, сонда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920078" y="2553682"/>
                <a:ext cx="2436886" cy="8927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solidFill>
                      <a:srgbClr val="002060"/>
                    </a:solidFill>
                  </a:rPr>
                  <a:t> =</a:t>
                </a:r>
                <a:r>
                  <a:rPr lang="kk-KZ" sz="3600" b="1" dirty="0" smtClean="0">
                    <a:solidFill>
                      <a:srgbClr val="002060"/>
                    </a:solidFill>
                  </a:rPr>
                  <a:t> </a:t>
                </a:r>
                <a:endParaRPr lang="ru-RU" sz="3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0078" y="2553682"/>
                <a:ext cx="2436886" cy="892745"/>
              </a:xfrm>
              <a:prstGeom prst="rect">
                <a:avLst/>
              </a:prstGeom>
              <a:blipFill>
                <a:blip r:embed="rId4"/>
                <a:stretch>
                  <a:fillRect r="-3000" b="-130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/>
              <p:cNvSpPr/>
              <p:nvPr/>
            </p:nvSpPr>
            <p:spPr>
              <a:xfrm>
                <a:off x="3356964" y="2597839"/>
                <a:ext cx="4852610" cy="90326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</m:den>
                    </m:f>
                  </m:oMath>
                </a14:m>
                <a:r>
                  <a:rPr lang="ru-RU" sz="3600" dirty="0">
                    <a:solidFill>
                      <a:srgbClr val="002060"/>
                    </a:solidFill>
                  </a:rPr>
                  <a:t> =</a:t>
                </a:r>
                <a:r>
                  <a:rPr lang="kk-KZ" sz="3600" b="1" dirty="0" smtClean="0">
                    <a:solidFill>
                      <a:srgbClr val="002060"/>
                    </a:solidFill>
                  </a:rPr>
                  <a:t> </a:t>
                </a:r>
                <a:endParaRPr lang="ru-RU" sz="3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Прямоугольник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56964" y="2597839"/>
                <a:ext cx="4852610" cy="903261"/>
              </a:xfrm>
              <a:prstGeom prst="rect">
                <a:avLst/>
              </a:prstGeom>
              <a:blipFill>
                <a:blip r:embed="rId5"/>
                <a:stretch>
                  <a:fillRect r="-628" b="-128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752809" y="3702506"/>
                <a:ext cx="5579476" cy="1047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  <m:r>
                      <a:rPr lang="kk-KZ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−</m:t>
                    </m:r>
                    <m:f>
                      <m:f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sz="3600" dirty="0">
                    <a:solidFill>
                      <a:srgbClr val="002060"/>
                    </a:solidFill>
                  </a:rPr>
                  <a:t> =</a:t>
                </a:r>
                <a:r>
                  <a:rPr lang="kk-KZ" sz="3600" b="1" dirty="0" smtClean="0">
                    <a:solidFill>
                      <a:srgbClr val="002060"/>
                    </a:solidFill>
                  </a:rPr>
                  <a:t> </a:t>
                </a:r>
                <a:endParaRPr lang="ru-RU" sz="3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809" y="3702506"/>
                <a:ext cx="5579476" cy="1047146"/>
              </a:xfrm>
              <a:prstGeom prst="rect">
                <a:avLst/>
              </a:prstGeom>
              <a:blipFill>
                <a:blip r:embed="rId6"/>
                <a:stretch>
                  <a:fillRect r="-437" b="-3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1201055" y="5005732"/>
                <a:ext cx="2285754" cy="89274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002060"/>
                    </a:solidFill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𝟐𝟑</m:t>
                        </m:r>
                      </m:num>
                      <m:den>
                        <m:sSup>
                          <m:sSupPr>
                            <m:ctrlP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𝟗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𝟐𝟎</m:t>
                        </m:r>
                      </m:den>
                    </m:f>
                  </m:oMath>
                </a14:m>
                <a:r>
                  <a:rPr lang="ru-RU" sz="3600" dirty="0">
                    <a:solidFill>
                      <a:srgbClr val="002060"/>
                    </a:solidFill>
                  </a:rPr>
                  <a:t> </a:t>
                </a:r>
                <a:r>
                  <a:rPr lang="kk-KZ" sz="3600" b="1" dirty="0" smtClean="0">
                    <a:solidFill>
                      <a:srgbClr val="002060"/>
                    </a:solidFill>
                  </a:rPr>
                  <a:t> </a:t>
                </a:r>
                <a:endParaRPr lang="ru-RU" sz="3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055" y="5005732"/>
                <a:ext cx="2285754" cy="892745"/>
              </a:xfrm>
              <a:prstGeom prst="rect">
                <a:avLst/>
              </a:prstGeom>
              <a:blipFill>
                <a:blip r:embed="rId7"/>
                <a:stretch>
                  <a:fillRect l="-8000" b="-12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Прямоугольник 22"/>
              <p:cNvSpPr/>
              <p:nvPr/>
            </p:nvSpPr>
            <p:spPr>
              <a:xfrm>
                <a:off x="6266071" y="3695636"/>
                <a:ext cx="5274906" cy="104714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ru-RU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ru-RU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𝟖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ru-RU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𝒙</m:t>
                            </m:r>
                          </m:e>
                          <m:sup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𝟐</m:t>
                            </m:r>
                          </m:sup>
                        </m:sSup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𝟑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𝟏𝟓</m:t>
                        </m:r>
                      </m:num>
                      <m:den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kk-KZ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)(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𝒙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𝟒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den>
                    </m:f>
                  </m:oMath>
                </a14:m>
                <a:r>
                  <a:rPr lang="ru-RU" sz="3600" dirty="0">
                    <a:solidFill>
                      <a:srgbClr val="002060"/>
                    </a:solidFill>
                  </a:rPr>
                  <a:t> =</a:t>
                </a:r>
                <a:r>
                  <a:rPr lang="kk-KZ" sz="3600" b="1" dirty="0" smtClean="0">
                    <a:solidFill>
                      <a:srgbClr val="002060"/>
                    </a:solidFill>
                  </a:rPr>
                  <a:t> </a:t>
                </a:r>
                <a:endParaRPr lang="ru-RU" sz="36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Прямоугольник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6071" y="3695636"/>
                <a:ext cx="5274906" cy="1047146"/>
              </a:xfrm>
              <a:prstGeom prst="rect">
                <a:avLst/>
              </a:prstGeom>
              <a:blipFill>
                <a:blip r:embed="rId8"/>
                <a:stretch>
                  <a:fillRect r="-578" b="-348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72703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6" grpId="0"/>
      <p:bldP spid="21" grpId="0"/>
      <p:bldP spid="22" grpId="0"/>
      <p:bldP spid="23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1512</TotalTime>
  <Words>143</Words>
  <Application>Microsoft Office PowerPoint</Application>
  <PresentationFormat>Широкоэкранный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Tahoma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Действительные числа</dc:title>
  <dc:creator>User</dc:creator>
  <cp:lastModifiedBy>Huawei</cp:lastModifiedBy>
  <cp:revision>170</cp:revision>
  <dcterms:created xsi:type="dcterms:W3CDTF">2022-09-04T21:41:09Z</dcterms:created>
  <dcterms:modified xsi:type="dcterms:W3CDTF">2024-09-18T03:18:46Z</dcterms:modified>
</cp:coreProperties>
</file>