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8" r:id="rId2"/>
    <p:sldId id="282" r:id="rId3"/>
    <p:sldId id="292" r:id="rId4"/>
    <p:sldId id="296" r:id="rId5"/>
    <p:sldId id="298" r:id="rId6"/>
    <p:sldId id="313" r:id="rId7"/>
    <p:sldId id="314" r:id="rId8"/>
    <p:sldId id="310" r:id="rId9"/>
    <p:sldId id="312" r:id="rId10"/>
    <p:sldId id="281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3447" autoAdjust="0"/>
  </p:normalViewPr>
  <p:slideViewPr>
    <p:cSldViewPr snapToGrid="0">
      <p:cViewPr varScale="1">
        <p:scale>
          <a:sx n="50" d="100"/>
          <a:sy n="50" d="100"/>
        </p:scale>
        <p:origin x="38" y="8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3A6CA-C9ED-4906-BD92-ADD707FBDD1C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5C1EF-952E-48EA-8E88-FADF84220C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441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25C1EF-952E-48EA-8E88-FADF84220C6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259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9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10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986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7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192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2026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5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33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61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18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83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49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95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0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27416" y="2105197"/>
            <a:ext cx="34913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Алгебра</a:t>
            </a:r>
            <a:endParaRPr lang="ru-RU" sz="6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11435" y="3196797"/>
            <a:ext cx="29233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E" sz="4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7</a:t>
            </a:r>
            <a:r>
              <a:rPr lang="kk-KZ" sz="4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сынып</a:t>
            </a:r>
            <a:endParaRPr lang="ru-RU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27416" y="4103731"/>
            <a:ext cx="36462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III</a:t>
            </a:r>
            <a:r>
              <a:rPr lang="kk-KZ" sz="4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тоқсан</a:t>
            </a:r>
            <a:endParaRPr lang="ru-RU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xmlns="" id="{14FCEE11-4AB3-4847-9E51-E42FD092039B}"/>
                  </a:ext>
                </a:extLst>
              </p:cNvPr>
              <p:cNvSpPr txBox="1"/>
              <p:nvPr/>
            </p:nvSpPr>
            <p:spPr>
              <a:xfrm>
                <a:off x="1617044" y="2569945"/>
                <a:ext cx="9087371" cy="28160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189" indent="-457189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KZ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4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±</m:t>
                    </m:r>
                    <m:sSup>
                      <m:sSupPr>
                        <m:ctrlPr>
                          <a:rPr lang="ru-KZ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kk-KZ" sz="4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±</m:t>
                        </m:r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</m:oMath>
                </a14:m>
                <a:r>
                  <a:rPr lang="en-US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44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∓</m:t>
                    </m:r>
                  </m:oMath>
                </a14:m>
                <a:r>
                  <a:rPr lang="en-US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ab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kk-KZ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екі өрнектің кубтарының қосындысы мен айырмасы формуласын</a:t>
                </a:r>
                <a:r>
                  <a:rPr lang="en-US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меңгердіңіздер.</a:t>
                </a:r>
                <a:endParaRPr lang="en-ID" sz="44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14FCEE11-4AB3-4847-9E51-E42FD09203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7044" y="2569945"/>
                <a:ext cx="9087371" cy="2816092"/>
              </a:xfrm>
              <a:prstGeom prst="rect">
                <a:avLst/>
              </a:prstGeom>
              <a:blipFill>
                <a:blip r:embed="rId2"/>
                <a:stretch>
                  <a:fillRect t="-3896" b="-9524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Прямоугольник 47"/>
          <p:cNvSpPr/>
          <p:nvPr/>
        </p:nvSpPr>
        <p:spPr>
          <a:xfrm>
            <a:off x="2329314" y="1126156"/>
            <a:ext cx="4490051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Қорытынды</a:t>
            </a:r>
            <a:r>
              <a:rPr lang="ru-RU" sz="50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en-US" sz="50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13297" y="895149"/>
            <a:ext cx="9047747" cy="4570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kk-KZ" sz="50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Қысқаша көбейту формулалары. </a:t>
            </a:r>
          </a:p>
          <a:p>
            <a:pPr algn="ctr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kk-KZ" sz="50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Екі өрнектің кубтарының қосындысы мен айырмасы</a:t>
            </a:r>
            <a:endParaRPr lang="kk-KZ" sz="5000" b="1" dirty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  <a:sym typeface="PT Sans Caption"/>
            </a:endParaRPr>
          </a:p>
        </p:txBody>
      </p:sp>
    </p:spTree>
    <p:extLst>
      <p:ext uri="{BB962C8B-B14F-4D97-AF65-F5344CB8AC3E}">
        <p14:creationId xmlns:p14="http://schemas.microsoft.com/office/powerpoint/2010/main" val="1472808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4">
            <a:extLst>
              <a:ext uri="{FF2B5EF4-FFF2-40B4-BE49-F238E27FC236}">
                <a16:creationId xmlns:a16="http://schemas.microsoft.com/office/drawing/2014/main" xmlns="" id="{CD91E988-7A18-4398-B6F1-77F363DEF83B}"/>
              </a:ext>
            </a:extLst>
          </p:cNvPr>
          <p:cNvSpPr/>
          <p:nvPr/>
        </p:nvSpPr>
        <p:spPr>
          <a:xfrm>
            <a:off x="1135781" y="1238636"/>
            <a:ext cx="580534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50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Бүгінгі сабақта:</a:t>
            </a:r>
            <a:endParaRPr lang="ru-RU" sz="50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151">
                <a:extLst>
                  <a:ext uri="{FF2B5EF4-FFF2-40B4-BE49-F238E27FC236}">
                    <a16:creationId xmlns:a16="http://schemas.microsoft.com/office/drawing/2014/main" xmlns="" id="{FE43F11A-34E8-4E0F-8AD4-F87DBB74D073}"/>
                  </a:ext>
                </a:extLst>
              </p:cNvPr>
              <p:cNvSpPr/>
              <p:nvPr/>
            </p:nvSpPr>
            <p:spPr>
              <a:xfrm>
                <a:off x="1886551" y="2464067"/>
                <a:ext cx="9462169" cy="31269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189" indent="-457189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KZ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4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±</m:t>
                    </m:r>
                    <m:sSup>
                      <m:sSupPr>
                        <m:ctrlPr>
                          <a:rPr lang="ru-KZ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kk-KZ" sz="4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±</m:t>
                        </m:r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</m:oMath>
                </a14:m>
                <a:r>
                  <a:rPr lang="en-US" sz="4800" b="1" i="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4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800" b="1" i="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∓</m:t>
                    </m:r>
                  </m:oMath>
                </a14:m>
                <a:r>
                  <a:rPr lang="en-US" sz="4800" b="1" i="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ab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kk-KZ" sz="4800" b="1" i="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sz="4800" b="1" dirty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4800" b="1" dirty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екі өрнектің </a:t>
                </a:r>
                <a:r>
                  <a:rPr lang="kk-KZ" sz="4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кубтары</a:t>
                </a:r>
                <a:r>
                  <a:rPr lang="kk-KZ" sz="4800" b="1" dirty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ның</a:t>
                </a:r>
                <a:r>
                  <a:rPr lang="kk-KZ" sz="4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қосындысы мен</a:t>
                </a:r>
                <a:r>
                  <a:rPr lang="kk-KZ" sz="4800" b="1" dirty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айырмасы </a:t>
                </a:r>
                <a:r>
                  <a:rPr lang="kk-KZ" sz="4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формуласын</a:t>
                </a:r>
                <a:r>
                  <a:rPr lang="en-US" sz="4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4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меңгересіздер</a:t>
                </a:r>
                <a:r>
                  <a:rPr lang="en-US" sz="4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</a:t>
                </a:r>
                <a:endParaRPr lang="en-ID" sz="4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tangle 151">
                <a:extLst>
                  <a:ext uri="{FF2B5EF4-FFF2-40B4-BE49-F238E27FC236}">
                    <a16:creationId xmlns:a16="http://schemas.microsoft.com/office/drawing/2014/main" id="{FE43F11A-34E8-4E0F-8AD4-F87DBB74D0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6551" y="2464067"/>
                <a:ext cx="9462169" cy="3126946"/>
              </a:xfrm>
              <a:prstGeom prst="rect">
                <a:avLst/>
              </a:prstGeom>
              <a:blipFill>
                <a:blip r:embed="rId2"/>
                <a:stretch>
                  <a:fillRect t="-3704" r="-901" b="-7407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2">
            <a:extLst>
              <a:ext uri="{FF2B5EF4-FFF2-40B4-BE49-F238E27FC236}">
                <a16:creationId xmlns:a16="http://schemas.microsoft.com/office/drawing/2014/main" xmlns="" id="{051047F3-0D08-1AC3-7ADE-EAC166328B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465107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087120" y="1036320"/>
            <a:ext cx="107594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ЕКІ ӨРНЕКТІҢ КУБТАРЫНЫҢ ҚОСЫНДЫСЫ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xmlns="" id="{A60EA701-285E-1156-AF56-4977572FB522}"/>
                  </a:ext>
                </a:extLst>
              </p:cNvPr>
              <p:cNvSpPr/>
              <p:nvPr/>
            </p:nvSpPr>
            <p:spPr>
              <a:xfrm>
                <a:off x="1869440" y="2021840"/>
                <a:ext cx="9035982" cy="7847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KZ" sz="4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KZ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kk-KZ" sz="44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4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r>
                        <m:rPr>
                          <m:nor/>
                        </m:rPr>
                        <a:rPr lang="en-US" sz="4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44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44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n-US" sz="4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ab</m:t>
                      </m:r>
                      <m:r>
                        <m:rPr>
                          <m:nor/>
                        </m:rPr>
                        <a:rPr lang="en-US" sz="4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+ </m:t>
                      </m:r>
                      <m:sSup>
                        <m:sSupPr>
                          <m:ctrlP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m:rPr>
                          <m:nor/>
                        </m:rPr>
                        <a:rPr lang="kk-KZ" sz="4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kk-KZ" sz="44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A60EA701-285E-1156-AF56-4977572FB5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9440" y="2021840"/>
                <a:ext cx="9035982" cy="78476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9952FCCE-3182-104F-A00F-FB6CC32A196E}"/>
              </a:ext>
            </a:extLst>
          </p:cNvPr>
          <p:cNvSpPr/>
          <p:nvPr/>
        </p:nvSpPr>
        <p:spPr>
          <a:xfrm>
            <a:off x="1310640" y="3091270"/>
            <a:ext cx="10342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ЕКІ ӨРНЕКТІҢ КУБТАРЫНЫҢ АЙЫРМАСЫ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xmlns="" id="{A4C0ECAA-B8C2-2505-9B71-61A6C5956CE1}"/>
                  </a:ext>
                </a:extLst>
              </p:cNvPr>
              <p:cNvSpPr/>
              <p:nvPr/>
            </p:nvSpPr>
            <p:spPr>
              <a:xfrm>
                <a:off x="1798320" y="3987902"/>
                <a:ext cx="9215120" cy="7847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KZ" sz="4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KZ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kk-KZ" sz="44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4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r>
                        <m:rPr>
                          <m:nor/>
                        </m:rPr>
                        <a:rPr lang="en-US" sz="4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44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44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m:rPr>
                          <m:nor/>
                        </m:rPr>
                        <a:rPr lang="en-US" sz="4400" b="1" i="0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 </m:t>
                      </m:r>
                      <m:r>
                        <m:rPr>
                          <m:nor/>
                        </m:rPr>
                        <a:rPr lang="en-US" sz="4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ab</m:t>
                      </m:r>
                      <m:r>
                        <m:rPr>
                          <m:nor/>
                        </m:rPr>
                        <a:rPr lang="en-US" sz="4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+ </m:t>
                      </m:r>
                      <m:sSup>
                        <m:sSupPr>
                          <m:ctrlP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m:rPr>
                          <m:nor/>
                        </m:rPr>
                        <a:rPr lang="kk-KZ" sz="4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kk-KZ" sz="44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A4C0ECAA-B8C2-2505-9B71-61A6C5956CE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8320" y="3987902"/>
                <a:ext cx="9215120" cy="78476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4468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A4284C7-0D90-42C8-886C-9ADFA5A7781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/>
              <a:t>.</a:t>
            </a:r>
            <a:endParaRPr lang="en-US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511166" y="404260"/>
            <a:ext cx="8669154" cy="743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kk-KZ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ТАПСЫРМАЛАР: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066800" y="1147733"/>
                <a:ext cx="9973377" cy="50841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742950" indent="-742950" algn="just">
                  <a:spcAft>
                    <a:spcPts val="1000"/>
                  </a:spcAft>
                  <a:buAutoNum type="arabicPeriod"/>
                </a:pP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Көбейткіштерге жіктеңдер:</a:t>
                </a: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ru-RU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 algn="just"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𝟏𝟐𝟓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 −</m:t>
                      </m:r>
                      <m:sSup>
                        <m:sSupPr>
                          <m:ctrlPr>
                            <a:rPr lang="ru-KZ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𝟐𝟏𝟔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KZ" sz="4000" b="1" i="1" dirty="0">
                  <a:solidFill>
                    <a:schemeClr val="bg2">
                      <a:lumMod val="10000"/>
                    </a:schemeClr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Шешуі.</a:t>
                </a: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Екі өрнектің к</a:t>
                </a:r>
                <a:r>
                  <a:rPr lang="ru-RU" sz="4000" b="1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уб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тарының 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айырмасы формуласын қолдан:</a:t>
                </a:r>
                <a:endParaRPr lang="ru-KZ" sz="4000" b="1" dirty="0">
                  <a:solidFill>
                    <a:schemeClr val="bg2">
                      <a:lumMod val="10000"/>
                    </a:schemeClr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4000" b="1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4000" b="1" i="1">
                        <a:latin typeface="Cambria Math" panose="02040503050406030204" pitchFamily="18" charset="0"/>
                      </a:rPr>
                      <m:t>𝟏𝟐𝟓</m:t>
                    </m:r>
                    <m:r>
                      <a:rPr lang="en-US" sz="4000" b="1" i="1">
                        <a:latin typeface="Cambria Math" panose="02040503050406030204" pitchFamily="18" charset="0"/>
                      </a:rPr>
                      <m:t> −</m:t>
                    </m:r>
                    <m:sSup>
                      <m:sSupPr>
                        <m:ctrlPr>
                          <a:rPr lang="ru-KZ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𝟐𝟏𝟔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= (0,5)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3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(0,6t)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3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= </a:t>
                </a:r>
              </a:p>
              <a:p>
                <a:pPr algn="just">
                  <a:spcAft>
                    <a:spcPts val="1000"/>
                  </a:spcAft>
                </a:pP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=(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0,5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0,6t)((0,5)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+ 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0,5 · 0,6t + (0,6t)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) 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=</a:t>
                </a:r>
              </a:p>
              <a:p>
                <a:pPr algn="just">
                  <a:spcAft>
                    <a:spcPts val="1000"/>
                  </a:spcAft>
                </a:pP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(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0,5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0,6t)(0,25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+ 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0,3t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KZ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).</a:t>
                </a:r>
                <a:endParaRPr lang="kk-KZ" sz="4000" b="1" i="1" dirty="0">
                  <a:solidFill>
                    <a:schemeClr val="bg2">
                      <a:lumMod val="10000"/>
                    </a:schemeClr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47733"/>
                <a:ext cx="9973377" cy="5084149"/>
              </a:xfrm>
              <a:prstGeom prst="rect">
                <a:avLst/>
              </a:prstGeom>
              <a:blipFill>
                <a:blip r:embed="rId2"/>
                <a:stretch>
                  <a:fillRect l="-2139" t="-2158" r="-2139" b="-4317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4010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xmlns="" id="{41190717-B392-744B-B595-875273C5A4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02C7E54-E159-FE4F-57B2-C6D0F3C87C5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/>
              <a:t>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xmlns="" id="{0C5E19F5-1B9F-2647-02DD-FA4BE39458FE}"/>
                  </a:ext>
                </a:extLst>
              </p:cNvPr>
              <p:cNvSpPr/>
              <p:nvPr/>
            </p:nvSpPr>
            <p:spPr>
              <a:xfrm>
                <a:off x="812800" y="792480"/>
                <a:ext cx="10779760" cy="41842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1000"/>
                  </a:spcAft>
                </a:pP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2.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b="1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Өрнекті</a:t>
                </a:r>
                <a:r>
                  <a:rPr lang="ru-RU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b="1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ықшамдаңдар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:</a:t>
                </a: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</a:p>
              <a:p>
                <a:pPr algn="just">
                  <a:spcAft>
                    <a:spcPts val="1000"/>
                  </a:spcAft>
                </a:pP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(n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4)(n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+ 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4n + 16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). </a:t>
                </a:r>
                <a:endParaRPr lang="kk-KZ" sz="4000" b="1" i="1" dirty="0">
                  <a:solidFill>
                    <a:schemeClr val="bg2">
                      <a:lumMod val="10000"/>
                    </a:schemeClr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Шешуі. 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Екі өрнектің кубтарының 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айырмасы формуласын қолдан</a:t>
                </a: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 algn="just">
                  <a:spcAft>
                    <a:spcPts val="1000"/>
                  </a:spcAft>
                </a:pP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(n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4)(n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+ 4n + 16)=(n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4)(n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– n·4 + 4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)=</a:t>
                </a:r>
                <a:r>
                  <a:rPr lang="kk-KZ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KZ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4000" b="1" i="1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en-US" sz="4000" b="1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m:rPr>
                        <m:nor/>
                      </m:rPr>
                      <a:rPr lang="en-US" sz="4000" b="1" i="1" baseline="3000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3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=  n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3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64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 </a:t>
                </a:r>
                <a:endParaRPr lang="kk-KZ" sz="4000" b="1" i="1" dirty="0">
                  <a:solidFill>
                    <a:schemeClr val="bg2">
                      <a:lumMod val="10000"/>
                    </a:schemeClr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0C5E19F5-1B9F-2647-02DD-FA4BE39458F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800" y="792480"/>
                <a:ext cx="10779760" cy="4184287"/>
              </a:xfrm>
              <a:prstGeom prst="rect">
                <a:avLst/>
              </a:prstGeom>
              <a:blipFill>
                <a:blip r:embed="rId2"/>
                <a:stretch>
                  <a:fillRect l="-1979" t="-2624" r="-1979" b="-5394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1242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418A6BEC-2ACD-B427-7D3A-1C00467F30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A5FD3F1-BAAC-2CE2-6653-881B9CAEC03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/>
              <a:t>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xmlns="" id="{88E401D4-6E2E-2E3C-5B4B-CC923C39F9C5}"/>
                  </a:ext>
                </a:extLst>
              </p:cNvPr>
              <p:cNvSpPr/>
              <p:nvPr/>
            </p:nvSpPr>
            <p:spPr>
              <a:xfrm>
                <a:off x="1026160" y="995680"/>
                <a:ext cx="10327640" cy="46879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1000"/>
                  </a:spcAft>
                </a:pPr>
                <a:r>
                  <a:rPr lang="en-US" sz="36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3</a:t>
                </a:r>
                <a:r>
                  <a:rPr lang="kk-KZ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</a:t>
                </a:r>
                <a:r>
                  <a:rPr lang="kk-KZ" sz="3600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 dirty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600" b="1" i="1" dirty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𝟑𝟐𝟔</m:t>
                        </m:r>
                      </m:e>
                      <m:sup>
                        <m:r>
                          <a:rPr lang="en-US" sz="3600" b="1" i="1" dirty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a:rPr lang="en-US" sz="3600" b="1" i="1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3600" b="1" i="1" dirty="0">
                        <a:solidFill>
                          <a:schemeClr val="bg2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 </m:t>
                    </m:r>
                    <m:sSup>
                      <m:sSupPr>
                        <m:ctrlPr>
                          <a:rPr lang="en-US" sz="36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600" b="1" i="1" dirty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𝟕𝟒</m:t>
                        </m:r>
                      </m:e>
                      <m:sup>
                        <m:r>
                          <a:rPr lang="en-US" sz="3600" b="1" i="1" dirty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a:rPr lang="en-US" sz="3600" b="1" i="1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kk-KZ" sz="36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өрнегінің мәні </a:t>
                </a:r>
                <a:r>
                  <a:rPr lang="en-US" sz="36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400-</a:t>
                </a:r>
                <a:r>
                  <a:rPr lang="ru-RU" sz="3600" b="1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ге</a:t>
                </a:r>
                <a:r>
                  <a:rPr lang="kk-KZ" sz="36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еселік болатынын көрсетіңдер.</a:t>
                </a:r>
              </a:p>
              <a:p>
                <a:pPr algn="just">
                  <a:spcAft>
                    <a:spcPts val="1000"/>
                  </a:spcAft>
                </a:pPr>
                <a:r>
                  <a:rPr lang="kk-KZ" sz="36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Шешуі.</a:t>
                </a:r>
                <a:r>
                  <a:rPr lang="kk-KZ" sz="36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Екі өрнектің кубтарының </a:t>
                </a:r>
                <a:r>
                  <a:rPr lang="kk-KZ" sz="36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қосындысы формуласын қолданып есепте:</a:t>
                </a:r>
                <a:r>
                  <a:rPr lang="en-US" sz="36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endParaRPr lang="kk-KZ" sz="3600" b="1" dirty="0">
                  <a:solidFill>
                    <a:srgbClr val="00000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600" b="1" i="1" dirty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36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𝟑𝟐𝟔</m:t>
                        </m:r>
                      </m:e>
                      <m:sup>
                        <m:r>
                          <a:rPr lang="en-US" sz="36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a:rPr lang="en-US" sz="3600" b="1" i="1" dirty="0">
                        <a:solidFill>
                          <a:schemeClr val="bg2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+ </m:t>
                    </m:r>
                    <m:sSup>
                      <m:sSupPr>
                        <m:ctrlPr>
                          <a:rPr lang="en-US" sz="36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6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𝟕𝟒</m:t>
                        </m:r>
                      </m:e>
                      <m:sup>
                        <m:r>
                          <a:rPr lang="en-US" sz="36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m:rPr>
                        <m:nor/>
                      </m:rPr>
                      <a:rPr lang="en-US" sz="3600" b="1" i="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): 400</m:t>
                    </m:r>
                    <m:r>
                      <m:rPr>
                        <m:nor/>
                      </m:rPr>
                      <a:rPr lang="kk-KZ" sz="3600" b="1" i="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3600" b="1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 </m:t>
                    </m:r>
                    <m:r>
                      <m:rPr>
                        <m:nor/>
                      </m:rPr>
                      <a:rPr lang="en-US" sz="3600" b="1" i="0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(</m:t>
                    </m:r>
                  </m:oMath>
                </a14:m>
                <a:r>
                  <a:rPr lang="en-US" sz="36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(326</a:t>
                </a:r>
                <a:r>
                  <a:rPr lang="en-US" sz="3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3600" b="1" i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36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74)(326</a:t>
                </a:r>
                <a:r>
                  <a:rPr lang="en-US" sz="3600" b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36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36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–</a:t>
                </a:r>
                <a:r>
                  <a:rPr lang="en-US" sz="36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326 · 74 + 74</a:t>
                </a:r>
                <a:r>
                  <a:rPr lang="en-US" sz="3600" b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36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)):400</a:t>
                </a:r>
                <a:r>
                  <a:rPr lang="en-US" sz="3600" b="1" dirty="0">
                    <a:solidFill>
                      <a:srgbClr val="000000"/>
                    </a:solidFill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=  400 · (106276 – 24124 + 5476) :400 = 87628. </a:t>
                </a:r>
                <a:endParaRPr lang="kk-KZ" sz="3600" b="1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1000"/>
                  </a:spcAft>
                </a:pPr>
                <a:endParaRPr lang="en-US" sz="3000" b="1" i="1" baseline="30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88E401D4-6E2E-2E3C-5B4B-CC923C39F9C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6160" y="995680"/>
                <a:ext cx="10327640" cy="4687950"/>
              </a:xfrm>
              <a:prstGeom prst="rect">
                <a:avLst/>
              </a:prstGeom>
              <a:blipFill>
                <a:blip r:embed="rId2"/>
                <a:stretch>
                  <a:fillRect l="-1770" t="-1691" r="-1770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150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xmlns="" id="{2808AFFD-48D1-42F5-4329-E3F24E4A2A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C2C63F7-3F42-B943-A923-0C9F6624F0A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/>
              <a:t>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xmlns="" id="{62A30B3E-EED5-291B-EFBF-14C1E1E15847}"/>
                  </a:ext>
                </a:extLst>
              </p:cNvPr>
              <p:cNvSpPr/>
              <p:nvPr/>
            </p:nvSpPr>
            <p:spPr>
              <a:xfrm>
                <a:off x="924025" y="972152"/>
                <a:ext cx="10343415" cy="49419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1000"/>
                  </a:spcAft>
                </a:pPr>
                <a:r>
                  <a:rPr lang="ru-RU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4</a:t>
                </a: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b="1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Көбейтінді</a:t>
                </a:r>
                <a:r>
                  <a:rPr lang="ru-RU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b="1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түрінде</a:t>
                </a:r>
                <a:r>
                  <a:rPr lang="ru-RU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b="1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жазыңдар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:</a:t>
                </a: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</a:p>
              <a:p>
                <a:pPr algn="just">
                  <a:spcAft>
                    <a:spcPts val="100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n-US" sz="4000" b="1" i="1" dirty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 dirty="0" smtClean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imes New Roman" panose="02020603050405020304" pitchFamily="18" charset="0"/>
                              </a:rPr>
                              <m:t>𝟑𝟒𝟑</m:t>
                            </m:r>
                            <m:r>
                              <a:rPr lang="en-US" sz="4000" b="1" i="1" dirty="0" smtClean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000" b="1" i="1" dirty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sup>
                        </m:sSup>
                        <m:r>
                          <a:rPr lang="en-US" sz="4000" b="1" i="1" dirty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4000" b="1" i="1" dirty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𝟔</m:t>
                        </m:r>
                      </m:sup>
                    </m:sSup>
                    <m:r>
                      <a:rPr lang="en-US" sz="4000" b="1" i="1" dirty="0">
                        <a:solidFill>
                          <a:schemeClr val="bg2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 − </m:t>
                    </m:r>
                    <m:sSup>
                      <m:sSupPr>
                        <m:ctrlP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000" b="1" i="1" dirty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𝟓𝟏𝟐</m:t>
                        </m:r>
                        <m:r>
                          <a:rPr lang="en-US" sz="4000" b="1" i="1" dirty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𝒛</m:t>
                        </m:r>
                      </m:e>
                      <m:sup>
                        <m:r>
                          <a:rPr lang="en-US" sz="4000" b="1" i="1" dirty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</a:t>
                </a:r>
                <a:endParaRPr lang="kk-KZ" sz="4000" b="1" i="1" dirty="0">
                  <a:solidFill>
                    <a:schemeClr val="bg2">
                      <a:lumMod val="10000"/>
                    </a:schemeClr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Шешуі. 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Екі өрнектің к</a:t>
                </a:r>
                <a:r>
                  <a:rPr lang="ru-RU" sz="4000" b="1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уб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тарының 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айырмасы формуласын қолдан:</a:t>
                </a:r>
                <a:endParaRPr lang="ru-KZ" sz="4000" b="1" dirty="0">
                  <a:solidFill>
                    <a:schemeClr val="bg2">
                      <a:lumMod val="10000"/>
                    </a:schemeClr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n-US" sz="4000" b="1" i="1" dirty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 dirty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imes New Roman" panose="02020603050405020304" pitchFamily="18" charset="0"/>
                              </a:rPr>
                              <m:t>𝟑𝟒𝟑</m:t>
                            </m:r>
                            <m:r>
                              <a:rPr lang="en-US" sz="4000" b="1" i="1" dirty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000" b="1" i="1" dirty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sup>
                        </m:sSup>
                        <m: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𝟔</m:t>
                        </m:r>
                      </m:sup>
                    </m:sSup>
                    <m:r>
                      <a:rPr lang="en-US" sz="4000" b="1" i="1" dirty="0">
                        <a:solidFill>
                          <a:schemeClr val="bg2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 − </m:t>
                    </m:r>
                    <m:sSup>
                      <m:sSupPr>
                        <m:ctrlP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𝟓𝟏𝟐</m:t>
                        </m:r>
                        <m: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𝒛</m:t>
                        </m:r>
                      </m:e>
                      <m:sup>
                        <m: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= 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(7x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000" b="1" i="1" dirty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4000" b="1" i="1" dirty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)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3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(8z)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3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= </a:t>
                </a:r>
              </a:p>
              <a:p>
                <a:pPr algn="just">
                  <a:spcAft>
                    <a:spcPts val="1000"/>
                  </a:spcAft>
                </a:pP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(7x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8z) 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·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((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7x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)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+ 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7x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· 8z + (8z)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) 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= (7x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8z)(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49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000" b="1" i="1" dirty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y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4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+ 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56x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z + 64z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).</a:t>
                </a:r>
                <a:endParaRPr lang="kk-KZ" sz="4000" b="1" i="1" dirty="0">
                  <a:solidFill>
                    <a:schemeClr val="bg2">
                      <a:lumMod val="10000"/>
                    </a:schemeClr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62A30B3E-EED5-291B-EFBF-14C1E1E158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025" y="972152"/>
                <a:ext cx="10343415" cy="4941994"/>
              </a:xfrm>
              <a:prstGeom prst="rect">
                <a:avLst/>
              </a:prstGeom>
              <a:blipFill>
                <a:blip r:embed="rId2"/>
                <a:stretch>
                  <a:fillRect l="-2123" t="-2219" r="-2123" b="-4932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2472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D7B05216-7AB3-4DD8-F3C2-D5AC892917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B298BD6-71B2-1D35-7827-F013F7FA3FB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/>
              <a:t>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xmlns="" id="{E8DDCDEF-9642-7A97-20EC-EAFE60FB14DE}"/>
                  </a:ext>
                </a:extLst>
              </p:cNvPr>
              <p:cNvSpPr/>
              <p:nvPr/>
            </p:nvSpPr>
            <p:spPr>
              <a:xfrm>
                <a:off x="1047549" y="818147"/>
                <a:ext cx="10483516" cy="47882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1000"/>
                  </a:spcAft>
                </a:pPr>
                <a:r>
                  <a:rPr lang="ru-RU" sz="36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5</a:t>
                </a:r>
                <a:r>
                  <a:rPr lang="en-US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</a:t>
                </a:r>
                <a:r>
                  <a:rPr lang="kk-KZ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Көбейткіштерге жіктеңдер:</a:t>
                </a:r>
                <a:endParaRPr lang="en-US" sz="3600" b="1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6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𝒃</m:t>
                            </m:r>
                          </m:e>
                          <m:sup>
                            <m:r>
                              <a:rPr lang="en-US" sz="36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𝟔</m:t>
                            </m:r>
                          </m:sup>
                        </m:sSup>
                      </m:num>
                      <m:den>
                        <m:r>
                          <a:rPr lang="en-US" sz="36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𝟔𝟒</m:t>
                        </m:r>
                      </m:den>
                    </m:f>
                    <m:r>
                      <a:rPr lang="en-US" sz="36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𝟏𝟐𝟓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US" sz="36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9</a:t>
                </a:r>
                <a:endParaRPr lang="ru-KZ" sz="3600" b="1" i="1" dirty="0">
                  <a:solidFill>
                    <a:schemeClr val="bg2">
                      <a:lumMod val="10000"/>
                    </a:schemeClr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:r>
                  <a:rPr lang="kk-KZ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Шешуі. </a:t>
                </a:r>
                <a:r>
                  <a:rPr lang="en-US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kk-KZ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Екі өрнектің к</a:t>
                </a:r>
                <a:r>
                  <a:rPr lang="ru-RU" sz="3600" b="1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уб</a:t>
                </a:r>
                <a:r>
                  <a:rPr lang="kk-KZ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тарының </a:t>
                </a:r>
                <a:r>
                  <a:rPr lang="kk-KZ" sz="36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айырмасы формуласын қолдан:</a:t>
                </a:r>
                <a:endParaRPr lang="ru-KZ" sz="3600" b="1" dirty="0">
                  <a:solidFill>
                    <a:schemeClr val="bg2">
                      <a:lumMod val="10000"/>
                    </a:schemeClr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600" b="1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1" dirty="0">
                                <a:latin typeface="Cambria Math" panose="02040503050406030204" pitchFamily="18" charset="0"/>
                              </a:rPr>
                              <m:t>𝒃</m:t>
                            </m:r>
                          </m:e>
                          <m:sup>
                            <m:r>
                              <a:rPr lang="en-US" sz="3600" b="1" i="1" dirty="0">
                                <a:latin typeface="Cambria Math" panose="02040503050406030204" pitchFamily="18" charset="0"/>
                              </a:rPr>
                              <m:t>𝟔</m:t>
                            </m:r>
                          </m:sup>
                        </m:sSup>
                      </m:num>
                      <m:den>
                        <m:r>
                          <a:rPr lang="en-US" sz="3600" b="1" i="1" dirty="0">
                            <a:latin typeface="Cambria Math" panose="02040503050406030204" pitchFamily="18" charset="0"/>
                          </a:rPr>
                          <m:t>𝟔𝟒</m:t>
                        </m:r>
                      </m:den>
                    </m:f>
                    <m:r>
                      <a:rPr lang="en-US" sz="3600" b="1" i="1" dirty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600" b="1" i="1">
                        <a:latin typeface="Cambria Math" panose="02040503050406030204" pitchFamily="18" charset="0"/>
                      </a:rPr>
                      <m:t>𝟏𝟐𝟓</m:t>
                    </m:r>
                    <m:r>
                      <a:rPr lang="en-US" sz="3600" b="1" i="1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US" sz="36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9</a:t>
                </a:r>
                <a:r>
                  <a:rPr lang="en-US" sz="36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=</a:t>
                </a:r>
                <a:r>
                  <a:rPr lang="en-US" sz="3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m:rPr>
                            <m:nor/>
                          </m:rPr>
                          <a:rPr lang="en-US" sz="3600" b="1" i="1" baseline="30000" dirty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Times New Roman" panose="020206030504050203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6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3</a:t>
                </a:r>
                <a:r>
                  <a:rPr lang="en-US" sz="3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3600" b="1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36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(</a:t>
                </a:r>
                <a14:m>
                  <m:oMath xmlns:m="http://schemas.openxmlformats.org/officeDocument/2006/math">
                    <m:r>
                      <a:rPr lang="en-US" sz="3600" b="1" i="1"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3600" b="1" i="1">
                        <a:latin typeface="Cambria Math" panose="02040503050406030204" pitchFamily="18" charset="0"/>
                      </a:rPr>
                      <m:t>𝒄</m:t>
                    </m:r>
                    <m:r>
                      <m:rPr>
                        <m:nor/>
                      </m:rPr>
                      <a:rPr lang="ru-RU" sz="3600" b="1" i="1" baseline="300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3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6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3</a:t>
                </a:r>
                <a:r>
                  <a:rPr lang="en-US" sz="36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=(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m:rPr>
                            <m:nor/>
                          </m:rPr>
                          <a:rPr lang="en-US" sz="3600" b="1" i="1" baseline="30000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Times New Roman" panose="020206030504050203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US" sz="3600" b="1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36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600" b="1" i="1"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3600" b="1" i="1">
                        <a:latin typeface="Cambria Math" panose="02040503050406030204" pitchFamily="18" charset="0"/>
                      </a:rPr>
                      <m:t>𝒄</m:t>
                    </m:r>
                    <m:r>
                      <m:rPr>
                        <m:nor/>
                      </m:rPr>
                      <a:rPr lang="ru-RU" sz="3600" b="1" i="1" baseline="3000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3</m:t>
                    </m:r>
                  </m:oMath>
                </a14:m>
                <a:r>
                  <a:rPr lang="en-US" sz="36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)((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m:rPr>
                            <m:nor/>
                          </m:rPr>
                          <a:rPr lang="en-US" sz="3600" b="1" i="1" baseline="30000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Times New Roman" panose="020206030504050203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US" sz="3600" b="1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sz="36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36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36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m:rPr>
                            <m:nor/>
                          </m:rPr>
                          <a:rPr lang="en-US" sz="3600" b="1" i="1" baseline="30000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Times New Roman" panose="020206030504050203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36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· </a:t>
                </a:r>
                <a14:m>
                  <m:oMath xmlns:m="http://schemas.openxmlformats.org/officeDocument/2006/math">
                    <m:r>
                      <a:rPr lang="en-US" sz="3600" b="1" i="1"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3600" b="1" i="1">
                        <a:latin typeface="Cambria Math" panose="02040503050406030204" pitchFamily="18" charset="0"/>
                      </a:rPr>
                      <m:t>𝒄</m:t>
                    </m:r>
                    <m:r>
                      <m:rPr>
                        <m:nor/>
                      </m:rPr>
                      <a:rPr lang="ru-RU" sz="3600" b="1" i="1" baseline="3000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3</m:t>
                    </m:r>
                    <m:r>
                      <a:rPr lang="ru-RU" sz="3600" b="1" i="1" baseline="30000" dirty="0">
                        <a:solidFill>
                          <a:schemeClr val="bg2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36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+(</a:t>
                </a:r>
                <a14:m>
                  <m:oMath xmlns:m="http://schemas.openxmlformats.org/officeDocument/2006/math">
                    <m:r>
                      <a:rPr lang="en-US" sz="3600" b="1" i="1"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3600" b="1" i="1">
                        <a:latin typeface="Cambria Math" panose="02040503050406030204" pitchFamily="18" charset="0"/>
                      </a:rPr>
                      <m:t>𝒄</m:t>
                    </m:r>
                    <m:r>
                      <m:rPr>
                        <m:nor/>
                      </m:rPr>
                      <a:rPr lang="ru-RU" sz="3600" b="1" i="1" baseline="3000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3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6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36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) =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m:rPr>
                            <m:nor/>
                          </m:rPr>
                          <a:rPr lang="en-US" sz="3600" b="1" i="1" baseline="30000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Times New Roman" panose="020206030504050203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US" sz="3600" b="1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3600" b="1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600" b="1" i="1"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3600" b="1" i="1">
                        <a:latin typeface="Cambria Math" panose="02040503050406030204" pitchFamily="18" charset="0"/>
                      </a:rPr>
                      <m:t>𝒄</m:t>
                    </m:r>
                    <m:r>
                      <m:rPr>
                        <m:nor/>
                      </m:rPr>
                      <a:rPr lang="ru-RU" sz="3600" b="1" i="1" baseline="3000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3</m:t>
                    </m:r>
                  </m:oMath>
                </a14:m>
                <a:r>
                  <a:rPr lang="en-US" sz="36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)(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600" b="1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1" dirty="0" smtClean="0">
                                <a:latin typeface="Cambria Math" panose="02040503050406030204" pitchFamily="18" charset="0"/>
                              </a:rPr>
                              <m:t>𝒃</m:t>
                            </m:r>
                          </m:e>
                          <m:sup>
                            <m:r>
                              <a:rPr lang="ru-RU" sz="3600" b="1" i="1" dirty="0" smtClean="0"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p>
                        </m:sSup>
                      </m:num>
                      <m:den>
                        <m:r>
                          <a:rPr lang="ru-RU" sz="3600" b="1" i="1" dirty="0" smtClean="0">
                            <a:latin typeface="Cambria Math" panose="02040503050406030204" pitchFamily="18" charset="0"/>
                          </a:rPr>
                          <m:t>𝟏𝟔</m:t>
                        </m:r>
                      </m:den>
                    </m:f>
                    <m:r>
                      <a:rPr lang="en-US" sz="3600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36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+</a:t>
                </a:r>
                <a:r>
                  <a:rPr lang="en-US" sz="36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m:rPr>
                            <m:nor/>
                          </m:rPr>
                          <a:rPr lang="en-US" sz="3600" b="1" i="1" baseline="30000" dirty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Times New Roman" panose="020206030504050203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𝒄</m:t>
                        </m:r>
                        <m:r>
                          <m:rPr>
                            <m:nor/>
                          </m:rPr>
                          <a:rPr lang="ru-RU" sz="3600" b="1" i="1" baseline="30000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Times New Roman" panose="020206030504050203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36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+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3600" b="1" i="1"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3600" b="1" i="1">
                        <a:latin typeface="Cambria Math" panose="02040503050406030204" pitchFamily="18" charset="0"/>
                      </a:rPr>
                      <m:t>𝒄</m:t>
                    </m:r>
                    <m:r>
                      <m:rPr>
                        <m:nor/>
                      </m:rPr>
                      <a:rPr lang="en-US" sz="3600" b="1" i="1" baseline="300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6</m:t>
                    </m:r>
                  </m:oMath>
                </a14:m>
                <a:r>
                  <a:rPr lang="en-US" sz="36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).</a:t>
                </a:r>
                <a:endParaRPr lang="kk-KZ" sz="3600" b="1" i="1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E8DDCDEF-9642-7A97-20EC-EAFE60FB14D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7549" y="818147"/>
                <a:ext cx="10483516" cy="4788234"/>
              </a:xfrm>
              <a:prstGeom prst="rect">
                <a:avLst/>
              </a:prstGeom>
              <a:blipFill>
                <a:blip r:embed="rId2"/>
                <a:stretch>
                  <a:fillRect l="-1802" t="-2036" r="-1744" b="-1145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3418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1286</TotalTime>
  <Words>57</Words>
  <Application>Microsoft Office PowerPoint</Application>
  <PresentationFormat>Широкоэкранный</PresentationFormat>
  <Paragraphs>43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PT Sans Caption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191</cp:revision>
  <dcterms:created xsi:type="dcterms:W3CDTF">2022-09-04T21:41:09Z</dcterms:created>
  <dcterms:modified xsi:type="dcterms:W3CDTF">2024-09-17T15:11:18Z</dcterms:modified>
</cp:coreProperties>
</file>