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8" r:id="rId2"/>
    <p:sldId id="282" r:id="rId3"/>
    <p:sldId id="292" r:id="rId4"/>
    <p:sldId id="296" r:id="rId5"/>
    <p:sldId id="312" r:id="rId6"/>
    <p:sldId id="313" r:id="rId7"/>
    <p:sldId id="314" r:id="rId8"/>
    <p:sldId id="317" r:id="rId9"/>
    <p:sldId id="316" r:id="rId10"/>
    <p:sldId id="315" r:id="rId11"/>
    <p:sldId id="28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447" autoAdjust="0"/>
  </p:normalViewPr>
  <p:slideViewPr>
    <p:cSldViewPr snapToGrid="0">
      <p:cViewPr varScale="1">
        <p:scale>
          <a:sx n="88" d="100"/>
          <a:sy n="88" d="100"/>
        </p:scale>
        <p:origin x="98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259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02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27416" y="4103731"/>
            <a:ext cx="36462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тоқсан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464942"/>
                <a:ext cx="11189970" cy="6800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Теңсіздіктің шешімі болатын ең үлкен бүтін санды табыңыз: 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endParaRPr lang="kk-KZ" sz="1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ctr"/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2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b="1" i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𝐤</m:t>
                            </m:r>
                            <m:r>
                              <a:rPr lang="en-US" sz="3200" b="1" i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3200" b="1" i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𝟗</m:t>
                            </m:r>
                          </m:e>
                        </m:d>
                      </m:e>
                      <m:sup>
                        <m:r>
                          <a:rPr lang="en-US" sz="3200" b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RU" sz="32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</m:e>
                      <m:sup>
                        <m:r>
                          <a:rPr lang="en-US" sz="3200" b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200" b="1" i="0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≺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sz="32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r>
                      <a:rPr lang="en-US" sz="32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  <m:r>
                      <a:rPr lang="en-US" sz="32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32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𝟕𝟗</m:t>
                    </m:r>
                  </m:oMath>
                </a14:m>
                <a:endParaRPr lang="ru-RU" sz="3200" b="1" dirty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  <m:sup>
                          <m:r>
                            <a:rPr lang="en-US" sz="32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𝟏𝟖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𝟖𝟏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  <m:sup>
                          <m:r>
                            <a:rPr lang="en-US" sz="32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m:rPr>
                          <m:nor/>
                        </m:rPr>
                        <a:rPr lang="en-US" sz="3200" b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≺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𝟏𝟓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𝟕𝟗</m:t>
                      </m:r>
                    </m:oMath>
                  </m:oMathPara>
                </a14:m>
                <a:endParaRPr lang="en-US" sz="3200" b="1" i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𝟏𝟖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𝟖𝟏</m:t>
                      </m:r>
                      <m:r>
                        <m:rPr>
                          <m:nor/>
                        </m:rPr>
                        <a:rPr lang="en-US" sz="3200" b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≺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𝟏𝟓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𝟕𝟗</m:t>
                      </m:r>
                    </m:oMath>
                  </m:oMathPara>
                </a14:m>
                <a:endParaRPr lang="ru-RU" sz="3200" b="1" dirty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𝟏𝟖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𝟏𝟓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  <m:r>
                        <m:rPr>
                          <m:nor/>
                        </m:rPr>
                        <a:rPr lang="en-US" sz="3200" b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≺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𝟕𝟗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𝟖𝟏</m:t>
                      </m:r>
                    </m:oMath>
                  </m:oMathPara>
                </a14:m>
                <a:endParaRPr lang="en-US" sz="3200" b="1" i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  <m:r>
                        <m:rPr>
                          <m:nor/>
                        </m:rPr>
                        <a:rPr lang="en-US" sz="3200" b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≺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𝟏𝟔𝟎</m:t>
                      </m:r>
                    </m:oMath>
                  </m:oMathPara>
                </a14:m>
                <a:endParaRPr lang="en-US" sz="3200" b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32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k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200" b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≺</m:t>
                    </m:r>
                    <m:f>
                      <m:fPr>
                        <m:ctrlPr>
                          <a:rPr lang="en-US" sz="32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𝟏𝟔𝟎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US" sz="3200" b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sz="32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k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200" b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≺</m:t>
                    </m:r>
                    <m:r>
                      <a:rPr lang="en-US" sz="32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32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𝟓𝟑</m:t>
                    </m:r>
                    <m:f>
                      <m:fPr>
                        <m:ctrlPr>
                          <a:rPr lang="en-US" sz="32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US" sz="3200" b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kk-KZ" sz="3200" b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Жауабы: </a:t>
                </a:r>
                <a:r>
                  <a:rPr lang="kk-KZ" sz="3200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Теңсіздіктің шешімі болатын ең үлкен бүтін сан: -53</a:t>
                </a:r>
                <a:endParaRPr lang="en-US" sz="3200" b="1" dirty="0" smtClean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0" algn="just">
                  <a:lnSpc>
                    <a:spcPct val="150000"/>
                  </a:lnSpc>
                </a:pPr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464942"/>
                <a:ext cx="11189970" cy="6800323"/>
              </a:xfrm>
              <a:prstGeom prst="rect">
                <a:avLst/>
              </a:prstGeom>
              <a:blipFill>
                <a:blip r:embed="rId2"/>
                <a:stretch>
                  <a:fillRect l="-1906" t="-1613" r="-18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188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4FCEE11-4AB3-4847-9E51-E42FD092039B}"/>
              </a:ext>
            </a:extLst>
          </p:cNvPr>
          <p:cNvSpPr txBox="1"/>
          <p:nvPr/>
        </p:nvSpPr>
        <p:spPr>
          <a:xfrm>
            <a:off x="1127731" y="2393081"/>
            <a:ext cx="9097289" cy="3675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4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Көпмүшені көбейткіштерге жіктеу үшін қысқаша көбейту формулаларының көмегімен өрнектерді түрлендіруді </a:t>
            </a:r>
            <a:r>
              <a:rPr lang="kk-KZ" sz="40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меңгердіңіз</a:t>
            </a:r>
            <a:endParaRPr lang="kk-KZ" sz="4000" b="1" i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341417" y="1358866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5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09029" y="0"/>
            <a:ext cx="920496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5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Көпмүшені көбейткіштерге жіктеу үшін қысқаша </a:t>
            </a:r>
            <a:r>
              <a:rPr lang="kk-KZ" sz="5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көбейту формулаларының көмегімен өрнектерді түрлендіру</a:t>
            </a:r>
            <a:endParaRPr lang="kk-KZ" sz="5400" b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1136073" y="1467544"/>
            <a:ext cx="58050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  <a:endParaRPr lang="ru-RU" sz="4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1861851" y="2555640"/>
            <a:ext cx="978297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4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Көпмүшені көбейткіштерге жіктеу үшін қысқаша көбейту формулаларының көмегімен өрнектерді </a:t>
            </a:r>
            <a:r>
              <a:rPr lang="kk-KZ" sz="40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түрлендіруді меңгересіз</a:t>
            </a:r>
            <a:endParaRPr lang="kk-KZ" sz="4000" b="1" i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52416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Көпмүшені көбейткіштерге жіктеңіз: </a:t>
                </a:r>
                <a:r>
                  <a:rPr lang="en-US" sz="4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kk-KZ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endParaRPr lang="en-US" i="1" dirty="0" smtClean="0"/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ru-RU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+6</m:t>
                      </m:r>
                      <m:r>
                        <a:rPr lang="ru-RU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ru-RU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−8=</m:t>
                      </m:r>
                    </m:oMath>
                  </m:oMathPara>
                </a14:m>
                <a:endParaRPr lang="en-US" sz="4400" i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ru-RU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−8</m:t>
                          </m:r>
                        </m:e>
                      </m:d>
                      <m:r>
                        <a:rPr lang="ru-RU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ru-RU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ru-RU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</m:t>
                          </m:r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4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ru-RU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ru-RU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</m:e>
                      </m:d>
                      <m:r>
                        <a:rPr lang="ru-RU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</m:t>
                      </m:r>
                      <m:r>
                        <a:rPr lang="ru-RU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ru-RU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ru-RU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</m:e>
                      </m:d>
                      <m:r>
                        <a:rPr lang="en-US" sz="4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4400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/>
                <a:endParaRPr lang="kk-KZ" sz="11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5241691"/>
              </a:xfrm>
              <a:prstGeom prst="rect">
                <a:avLst/>
              </a:prstGeom>
              <a:blipFill>
                <a:blip r:embed="rId2"/>
                <a:stretch>
                  <a:fillRect l="-1906" t="-20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1288974" y="443471"/>
            <a:ext cx="98050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ТАПСЫРМАЛАР: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46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56015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Көпмүшені көбейткіштерге жіктеңіз: </a:t>
                </a:r>
                <a:r>
                  <a:rPr lang="kk-KZ" b="1" dirty="0"/>
                  <a:t> </a:t>
                </a:r>
                <a:endParaRPr lang="ru-RU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kk-KZ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kk-KZ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400" i="1" dirty="0" smtClean="0">
                  <a:solidFill>
                    <a:schemeClr val="tx2"/>
                  </a:solidFill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kk-KZ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kk-KZ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400" i="1" dirty="0" smtClean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kk-KZ" sz="4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kk-KZ" sz="4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kk-KZ" sz="4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kk-KZ" sz="4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kk-KZ" sz="4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kk-KZ" sz="4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kk-KZ" sz="4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)(</m:t>
                    </m:r>
                    <m:r>
                      <a:rPr lang="kk-KZ" sz="4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kk-KZ" sz="4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kk-KZ" sz="4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kk-KZ" sz="4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kk-KZ" sz="4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kk-KZ" sz="4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kk-KZ" sz="4400" i="1" dirty="0">
                    <a:solidFill>
                      <a:schemeClr val="tx2"/>
                    </a:solidFill>
                  </a:rPr>
                  <a:t> </a:t>
                </a:r>
                <a:endParaRPr lang="en-US" sz="4400" b="1" i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4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r>
                  <a:rPr lang="kk-KZ" sz="4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		</a:t>
                </a:r>
                <a:endParaRPr lang="ru-RU" sz="4000" b="1" dirty="0">
                  <a:solidFill>
                    <a:schemeClr val="tx2"/>
                  </a:solidFill>
                </a:endParaRPr>
              </a:p>
              <a:p>
                <a:pPr algn="just"/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5601533"/>
              </a:xfrm>
              <a:prstGeom prst="rect">
                <a:avLst/>
              </a:prstGeom>
              <a:blipFill>
                <a:blip r:embed="rId2"/>
                <a:stretch>
                  <a:fillRect l="-1906" t="-1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229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59208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 </a:t>
                </a:r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Көпмүшені көбейткіштерге жіктеңіз: 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endParaRPr lang="kk-KZ" sz="1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4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sSup>
                        <m:sSup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sSup>
                        <m:sSup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kk-KZ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48</m:t>
                      </m:r>
                      <m:sSup>
                        <m:sSup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kk-KZ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32</m:t>
                      </m:r>
                      <m:sSup>
                        <m:sSup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kk-KZ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400" i="1" dirty="0" smtClean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ru-RU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kk-KZ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−24</m:t>
                          </m:r>
                          <m:sSup>
                            <m:sSupPr>
                              <m:ctrlPr>
                                <a:rPr lang="ru-RU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kk-KZ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+16</m:t>
                          </m:r>
                          <m:sSup>
                            <m:sSupPr>
                              <m:ctrlPr>
                                <a:rPr lang="ru-RU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kk-KZ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kk-KZ" sz="4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400" i="1" dirty="0" smtClean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ru-RU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ru-RU" sz="4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sz="4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kk-KZ" sz="4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kk-KZ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kk-KZ" sz="4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kk-KZ" sz="4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4400" b="1" i="1" dirty="0" smtClean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3600" b="1" i="1" dirty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3600" b="1" i="1" dirty="0" smtClean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5920852"/>
              </a:xfrm>
              <a:prstGeom prst="rect">
                <a:avLst/>
              </a:prstGeom>
              <a:blipFill>
                <a:blip r:embed="rId2"/>
                <a:stretch>
                  <a:fillRect l="-1906" t="-18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040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579120" y="1028246"/>
            <a:ext cx="1118997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40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kk-KZ" sz="4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Көпмүшені көбейткіштерге жіктеңіз: </a:t>
            </a:r>
            <a:r>
              <a:rPr lang="en-US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en-US" sz="3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400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kk-KZ" sz="4400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4400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kk-KZ" sz="4400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kk-KZ" sz="4400" b="1" baseline="3000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kk-KZ" sz="4400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 – </a:t>
            </a:r>
            <a:r>
              <a:rPr lang="en-US" sz="4400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kk-KZ" sz="4400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kk-KZ" sz="4400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 = </a:t>
            </a:r>
            <a:endParaRPr lang="en-US" sz="4400" b="1" dirty="0" smtClean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kk-KZ" sz="4400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kk-KZ" sz="4400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 (4x</a:t>
            </a:r>
            <a:r>
              <a:rPr lang="kk-KZ" sz="4400" b="1" baseline="300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kk-KZ" sz="4400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 – 1) = </a:t>
            </a:r>
            <a:endParaRPr lang="en-US" sz="4400" b="1" dirty="0" smtClean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kk-KZ" sz="4400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kk-KZ" sz="4400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 (2x – 1)(2x + 1).</a:t>
            </a:r>
            <a:endParaRPr lang="ru-RU" sz="4400" b="1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2800" b="1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b="1" dirty="0">
              <a:solidFill>
                <a:schemeClr val="tx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75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353543"/>
                <a:ext cx="11189970" cy="72585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5. Теңсіздікті шешіңіз: 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en-US" sz="3200" b="1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3600" b="1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𝟏𝟏</m:t>
                        </m:r>
                        <m:r>
                          <a:rPr lang="ru-RU" sz="3600" b="1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ru-RU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𝟐𝟓</m:t>
                        </m:r>
                        <m:r>
                          <a:rPr lang="ru-RU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</m:t>
                        </m:r>
                      </m:e>
                    </m:d>
                    <m:r>
                      <a:rPr lang="ru-RU" sz="36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с+</m:t>
                    </m:r>
                    <m:r>
                      <a:rPr lang="ru-RU" sz="36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  <m:r>
                      <a:rPr lang="ru-RU" sz="36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≺</m:t>
                    </m:r>
                    <m:sSup>
                      <m:sSupPr>
                        <m:ctrlPr>
                          <a:rPr lang="ru-RU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sz="36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u-RU" sz="3600" b="1" i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  <m:r>
                              <a:rPr lang="ru-RU" sz="3600" b="1" i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с−</m:t>
                            </m:r>
                            <m:r>
                              <a:rPr lang="ru-RU" sz="3600" b="1" i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𝟕</m:t>
                            </m:r>
                          </m:e>
                        </m:d>
                      </m:e>
                      <m:sup>
                        <m:r>
                          <a:rPr lang="en-US" sz="3600" b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ru-RU" sz="36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ru-RU" sz="36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ru-RU" sz="36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с</m:t>
                    </m:r>
                  </m:oMath>
                </a14:m>
                <a:endParaRPr lang="ru-RU" sz="3600" b="1" dirty="0" smtClean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𝟏𝟏</m:t>
                      </m:r>
                      <m:r>
                        <a:rPr lang="ru-RU" sz="36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с</m:t>
                      </m:r>
                      <m:r>
                        <a:rPr lang="ru-RU" sz="3600" b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𝟐𝟓</m:t>
                          </m:r>
                          <m:r>
                            <a:rPr lang="ru-RU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с</m:t>
                          </m:r>
                        </m:e>
                        <m:sup>
                          <m:r>
                            <a:rPr lang="en-US" sz="36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ru-RU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ru-RU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  <m:r>
                        <a:rPr lang="ru-RU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≺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𝟐𝟓</m:t>
                          </m:r>
                          <m: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с</m:t>
                          </m:r>
                        </m:e>
                        <m:sup>
                          <m:r>
                            <a:rPr lang="en-US" sz="36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ru-RU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ru-RU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𝟕𝟎</m:t>
                      </m:r>
                      <m:r>
                        <a:rPr lang="ru-RU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с+</m:t>
                      </m:r>
                      <m:r>
                        <a:rPr lang="ru-RU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𝟒𝟗</m:t>
                      </m:r>
                      <m:r>
                        <a:rPr lang="ru-RU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ru-RU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ru-RU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с</m:t>
                      </m:r>
                    </m:oMath>
                  </m:oMathPara>
                </a14:m>
                <a:endParaRPr lang="ru-RU" sz="3600" b="1" dirty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𝟏𝟏</m:t>
                      </m:r>
                      <m:r>
                        <a:rPr lang="ru-RU" sz="3600" b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с+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𝟐𝟓</m:t>
                          </m:r>
                          <m: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с</m:t>
                          </m:r>
                        </m:e>
                        <m:sup>
                          <m:r>
                            <a:rPr lang="en-US" sz="36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36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𝟐𝟓</m:t>
                          </m:r>
                          <m: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с</m:t>
                          </m:r>
                        </m:e>
                        <m:sup>
                          <m:r>
                            <a:rPr lang="en-US" sz="36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ru-RU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ru-RU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𝟕𝟎</m:t>
                      </m:r>
                      <m:r>
                        <a:rPr lang="ru-RU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с+</m:t>
                      </m:r>
                      <m:r>
                        <a:rPr lang="ru-RU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ru-RU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с≺</m:t>
                      </m:r>
                      <m:r>
                        <a:rPr lang="ru-RU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𝟒𝟗</m:t>
                      </m:r>
                      <m:r>
                        <a:rPr lang="ru-RU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ru-RU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ru-RU" sz="3600" b="1" dirty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ru-RU" sz="36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84с</a:t>
                </a:r>
                <a:r>
                  <a:rPr lang="ru-RU" sz="3600" b="1" dirty="0">
                    <a:solidFill>
                      <a:schemeClr val="tx2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6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≺</m:t>
                    </m:r>
                    <m:r>
                      <a:rPr lang="ru-RU" sz="36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𝟒𝟐</m:t>
                    </m:r>
                  </m:oMath>
                </a14:m>
                <a:endParaRPr lang="ru-RU" sz="3600" b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ru-RU" sz="36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с</a:t>
                </a:r>
                <a:r>
                  <a:rPr lang="ru-RU" sz="3600" b="1" dirty="0" smtClean="0">
                    <a:solidFill>
                      <a:schemeClr val="tx2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6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≺</m:t>
                    </m:r>
                    <m:r>
                      <a:rPr lang="ru-RU" sz="36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kk-KZ" sz="36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kk-KZ" sz="36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</m:oMath>
                </a14:m>
                <a:endParaRPr lang="ru-RU" sz="3600" b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kk-KZ" sz="36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с∊</a:t>
                </a:r>
                <a:r>
                  <a:rPr lang="en-US" sz="36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(-∞</a:t>
                </a:r>
                <a:r>
                  <a:rPr lang="kk-KZ" sz="36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; 0,5</a:t>
                </a:r>
                <a:r>
                  <a:rPr lang="en-US" sz="36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)</a:t>
                </a:r>
                <a:endParaRPr lang="ru-RU" sz="3600" b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2800" b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353543"/>
                <a:ext cx="11189970" cy="7258526"/>
              </a:xfrm>
              <a:prstGeom prst="rect">
                <a:avLst/>
              </a:prstGeom>
              <a:blipFill>
                <a:blip r:embed="rId2"/>
                <a:stretch>
                  <a:fillRect l="-1906" t="-15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2744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90343" y="464942"/>
                <a:ext cx="11189970" cy="6565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Теңсіздікті шешіңіз: </a:t>
                </a:r>
                <a:endParaRPr lang="kk-KZ" sz="4000" b="1" i="1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4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</a:p>
              <a:p>
                <a:pPr algn="ctr"/>
                <a:r>
                  <a:rPr lang="en-US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kk-KZ" sz="32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4+</m:t>
                    </m:r>
                    <m:sSup>
                      <m:sSupPr>
                        <m:ctrlPr>
                          <a:rPr lang="ru-RU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2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3200" b="0" i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ru-RU" sz="3200" b="0" i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kk-KZ" sz="3200" b="0" i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11</m:t>
                            </m:r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d</m:t>
                            </m:r>
                          </m:e>
                        </m:d>
                      </m:e>
                      <m:sup>
                        <m:r>
                          <a:rPr lang="en-US" sz="3200" b="0" i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≻25</m:t>
                    </m:r>
                    <m:r>
                      <m:rPr>
                        <m:sty m:val="p"/>
                      </m:rPr>
                      <a:rPr lang="en-US" sz="32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</m:t>
                    </m:r>
                    <m:r>
                      <a:rPr lang="en-US" sz="32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32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</m:t>
                    </m:r>
                    <m:r>
                      <a:rPr lang="en-US" sz="32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(121</m:t>
                    </m:r>
                    <m:r>
                      <m:rPr>
                        <m:sty m:val="p"/>
                      </m:rPr>
                      <a:rPr lang="en-US" sz="32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</m:t>
                    </m:r>
                    <m:r>
                      <a:rPr lang="en-US" sz="32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+3)</m:t>
                    </m:r>
                  </m:oMath>
                </a14:m>
                <a:endParaRPr lang="ru-RU" sz="3200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3200" b="0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4+</m:t>
                      </m:r>
                      <m:sSup>
                        <m:sSupPr>
                          <m:ctrlPr>
                            <a:rPr lang="ru-RU" sz="32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36−132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</m:t>
                          </m:r>
                          <m:r>
                            <a:rPr lang="en-US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+121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</m:t>
                          </m:r>
                        </m:e>
                        <m:sup>
                          <m:r>
                            <a:rPr lang="en-US" sz="3200" b="0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0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≻</m:t>
                      </m:r>
                      <m:sSup>
                        <m:sSupPr>
                          <m:ctrlPr>
                            <a:rPr lang="ru-RU" sz="32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25</m:t>
                          </m:r>
                          <m:r>
                            <m:rPr>
                              <m:sty m:val="p"/>
                            </m:rPr>
                            <a:rPr lang="en-US" sz="3200" b="0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</m:t>
                          </m:r>
                          <m:r>
                            <a:rPr lang="en-US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+121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</m:t>
                          </m:r>
                        </m:e>
                        <m:sup>
                          <m:r>
                            <a:rPr lang="en-US" sz="3200" b="0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0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m:rPr>
                          <m:sty m:val="p"/>
                        </m:rPr>
                        <a:rPr lang="en-US" sz="3200" b="0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</m:t>
                      </m:r>
                    </m:oMath>
                  </m:oMathPara>
                </a14:m>
                <a:endParaRPr lang="ru-RU" sz="3200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−132</m:t>
                          </m:r>
                          <m:r>
                            <m:rPr>
                              <m:sty m:val="p"/>
                            </m:rPr>
                            <a:rPr lang="en-US" sz="3200" b="0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</m:t>
                          </m:r>
                          <m:r>
                            <a:rPr lang="en-US" sz="3200" b="0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+121</m:t>
                          </m:r>
                          <m:r>
                            <m:rPr>
                              <m:sty m:val="p"/>
                            </m:rPr>
                            <a:rPr lang="en-US" sz="3200" b="0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</m:t>
                          </m:r>
                        </m:e>
                        <m:sup>
                          <m:r>
                            <a:rPr lang="en-US" sz="3200" b="0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b="0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32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m:rPr>
                          <m:sty m:val="p"/>
                        </m:rPr>
                        <a:rPr lang="en-US" sz="3200" b="0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</m:t>
                      </m:r>
                      <m:sSup>
                        <m:sSupPr>
                          <m:ctrlPr>
                            <a:rPr lang="ru-RU" sz="32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0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121</m:t>
                          </m:r>
                          <m:r>
                            <m:rPr>
                              <m:sty m:val="p"/>
                            </m:rPr>
                            <a:rPr lang="en-US" sz="3200" b="0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</m:t>
                          </m:r>
                        </m:e>
                        <m:sup>
                          <m:r>
                            <a:rPr lang="en-US" sz="3200" b="0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0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≻</m:t>
                      </m:r>
                      <m:r>
                        <a:rPr lang="en-US" sz="32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−40</m:t>
                      </m:r>
                    </m:oMath>
                  </m:oMathPara>
                </a14:m>
                <a:endParaRPr lang="ru-RU" sz="3200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−160</m:t>
                      </m:r>
                      <m:r>
                        <m:rPr>
                          <m:sty m:val="p"/>
                        </m:rPr>
                        <a:rPr lang="en-US" sz="32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</m:t>
                      </m:r>
                      <m:r>
                        <a:rPr lang="en-US" sz="3200" b="0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≻</m:t>
                      </m:r>
                      <m:r>
                        <a:rPr lang="en-US" sz="32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−40</m:t>
                      </m:r>
                    </m:oMath>
                  </m:oMathPara>
                </a14:m>
                <a:endParaRPr lang="en-US" sz="3200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sz="3200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160</a:t>
                </a:r>
                <a:r>
                  <a:rPr lang="en-US" sz="3200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sz="3200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0" i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≺4</m:t>
                    </m:r>
                  </m:oMath>
                </a14:m>
                <a:r>
                  <a:rPr lang="en-US" sz="3200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0</a:t>
                </a:r>
                <a:endParaRPr lang="ru-RU" sz="3200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sz="3200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sz="3200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0" i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≺</m:t>
                    </m:r>
                    <m:f>
                      <m:fPr>
                        <m:ctrlPr>
                          <a:rPr lang="ru-RU" sz="32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3200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sz="3200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kk-KZ" sz="3200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∊</a:t>
                </a:r>
                <a:r>
                  <a:rPr lang="en-US" sz="3200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(-∞</a:t>
                </a:r>
                <a:r>
                  <a:rPr lang="kk-KZ" sz="3200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;</a:t>
                </a:r>
                <a:r>
                  <a:rPr lang="ru-RU" sz="3200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0" i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)</a:t>
                </a:r>
                <a:endParaRPr lang="ru-RU" sz="3200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343" y="464942"/>
                <a:ext cx="11189970" cy="6565323"/>
              </a:xfrm>
              <a:prstGeom prst="rect">
                <a:avLst/>
              </a:prstGeom>
              <a:blipFill>
                <a:blip r:embed="rId2"/>
                <a:stretch>
                  <a:fillRect l="-1906" t="-16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665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1477</TotalTime>
  <Words>96</Words>
  <Application>Microsoft Office PowerPoint</Application>
  <PresentationFormat>Широкоэкранный</PresentationFormat>
  <Paragraphs>61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PT Sans Caption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183</cp:revision>
  <dcterms:created xsi:type="dcterms:W3CDTF">2022-09-04T21:41:09Z</dcterms:created>
  <dcterms:modified xsi:type="dcterms:W3CDTF">2024-09-18T03:13:45Z</dcterms:modified>
</cp:coreProperties>
</file>