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8" r:id="rId2"/>
    <p:sldId id="282" r:id="rId3"/>
    <p:sldId id="292" r:id="rId4"/>
    <p:sldId id="296" r:id="rId5"/>
    <p:sldId id="312" r:id="rId6"/>
    <p:sldId id="314" r:id="rId7"/>
    <p:sldId id="313" r:id="rId8"/>
    <p:sldId id="315" r:id="rId9"/>
    <p:sldId id="316" r:id="rId10"/>
    <p:sldId id="317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88" d="100"/>
          <a:sy n="88" d="100"/>
        </p:scale>
        <p:origin x="98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5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02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27416" y="4103731"/>
            <a:ext cx="3646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854328" y="717528"/>
            <a:ext cx="1118997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Теңдеу құрастырамыз</a:t>
            </a:r>
            <a:r>
              <a:rPr lang="ru-RU" sz="2800" dirty="0" smtClean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  <a:endParaRPr lang="ru-RU" sz="2800" dirty="0">
              <a:solidFill>
                <a:schemeClr val="tx2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-5) + 2(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-5)(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+5) + 2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+5) = 244</a:t>
            </a:r>
          </a:p>
          <a:p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-5) + (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-5)(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+5) + 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+5) = 122</a:t>
            </a:r>
          </a:p>
          <a:p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² – 5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² – 5² + 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² + 5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= 122</a:t>
            </a:r>
          </a:p>
          <a:p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² = 122+25</a:t>
            </a:r>
          </a:p>
          <a:p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² = 147</a:t>
            </a:r>
          </a:p>
          <a:p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² = 49, </a:t>
            </a:r>
          </a:p>
          <a:p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&gt; 0 (</a:t>
            </a:r>
            <a:r>
              <a:rPr lang="kk-KZ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мағынасы бойынша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</a:p>
          <a:p>
            <a:r>
              <a:rPr lang="en-US" sz="2800" u="sng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</a:t>
            </a:r>
            <a:r>
              <a:rPr lang="ru-RU" sz="2800" u="sng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= 7</a:t>
            </a:r>
            <a:endParaRPr lang="ru-RU" sz="2800" dirty="0">
              <a:solidFill>
                <a:schemeClr val="tx2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AB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= 7 см – </a:t>
            </a:r>
            <a:r>
              <a:rPr lang="kk-KZ" sz="2800" dirty="0" smtClean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ұзындығы;</a:t>
            </a:r>
            <a:endParaRPr lang="ru-RU" sz="2800" dirty="0">
              <a:solidFill>
                <a:schemeClr val="tx2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en-US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AA</a:t>
            </a:r>
            <a:r>
              <a:rPr lang="ru-RU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 = 7 см + 5 см = 12 см – </a:t>
            </a:r>
            <a:r>
              <a:rPr lang="kk-KZ" sz="2800" dirty="0" smtClean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биіктігі;</a:t>
            </a:r>
            <a:endParaRPr lang="ru-RU" sz="2800" dirty="0">
              <a:solidFill>
                <a:schemeClr val="tx2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kk-KZ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AD = 7 см – 5 см = 2 см – </a:t>
            </a:r>
            <a:r>
              <a:rPr lang="kk-KZ" sz="2800" dirty="0" smtClean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ені.</a:t>
            </a:r>
            <a:endParaRPr lang="ru-RU" sz="2800" dirty="0">
              <a:solidFill>
                <a:schemeClr val="tx2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kk-KZ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                                                                  </a:t>
            </a:r>
            <a:r>
              <a:rPr lang="kk-KZ" sz="2800" dirty="0" smtClean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            </a:t>
            </a:r>
            <a:r>
              <a:rPr lang="kk-KZ" sz="2800" u="sng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Жауабы:</a:t>
            </a:r>
            <a:r>
              <a:rPr lang="kk-KZ" sz="28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7 см; 12 см; 2 </a:t>
            </a:r>
            <a:r>
              <a:rPr lang="kk-KZ" sz="2800" dirty="0" smtClean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см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6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553860" y="2632779"/>
            <a:ext cx="9097289" cy="2751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4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</a:t>
            </a:r>
            <a:r>
              <a:rPr lang="kk-KZ" sz="4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көбейту формулаларының көмегімен өрнектерді </a:t>
            </a:r>
            <a:r>
              <a:rPr lang="kk-KZ" sz="4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түрлендіруді меңгердіңіз</a:t>
            </a:r>
            <a:endParaRPr lang="kk-KZ" sz="4000" b="1" i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341417" y="1358866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64640" y="670561"/>
            <a:ext cx="9204960" cy="4928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көбейту формулаларының көмегімен өрнектерді түрлендіру</a:t>
            </a:r>
            <a:endParaRPr lang="kk-KZ" sz="54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136073" y="1467544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1861851" y="2555640"/>
            <a:ext cx="9782978" cy="2751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4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көбейту формулаларының көмегімен өрнектерді түрлендіруді </a:t>
            </a:r>
            <a:r>
              <a:rPr lang="kk-KZ" sz="4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меңгересіз</a:t>
            </a:r>
            <a:endParaRPr lang="kk-KZ" sz="4000" b="1" i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29041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 algn="just">
                  <a:buAutoNum type="arabicPeriod"/>
                </a:pPr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Бөлшекті 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қысқартыңыз: </a:t>
                </a:r>
                <a:endParaRPr lang="kk-KZ" sz="4000" b="1" i="1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kk-KZ" sz="2000" b="1" i="1" dirty="0">
                  <a:solidFill>
                    <a:schemeClr val="tx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457200" indent="-457200" algn="just">
                  <a:buAutoNum type="arabicPeriod"/>
                </a:pPr>
                <a:endParaRPr lang="kk-KZ" sz="2000" b="1" i="1" dirty="0" smtClean="0">
                  <a:solidFill>
                    <a:schemeClr val="tx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/>
                <a:r>
                  <a:rPr lang="en-US" sz="2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r>
                  <a:rPr lang="kk-KZ" sz="2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20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/>
                <a:r>
                  <a:rPr lang="kk-KZ" sz="2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0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</a:t>
                </a:r>
                <a:r>
                  <a:rPr lang="ru-RU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𝟏𝟕</m:t>
                            </m:r>
                          </m:e>
                          <m:sup>
                            <m:r>
                              <a:rPr lang="en-US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𝟐𝟐</m:t>
                            </m:r>
                          </m:e>
                          <m:sup>
                            <m:r>
                              <a:rPr lang="en-US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𝟒𝟗</m:t>
                            </m:r>
                          </m:e>
                          <m:sup>
                            <m:r>
                              <a:rPr lang="en-US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ru-RU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𝟏𝟕</m:t>
                            </m:r>
                            <m:r>
                              <a:rPr lang="kk-KZ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kk-KZ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𝟐𝟐</m:t>
                            </m:r>
                          </m:e>
                        </m:d>
                        <m:r>
                          <a:rPr lang="kk-KZ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kk-KZ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𝟏𝟕</m:t>
                        </m:r>
                        <m:r>
                          <a:rPr lang="kk-KZ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kk-KZ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𝟐𝟐</m:t>
                        </m:r>
                        <m:r>
                          <a:rPr lang="kk-KZ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d>
                          <m:dPr>
                            <m:ctrlPr>
                              <a:rPr lang="ru-RU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𝟒𝟗</m:t>
                            </m:r>
                            <m:r>
                              <a:rPr lang="en-US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𝟏𝟎</m:t>
                            </m:r>
                          </m:e>
                        </m:d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𝟒𝟗</m:t>
                        </m:r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</m:t>
                        </m:r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4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(−</m:t>
                        </m:r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)⋅</m:t>
                        </m:r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𝟑𝟗</m:t>
                        </m:r>
                      </m:num>
                      <m:den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𝟑𝟗</m:t>
                        </m:r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⋅</m:t>
                        </m:r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𝟓𝟗</m:t>
                        </m:r>
                      </m:den>
                    </m:f>
                    <m:r>
                      <a:rPr lang="en-US" sz="4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ru-RU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𝟓𝟗</m:t>
                        </m:r>
                      </m:den>
                    </m:f>
                  </m:oMath>
                </a14:m>
                <a:endParaRPr lang="kk-KZ" sz="4800" b="1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2904128"/>
              </a:xfrm>
              <a:prstGeom prst="rect">
                <a:avLst/>
              </a:prstGeom>
              <a:blipFill>
                <a:blip r:embed="rId2"/>
                <a:stretch>
                  <a:fillRect l="-1688" t="-37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288974" y="443471"/>
            <a:ext cx="98050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ТАПСЫРМАЛАР: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4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44252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Бөлшекті қысқартыңыз: </a:t>
                </a:r>
                <a:endParaRPr lang="en-US" sz="4000" b="1" i="1" dirty="0" smtClean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20</m:t>
                            </m:r>
                          </m:e>
                          <m:sup>
                            <m:r>
                              <a:rPr lang="kk-KZ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kk-KZ" sz="4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13</m:t>
                            </m:r>
                          </m:e>
                          <m:sup>
                            <m:r>
                              <a:rPr lang="kk-KZ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31</m:t>
                            </m:r>
                          </m:e>
                          <m:sup>
                            <m:r>
                              <a:rPr lang="kk-KZ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kk-KZ" sz="4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24</m:t>
                            </m:r>
                          </m:e>
                          <m:sup>
                            <m:r>
                              <a:rPr lang="kk-KZ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800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ru-RU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20−13</m:t>
                            </m:r>
                          </m:e>
                        </m:d>
                        <m:r>
                          <a:rPr lang="en-US" sz="4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(20+13)</m:t>
                        </m:r>
                      </m:num>
                      <m:den>
                        <m:d>
                          <m:dPr>
                            <m:ctrlPr>
                              <a:rPr lang="ru-RU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31−24</m:t>
                            </m:r>
                          </m:e>
                        </m:d>
                        <m:r>
                          <a:rPr lang="en-US" sz="4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(31+24)</m:t>
                        </m:r>
                      </m:den>
                    </m:f>
                    <m:r>
                      <a:rPr lang="en-US" sz="4800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  <m:r>
                          <a:rPr lang="en-US" sz="4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⋅</m:t>
                        </m:r>
                        <m:r>
                          <a:rPr lang="en-US" sz="4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33</m:t>
                        </m:r>
                      </m:num>
                      <m:den>
                        <m:r>
                          <a:rPr lang="en-US" sz="4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7⋅55</m:t>
                        </m:r>
                      </m:den>
                    </m:f>
                    <m:r>
                      <a:rPr lang="en-US" sz="4800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chemeClr val="tx2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kk-KZ" sz="4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		</a:t>
                </a:r>
                <a:endParaRPr lang="ru-RU" sz="4000" b="1" dirty="0">
                  <a:solidFill>
                    <a:schemeClr val="tx2"/>
                  </a:solidFill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4425250"/>
              </a:xfrm>
              <a:prstGeom prst="rect">
                <a:avLst/>
              </a:prstGeom>
              <a:blipFill>
                <a:blip r:embed="rId2"/>
                <a:stretch>
                  <a:fillRect l="-1906" t="-24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22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61355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Өрнекті ықшамдаңыз: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en-US" sz="32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71</m:t>
                              </m:r>
                            </m:e>
                            <m:sup>
                              <m: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49</m:t>
                              </m:r>
                            </m:e>
                            <m:sup>
                              <m: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120</m:t>
                          </m:r>
                        </m:den>
                      </m:f>
                      <m:r>
                        <a:rPr lang="ru-RU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−71∙49</m:t>
                      </m:r>
                      <m:r>
                        <a:rPr lang="ru-RU" sz="36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71+49</m:t>
                              </m:r>
                            </m:e>
                          </m:d>
                          <m:d>
                            <m:d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71</m:t>
                                  </m:r>
                                </m:e>
                                <m:sup>
                                  <m: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−71∙49+</m:t>
                              </m:r>
                              <m:sSup>
                                <m:sSupPr>
                                  <m:ctrlP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49</m:t>
                                  </m:r>
                                </m:e>
                                <m:sup>
                                  <m: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120</m:t>
                          </m:r>
                        </m:den>
                      </m:f>
                      <m:r>
                        <a:rPr lang="ru-RU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−71∙49==</m:t>
                      </m:r>
                      <m:f>
                        <m:f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120∙</m:t>
                          </m:r>
                          <m:d>
                            <m:d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71</m:t>
                                  </m:r>
                                </m:e>
                                <m:sup>
                                  <m: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−71∙49+</m:t>
                              </m:r>
                              <m:sSup>
                                <m:sSupPr>
                                  <m:ctrlP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49</m:t>
                                  </m:r>
                                </m:e>
                                <m:sup>
                                  <m:r>
                                    <a:rPr lang="ru-RU" sz="36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120</m:t>
                          </m:r>
                        </m:den>
                      </m:f>
                      <m:r>
                        <a:rPr lang="ru-RU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−71∙49=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71</m:t>
                          </m:r>
                        </m:e>
                        <m:sup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−71∙49+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49</m:t>
                          </m:r>
                        </m:e>
                        <m:sup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−71∙49=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=71</m:t>
                          </m:r>
                        </m:e>
                        <m:sup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−2∙71∙49+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49</m:t>
                          </m:r>
                        </m:e>
                        <m:sup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36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71−49</m:t>
                              </m:r>
                            </m:e>
                          </m:d>
                        </m:e>
                        <m:sup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22</m:t>
                          </m:r>
                        </m:e>
                        <m:sup>
                          <m:r>
                            <a:rPr lang="ru-RU" sz="36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36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=484</m:t>
                      </m:r>
                    </m:oMath>
                  </m:oMathPara>
                </a14:m>
                <a:endParaRPr lang="ru-RU" sz="3600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r>
                  <a:rPr lang="en-US" sz="3600" b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3600" b="1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6135526"/>
              </a:xfrm>
              <a:prstGeom prst="rect">
                <a:avLst/>
              </a:prstGeom>
              <a:blipFill>
                <a:blip r:embed="rId2"/>
                <a:stretch>
                  <a:fillRect l="-1906" t="-1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475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5098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Тепе-теңдікті дәлелдеңіз:</a:t>
                </a:r>
                <a:endParaRPr lang="en-US" sz="40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kk-KZ" sz="3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US" sz="3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kk-KZ" sz="3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3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2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3200" b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3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2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kk-KZ" sz="32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3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kk-KZ" sz="32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sup>
                      </m:sSup>
                      <m:r>
                        <a:rPr lang="kk-KZ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kk-KZ" sz="32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3200" b="1" i="1" dirty="0" smtClean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3600" b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kk-KZ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kk-KZ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kk-KZ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kk-KZ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kk-KZ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sup>
                      </m:sSup>
                      <m:r>
                        <a:rPr lang="kk-KZ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kk-KZ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kk-KZ" sz="3600" b="1" i="1" dirty="0" smtClean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kk-KZ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kk-KZ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kk-KZ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kk-KZ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kk-KZ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kk-KZ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sup>
                      </m:sSup>
                      <m:r>
                        <a:rPr lang="kk-KZ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kk-KZ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kk-KZ" sz="3600" b="1" i="1" dirty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kk-KZ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sup>
                      </m:sSup>
                      <m:r>
                        <a:rPr lang="kk-KZ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kk-KZ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kk-KZ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sup>
                      </m:sSup>
                      <m:r>
                        <a:rPr lang="kk-KZ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kk-KZ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kk-KZ" sz="3600" b="1" i="1" dirty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kk-KZ" sz="3600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Тепе-теңдік дәлелденді.</a:t>
                </a:r>
                <a:endParaRPr lang="kk-KZ" sz="3600" b="1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5098703"/>
              </a:xfrm>
              <a:prstGeom prst="rect">
                <a:avLst/>
              </a:prstGeom>
              <a:blipFill>
                <a:blip r:embed="rId2"/>
                <a:stretch>
                  <a:fillRect l="-1906" t="-2153" b="-16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040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579120" y="1028246"/>
            <a:ext cx="1118997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4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Тепе-теңдікті дәлелдеңіз: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en-US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endParaRPr lang="kk-KZ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kk-KZ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3+(2х+3)</a:t>
            </a:r>
            <a:r>
              <a:rPr lang="kk-KZ" sz="3600" b="1" baseline="300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ru-RU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=4</a:t>
            </a:r>
            <a:r>
              <a:rPr lang="kk-KZ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(х-6)(6+х</a:t>
            </a:r>
            <a:r>
              <a:rPr lang="kk-KZ" sz="3600" b="1" dirty="0" smtClean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kk-KZ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3+4х</a:t>
            </a:r>
            <a:r>
              <a:rPr lang="kk-KZ" sz="3600" b="1" baseline="300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kk-KZ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+12х+9</a:t>
            </a:r>
            <a:r>
              <a:rPr lang="ru-RU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kk-KZ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4(х</a:t>
            </a:r>
            <a:r>
              <a:rPr lang="kk-KZ" sz="3600" b="1" baseline="30000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kk-KZ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-36</a:t>
            </a:r>
            <a:r>
              <a:rPr lang="kk-KZ" sz="3600" b="1" dirty="0" smtClean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kk-KZ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12х</a:t>
            </a:r>
            <a:r>
              <a:rPr lang="ru-RU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kk-KZ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-156</a:t>
            </a:r>
          </a:p>
          <a:p>
            <a:pPr algn="ctr">
              <a:lnSpc>
                <a:spcPct val="150000"/>
              </a:lnSpc>
            </a:pPr>
            <a:r>
              <a:rPr lang="kk-KZ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х</a:t>
            </a:r>
            <a:r>
              <a:rPr lang="ru-RU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kk-KZ" sz="3600" b="1" dirty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</a:t>
            </a:r>
            <a:r>
              <a:rPr lang="kk-KZ" sz="3600" b="1" dirty="0" smtClean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13</a:t>
            </a:r>
          </a:p>
          <a:p>
            <a:pPr algn="ctr">
              <a:lnSpc>
                <a:spcPct val="150000"/>
              </a:lnSpc>
            </a:pPr>
            <a:r>
              <a:rPr lang="kk-KZ" sz="3600" b="1" dirty="0" smtClean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532</a:t>
            </a:r>
            <a:r>
              <a:rPr lang="ru-RU" sz="3600" b="1" dirty="0" smtClean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kk-KZ" sz="3600" b="1" dirty="0" smtClean="0">
                <a:solidFill>
                  <a:schemeClr val="tx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532</a:t>
            </a:r>
          </a:p>
          <a:p>
            <a:pPr algn="ctr">
              <a:lnSpc>
                <a:spcPct val="150000"/>
              </a:lnSpc>
            </a:pPr>
            <a:r>
              <a:rPr lang="kk-KZ" sz="28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Тепе-теңдік дәлелденді.</a:t>
            </a:r>
            <a:endParaRPr lang="kk-KZ" sz="28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50000"/>
              </a:lnSpc>
            </a:pPr>
            <a:endParaRPr lang="kk-KZ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spcAft>
                <a:spcPts val="0"/>
              </a:spcAft>
            </a:pPr>
            <a:endParaRPr lang="ru-RU" sz="2800" b="1" dirty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88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69003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3200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kk-KZ" sz="3200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kk-KZ" sz="3200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Тікбұрышты </a:t>
                </a:r>
                <a:r>
                  <a:rPr lang="kk-KZ" sz="3200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параллелепипедтің ұзындығы енінен 5см-ге артық және биіктігінен 5см-ге кіші. Бүйір бетінің ауданы 244см</a:t>
                </a:r>
                <a:r>
                  <a:rPr lang="kk-KZ" sz="3200" baseline="30000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kk-KZ" sz="3200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. Параллелепипедтің өлшемдерін табыңыздар. </a:t>
                </a:r>
                <a:endParaRPr lang="ru-RU" sz="3200" dirty="0">
                  <a:solidFill>
                    <a:schemeClr val="tx2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8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 </a:t>
                </a:r>
                <a:endParaRPr lang="ru-RU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kk-KZ" sz="3600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Шешуі: АВ </a:t>
                </a:r>
                <a:r>
                  <a:rPr lang="kk-KZ" sz="3600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(ұзындығы) x см болсын, </a:t>
                </a:r>
                <a:endParaRPr lang="kk-KZ" sz="3600" dirty="0" smtClean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kk-KZ" sz="3600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онда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6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kk-KZ" sz="3600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AA</m:t>
                        </m:r>
                      </m:e>
                      <m:sub>
                        <m:r>
                          <m:rPr>
                            <m:nor/>
                          </m:rPr>
                          <a:rPr lang="kk-KZ" sz="3600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kk-KZ" sz="3600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(биіктігі</a:t>
                </a:r>
                <a:r>
                  <a:rPr lang="kk-KZ" sz="3600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) - (x+5) cм, AD(ені)  - (x-5) см.</a:t>
                </a:r>
                <a:endParaRPr lang="ru-RU" sz="3600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kk-KZ" sz="3600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S=2S</a:t>
                </a:r>
                <a:r>
                  <a:rPr lang="kk-KZ" sz="3600" baseline="-25000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ABCD</a:t>
                </a:r>
                <a:r>
                  <a:rPr lang="kk-KZ" sz="3600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+2S</a:t>
                </a:r>
                <a:r>
                  <a:rPr lang="kk-KZ" sz="3600" baseline="-25000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AA1D1D</a:t>
                </a:r>
                <a:r>
                  <a:rPr lang="kk-KZ" sz="3600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+2S</a:t>
                </a:r>
                <a:r>
                  <a:rPr lang="kk-KZ" sz="3600" baseline="-25000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AA1B1B</a:t>
                </a:r>
                <a:r>
                  <a:rPr lang="kk-KZ" sz="3600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kk-KZ" sz="3600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шарты бойынша </a:t>
                </a:r>
                <a:r>
                  <a:rPr lang="kk-KZ" sz="3600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–244см² </a:t>
                </a:r>
                <a:endParaRPr lang="ru-RU" sz="3600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600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S</a:t>
                </a:r>
                <a:r>
                  <a:rPr lang="en-US" sz="3600" baseline="-25000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ABCD</a:t>
                </a:r>
                <a:r>
                  <a:rPr lang="en-US" sz="3600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x(x-5); S</a:t>
                </a:r>
                <a:r>
                  <a:rPr lang="en-US" sz="3600" baseline="-25000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AA1D1D</a:t>
                </a:r>
                <a:r>
                  <a:rPr lang="en-US" sz="3600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(x-5)(x+5);  S</a:t>
                </a:r>
                <a:r>
                  <a:rPr lang="en-US" sz="3600" baseline="-25000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AA1B1B</a:t>
                </a:r>
                <a:r>
                  <a:rPr lang="en-US" sz="3600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x(x+5)</a:t>
                </a:r>
                <a:endParaRPr lang="ru-RU" sz="3600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kk-KZ" sz="3600" b="1" dirty="0">
                    <a:solidFill>
                      <a:schemeClr val="tx2"/>
                    </a:solidFill>
                  </a:rPr>
                  <a:t> </a:t>
                </a:r>
                <a:endParaRPr lang="ru-RU" sz="3600" dirty="0">
                  <a:solidFill>
                    <a:schemeClr val="tx2"/>
                  </a:solidFill>
                </a:endParaRPr>
              </a:p>
              <a:p>
                <a:r>
                  <a:rPr lang="kk-KZ" sz="2800" dirty="0"/>
                  <a:t> </a:t>
                </a:r>
                <a:endParaRPr lang="ru-RU" sz="2800" dirty="0"/>
              </a:p>
              <a:p>
                <a:pPr lvl="0">
                  <a:spcAft>
                    <a:spcPts val="0"/>
                  </a:spcAft>
                </a:pPr>
                <a:endParaRPr lang="ru-RU" sz="36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6900351"/>
              </a:xfrm>
              <a:prstGeom prst="rect">
                <a:avLst/>
              </a:prstGeom>
              <a:blipFill>
                <a:blip r:embed="rId2"/>
                <a:stretch>
                  <a:fillRect l="-1634" t="-1237" r="-23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665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1625</TotalTime>
  <Words>219</Words>
  <Application>Microsoft Office PowerPoint</Application>
  <PresentationFormat>Широкоэкранный</PresentationFormat>
  <Paragraphs>63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PT Sans Caption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200</cp:revision>
  <dcterms:created xsi:type="dcterms:W3CDTF">2022-09-04T21:41:09Z</dcterms:created>
  <dcterms:modified xsi:type="dcterms:W3CDTF">2024-09-18T03:12:02Z</dcterms:modified>
</cp:coreProperties>
</file>