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312" r:id="rId5"/>
    <p:sldId id="296" r:id="rId6"/>
    <p:sldId id="313" r:id="rId7"/>
    <p:sldId id="314" r:id="rId8"/>
    <p:sldId id="317" r:id="rId9"/>
    <p:sldId id="316" r:id="rId10"/>
    <p:sldId id="315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88" d="100"/>
          <a:sy n="88" d="100"/>
        </p:scale>
        <p:origin x="9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6335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Тепе-теңдікті дәлелдеңіз: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>
                  <a:lnSpc>
                    <a:spcPct val="200000"/>
                  </a:lnSpc>
                </a:pP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e>
                    </m:d>
                    <m:d>
                      <m:dPr>
                        <m:ctrlP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2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𝟐𝟓</m:t>
                            </m:r>
                            <m:r>
                              <a:rPr lang="en-US" sz="2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𝟑𝟎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  <m: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𝟑𝟔</m:t>
                        </m:r>
                      </m:e>
                    </m:d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𝟐𝟓</m:t>
                    </m:r>
                    <m:d>
                      <m:dPr>
                        <m:ctrlP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28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𝟓𝟎𝟎</m:t>
                            </m:r>
                            <m:r>
                              <a:rPr lang="en-US" sz="2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𝟖𝟔𝟒</m:t>
                        </m:r>
                      </m:e>
                    </m:d>
                    <m:r>
                      <a:rPr lang="en-US" sz="28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n-US" sz="2800" b="1" i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28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𝟏𝟐𝟓</m:t>
                              </m:r>
                              <m:r>
                                <a:rPr lang="en-US" sz="28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𝟐𝟏𝟔</m:t>
                          </m:r>
                        </m:e>
                      </m:d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−(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𝟏𝟐𝟓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𝟐𝟏𝟔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800" b="1" i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𝟏𝟐𝟓</m:t>
                          </m:r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𝟐𝟏𝟔</m:t>
                      </m:r>
                      <m:r>
                        <a:rPr lang="en-US" sz="28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𝟏𝟐𝟓</m:t>
                      </m:r>
                      <m:sSup>
                        <m:sSupPr>
                          <m:ctrlPr>
                            <a:rPr lang="ru-RU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𝟐𝟏𝟔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kk-KZ" sz="2800" b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kk-KZ" sz="28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:r>
                  <a:rPr lang="kk-KZ" sz="2800" i="1" dirty="0" smtClean="0">
                    <a:solidFill>
                      <a:schemeClr val="tx2"/>
                    </a:solidFill>
                  </a:rPr>
                  <a:t>Тепе-теңдік дәлелденді.</a:t>
                </a:r>
                <a:endParaRPr lang="en-US" sz="2800" b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lnSpc>
                    <a:spcPct val="150000"/>
                  </a:lnSpc>
                </a:pP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6335324"/>
              </a:xfrm>
              <a:prstGeom prst="rect">
                <a:avLst/>
              </a:prstGeom>
              <a:blipFill>
                <a:blip r:embed="rId2"/>
                <a:stretch>
                  <a:fillRect l="-1906" t="-1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88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553860" y="2632779"/>
            <a:ext cx="9097289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</a:t>
            </a:r>
            <a:r>
              <a:rPr lang="kk-KZ" sz="3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көбейту формулаларының көмегімен өрнектерді </a:t>
            </a:r>
            <a:r>
              <a:rPr lang="kk-KZ" sz="36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түрлендіруді меңгердіңіз</a:t>
            </a:r>
            <a:endParaRPr lang="kk-KZ" sz="36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4640" y="670561"/>
            <a:ext cx="9204960" cy="492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</a:t>
            </a:r>
            <a:endParaRPr lang="kk-KZ" sz="5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6073" y="1467544"/>
            <a:ext cx="58050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861851" y="2555640"/>
            <a:ext cx="9782978" cy="2751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4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Қысқаша көбейту формулаларының көмегімен өрнектерді түрлендіруді </a:t>
            </a:r>
            <a:r>
              <a:rPr lang="kk-KZ" sz="4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меңгересіз</a:t>
            </a:r>
            <a:endParaRPr lang="kk-KZ" sz="4000" b="1" i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8056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Өрнекті ықшамдаңыз: </a:t>
                </a:r>
                <a:endParaRPr lang="en-US" sz="4000" b="1" i="1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d>
                        <m:dPr>
                          <m:ctrlP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40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𝒖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𝟕</m:t>
                                  </m:r>
                                </m:sup>
                              </m:sSup>
                              <m:r>
                                <a:rPr lang="en-US" sz="40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n-US" sz="4000" b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𝟏𝟒</m:t>
                              </m:r>
                            </m:sup>
                          </m:sSup>
                          <m:r>
                            <a:rPr lang="en-US" sz="40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𝟐𝟏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𝟏𝟒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𝒖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𝟕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𝟏𝟒</m:t>
                          </m:r>
                        </m:sup>
                      </m:sSup>
                      <m:r>
                        <a:rPr lang="en-US" sz="4000" b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𝟐𝟏</m:t>
                      </m:r>
                      <m:r>
                        <a:rPr lang="en-US" sz="4000" b="1" i="0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𝟏𝟒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𝒖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=−</m:t>
                    </m:r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sSup>
                      <m:sSupPr>
                        <m:ctrlPr>
                          <a:rPr lang="ru-RU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𝒖</m:t>
                        </m:r>
                      </m:e>
                      <m:sup>
                        <m:r>
                          <a:rPr lang="en-US" sz="40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𝟐𝟓</m:t>
                    </m:r>
                    <m:r>
                      <a:rPr lang="en-US" sz="40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kk-KZ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		</a:t>
                </a:r>
                <a:endParaRPr lang="ru-RU" sz="4000" b="1" dirty="0">
                  <a:solidFill>
                    <a:schemeClr val="tx2"/>
                  </a:solidFill>
                </a:endParaRPr>
              </a:p>
              <a:p>
                <a:pPr algn="just"/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805628"/>
              </a:xfrm>
              <a:prstGeom prst="rect">
                <a:avLst/>
              </a:prstGeom>
              <a:blipFill>
                <a:blip r:embed="rId2"/>
                <a:stretch>
                  <a:fillRect l="-1906" t="-18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4207815" y="464942"/>
            <a:ext cx="36343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ТАПСЫРМАЛАР: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5061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Өрнекті ықшамдаңыз: </a:t>
                </a:r>
                <a:r>
                  <a:rPr lang="en-US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kk-KZ" sz="11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𝟏𝟏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0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</m:sup>
                          </m:sSup>
                        </m:e>
                      </m:d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−(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𝟏𝟏</m:t>
                          </m:r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−(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40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𝟏𝟔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sup>
                      </m:sSup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𝟗𝟗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ru-RU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𝒗</m:t>
                              </m:r>
                            </m:e>
                            <m:sup>
                              <m:r>
                                <a:rPr lang="en-US" sz="40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𝟏𝟔</m:t>
                              </m:r>
                            </m:sup>
                          </m:sSup>
                          <m:r>
                            <a:rPr lang="en-US" sz="40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i="1" dirty="0" smtClean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ru-RU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e>
                        <m:sup>
                          <m:r>
                            <a:rPr lang="en-US" sz="40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𝟏𝟔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𝟗𝟖</m:t>
                      </m:r>
                      <m:r>
                        <a:rPr lang="en-US" sz="40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0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0" algn="just">
                  <a:lnSpc>
                    <a:spcPct val="150000"/>
                  </a:lnSpc>
                </a:pPr>
                <a:endParaRPr lang="en-US" sz="4000" b="1" i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506123"/>
              </a:xfrm>
              <a:prstGeom prst="rect">
                <a:avLst/>
              </a:prstGeom>
              <a:blipFill>
                <a:blip r:embed="rId2"/>
                <a:stretch>
                  <a:fillRect l="-1906" t="-19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96081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Теңдеуді шешіңіз: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endParaRPr lang="en-US" sz="2800" b="1" dirty="0">
                  <a:solidFill>
                    <a:schemeClr val="tx2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d>
                        <m:dPr>
                          <m:ctrlP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2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32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32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200" b="1" i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e>
                      </m:d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200" b="1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)−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2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200" b="1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3200" b="1" i="1" dirty="0" smtClean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3200" b="1" i="1" dirty="0" smtClean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=−</m:t>
                      </m:r>
                      <m:r>
                        <a:rPr lang="en-US" sz="32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</m:oMath>
                  </m:oMathPara>
                </a14:m>
                <a:endParaRPr lang="en-US" sz="32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44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3600" b="1" i="1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9608143"/>
              </a:xfrm>
              <a:prstGeom prst="rect">
                <a:avLst/>
              </a:prstGeom>
              <a:blipFill>
                <a:blip r:embed="rId2"/>
                <a:stretch>
                  <a:fillRect l="-1906" t="-11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040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56672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Теңдеуді шешіңіз: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en-US" sz="3200" b="1" dirty="0" smtClean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3600" b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𝟏𝟐𝟓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𝟏𝟐𝟓</m:t>
                      </m:r>
                    </m:oMath>
                  </m:oMathPara>
                </a14:m>
                <a:endParaRPr lang="en-US" sz="3600" b="1" i="1" dirty="0" smtClean="0">
                  <a:solidFill>
                    <a:schemeClr val="tx2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𝟏𝟐𝟓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/>
                <a:r>
                  <a:rPr lang="en-US" sz="3600" b="1" dirty="0" smtClean="0">
                    <a:solidFill>
                      <a:schemeClr val="tx2"/>
                    </a:solidFill>
                    <a:ea typeface="Cambria Math" panose="02040503050406030204" pitchFamily="18" charset="0"/>
                  </a:rPr>
                  <a:t>25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  <m:r>
                      <a:rPr lang="en-US" sz="36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𝟏𝟐𝟓</m:t>
                    </m:r>
                  </m:oMath>
                </a14:m>
                <a:endParaRPr lang="en-US" sz="3600" b="1" dirty="0" smtClean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𝟖𝟕𝟓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</a:endParaRPr>
              </a:p>
              <a:p>
                <a:pPr algn="ctr"/>
                <a:r>
                  <a:rPr lang="en-US" sz="3600" b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600" b="1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5667257"/>
              </a:xfrm>
              <a:prstGeom prst="rect">
                <a:avLst/>
              </a:prstGeom>
              <a:blipFill>
                <a:blip r:embed="rId2"/>
                <a:stretch>
                  <a:fillRect l="-1906" t="-1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75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79071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Өрнекті ықшамдаңыз : </a:t>
                </a:r>
                <a:endParaRPr lang="en-US" sz="4000" b="1" i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200000"/>
                  </a:lnSpc>
                </a:pPr>
                <a:r>
                  <a:rPr lang="en-US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  <m:d>
                      <m:dPr>
                        <m:ctrlP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𝒃</m:t>
                        </m:r>
                      </m:e>
                    </m:d>
                    <m:d>
                      <m:dPr>
                        <m:ctrlP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𝒂𝒃</m:t>
                        </m:r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d>
                    <m:d>
                      <m:dPr>
                        <m:ctrlP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𝒂𝒃</m:t>
                        </m:r>
                        <m:r>
                          <a:rPr lang="en-US" sz="36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sz="3600" b="1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d>
                    <m:r>
                      <a:rPr lang="en-US" sz="36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3600" b="1" i="1" dirty="0" smtClean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𝒂𝒃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i="1" dirty="0" smtClean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800" b="1" i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800" b="1" dirty="0" smtClean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800" b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US" sz="2800" b="1" i="1" dirty="0">
                  <a:solidFill>
                    <a:schemeClr val="tx2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28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7907165"/>
              </a:xfrm>
              <a:prstGeom prst="rect">
                <a:avLst/>
              </a:prstGeom>
              <a:blipFill>
                <a:blip r:embed="rId2"/>
                <a:stretch>
                  <a:fillRect l="-1906" t="-1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74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79120" y="1028246"/>
                <a:ext cx="11189970" cy="48964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kk-KZ" sz="4000" b="1" i="1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Өрнекті </a:t>
                </a:r>
                <a:r>
                  <a:rPr lang="kk-KZ" sz="4000" b="1" i="1" dirty="0" smtClean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ықшамдаңыз: </a:t>
                </a:r>
                <a:r>
                  <a:rPr lang="en-US" sz="40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en-US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endParaRPr lang="kk-KZ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𝟖</m:t>
                              </m:r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600" b="1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𝟐𝟕</m:t>
                          </m:r>
                        </m:e>
                      </m:d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sSup>
                        <m:sSupPr>
                          <m:ctrlPr>
                            <a:rPr lang="ru-RU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3600" b="1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𝟐𝟖</m:t>
                      </m:r>
                      <m:r>
                        <a:rPr lang="en-US" sz="3600" b="1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3600" b="1" i="1" dirty="0">
                  <a:solidFill>
                    <a:schemeClr val="tx2"/>
                  </a:solidFill>
                  <a:latin typeface="Tahoma" panose="020B0604030504040204" pitchFamily="34" charset="0"/>
                  <a:ea typeface="Cambria Math" panose="02040503050406030204" pitchFamily="18" charset="0"/>
                </a:endParaRPr>
              </a:p>
              <a:p>
                <a:pPr lvl="0">
                  <a:spcAft>
                    <a:spcPts val="0"/>
                  </a:spcAft>
                </a:pPr>
                <a:endParaRPr lang="ru-RU" sz="3600" b="1" dirty="0">
                  <a:solidFill>
                    <a:schemeClr val="tx1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" y="1028246"/>
                <a:ext cx="11189970" cy="4896469"/>
              </a:xfrm>
              <a:prstGeom prst="rect">
                <a:avLst/>
              </a:prstGeom>
              <a:blipFill>
                <a:blip r:embed="rId2"/>
                <a:stretch>
                  <a:fillRect l="-1906" t="-2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65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1524</TotalTime>
  <Words>74</Words>
  <Application>Microsoft Office PowerPoint</Application>
  <PresentationFormat>Широкоэкранный</PresentationFormat>
  <Paragraphs>63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189</cp:revision>
  <dcterms:created xsi:type="dcterms:W3CDTF">2022-09-04T21:41:09Z</dcterms:created>
  <dcterms:modified xsi:type="dcterms:W3CDTF">2024-09-18T03:10:30Z</dcterms:modified>
</cp:coreProperties>
</file>