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8" r:id="rId2"/>
    <p:sldId id="282" r:id="rId3"/>
    <p:sldId id="292" r:id="rId4"/>
    <p:sldId id="296" r:id="rId5"/>
    <p:sldId id="312" r:id="rId6"/>
    <p:sldId id="313" r:id="rId7"/>
    <p:sldId id="314" r:id="rId8"/>
    <p:sldId id="317" r:id="rId9"/>
    <p:sldId id="316" r:id="rId10"/>
    <p:sldId id="315" r:id="rId11"/>
    <p:sldId id="28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3447" autoAdjust="0"/>
  </p:normalViewPr>
  <p:slideViewPr>
    <p:cSldViewPr snapToGrid="0">
      <p:cViewPr varScale="1">
        <p:scale>
          <a:sx n="50" d="100"/>
          <a:sy n="50" d="100"/>
        </p:scale>
        <p:origin x="38" y="8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259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026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27416" y="4103731"/>
            <a:ext cx="36462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тоқсан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50948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  <a:r>
                  <a:rPr lang="kk-KZ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Өрнекті ықшамдаңыз: 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endParaRPr lang="kk-KZ" sz="1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5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5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5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en-US" sz="5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5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5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sSup>
                        <m:sSupPr>
                          <m:ctrlPr>
                            <a:rPr lang="ru-RU" sz="5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5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5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5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5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54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54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p>
                              <m:r>
                                <a:rPr lang="en-US" sz="54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  <m:r>
                            <a:rPr lang="en-US" sz="5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5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  <m:r>
                        <a:rPr lang="en-US" sz="5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5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54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54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p>
                              <m:r>
                                <a:rPr lang="en-US" sz="54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  <m:r>
                            <a:rPr lang="en-US" sz="5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</m:e>
                      </m:d>
                      <m:r>
                        <a:rPr lang="en-US" sz="5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==</m:t>
                      </m:r>
                      <m:sSup>
                        <m:sSupPr>
                          <m:ctrlPr>
                            <a:rPr lang="ru-RU" sz="5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5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en-US" sz="5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</m:t>
                          </m:r>
                        </m:sup>
                      </m:sSup>
                      <m:r>
                        <a:rPr lang="en-US" sz="5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5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sSup>
                        <m:sSupPr>
                          <m:ctrlPr>
                            <a:rPr lang="ru-RU" sz="5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5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en-US" sz="5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5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5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5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5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5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en-US" sz="5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5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5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sSup>
                        <m:sSupPr>
                          <m:ctrlPr>
                            <a:rPr lang="ru-RU" sz="5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5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en-US" sz="54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54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5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54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5400" b="1" dirty="0" smtClean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lvl="0"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5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5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sz="5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𝒗</m:t>
                        </m:r>
                      </m:e>
                      <m:sup>
                        <m:r>
                          <a:rPr lang="en-US" sz="5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</m:t>
                        </m:r>
                      </m:sup>
                    </m:sSup>
                    <m:r>
                      <a:rPr lang="en-US" sz="5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5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  <m:sSup>
                      <m:sSupPr>
                        <m:ctrlPr>
                          <a:rPr lang="ru-RU" sz="5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5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𝒗</m:t>
                        </m:r>
                      </m:e>
                      <m:sup>
                        <m:r>
                          <a:rPr lang="en-US" sz="5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sup>
                    </m:sSup>
                    <m:r>
                      <a:rPr lang="en-US" sz="5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5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5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54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kk-KZ" sz="54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5094856"/>
              </a:xfrm>
              <a:prstGeom prst="rect">
                <a:avLst/>
              </a:prstGeom>
              <a:blipFill>
                <a:blip r:embed="rId2"/>
                <a:stretch>
                  <a:fillRect l="-1906" t="-21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1885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1553860" y="2632779"/>
            <a:ext cx="9097289" cy="248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36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Қысқаша </a:t>
            </a:r>
            <a:r>
              <a:rPr lang="kk-KZ" sz="36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көбейту формулаларының көмегімен өрнектерді </a:t>
            </a:r>
            <a:r>
              <a:rPr lang="kk-KZ" sz="36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түрлендіруді меңгердіңіз</a:t>
            </a:r>
            <a:endParaRPr lang="kk-KZ" sz="3600" b="1" i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341417" y="1358866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5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64640" y="670561"/>
            <a:ext cx="9204960" cy="4928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5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Қысқаша көбейту формулаларының көмегімен өрнектерді түрлендіру</a:t>
            </a:r>
            <a:endParaRPr lang="kk-KZ" sz="5400" b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1136073" y="1467544"/>
            <a:ext cx="58050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</a:t>
            </a:r>
            <a:endParaRPr lang="ru-RU" sz="4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1861851" y="2555640"/>
            <a:ext cx="9782978" cy="2751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4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Қысқаша көбейту формулаларының көмегімен өрнектерді түрлендіруді </a:t>
            </a:r>
            <a:r>
              <a:rPr lang="kk-KZ" sz="40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меңгересіз</a:t>
            </a:r>
            <a:endParaRPr lang="kk-KZ" sz="4000" b="1" i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41549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971550" lvl="1" indent="-514350" algn="just">
                  <a:buAutoNum type="arabicPeriod"/>
                </a:pPr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Көбейткіштерге </a:t>
                </a:r>
                <a:r>
                  <a:rPr lang="kk-KZ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жіктеңіз: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kk-KZ" sz="3200" b="1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just"/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			</a:t>
                </a:r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kk-KZ" sz="3200" b="1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>
                  <a:lnSpc>
                    <a:spcPct val="150000"/>
                  </a:lnSpc>
                  <a:defRPr/>
                </a:pPr>
                <a:r>
                  <a:rPr lang="en-US" sz="44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4400" b="1" i="1" baseline="30000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44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+2ab+b</a:t>
                </a:r>
                <a:r>
                  <a:rPr lang="en-US" sz="4400" b="1" i="1" baseline="30000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44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-c</a:t>
                </a:r>
                <a:r>
                  <a:rPr lang="en-US" sz="4400" b="1" i="1" baseline="30000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en-US" sz="44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=(a</a:t>
                </a:r>
                <a:r>
                  <a:rPr lang="en-US" sz="4400" b="1" i="1" baseline="30000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44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+2ab+b</a:t>
                </a:r>
                <a:r>
                  <a:rPr lang="en-US" sz="4400" b="1" i="1" baseline="30000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44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n-US" sz="44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–c</a:t>
                </a:r>
                <a:r>
                  <a:rPr lang="ru-RU" sz="4400" b="1" i="1" baseline="30000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44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endParaRPr lang="kk-KZ" sz="4400" b="1" i="1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defRPr/>
                </a:pPr>
                <a:r>
                  <a:rPr lang="en-US" sz="44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4400" b="1" i="1" dirty="0" err="1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a+b</a:t>
                </a:r>
                <a:r>
                  <a:rPr lang="en-US" sz="44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sz="4400" b="1" i="1" baseline="30000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44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-c</a:t>
                </a:r>
                <a:r>
                  <a:rPr lang="en-US" sz="4400" b="1" i="1" baseline="30000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44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=(</a:t>
                </a:r>
                <a:r>
                  <a:rPr lang="en-US" sz="4400" b="1" i="1" dirty="0" err="1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a+b+c</a:t>
                </a:r>
                <a:r>
                  <a:rPr lang="en-US" sz="44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)(</a:t>
                </a:r>
                <a:r>
                  <a:rPr lang="en-US" sz="4400" b="1" i="1" dirty="0" err="1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a+b-c</a:t>
                </a:r>
                <a:r>
                  <a:rPr lang="en-US" sz="44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4400" b="1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endParaRPr lang="kk-KZ" sz="1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just"/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en-US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kk-KZ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4154984"/>
              </a:xfrm>
              <a:prstGeom prst="rect">
                <a:avLst/>
              </a:prstGeom>
              <a:blipFill>
                <a:blip r:embed="rId2"/>
                <a:stretch>
                  <a:fillRect l="-2179" t="-26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1288974" y="443471"/>
            <a:ext cx="98050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ТАПСЫРМАЛАР: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46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579120" y="1028246"/>
            <a:ext cx="1118997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40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Көпмүшені </a:t>
            </a:r>
            <a:r>
              <a:rPr lang="kk-KZ" sz="4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көбейткіштерге жіктеңіз:</a:t>
            </a:r>
            <a:endParaRPr lang="ru-RU" sz="4000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200000"/>
              </a:lnSpc>
            </a:pPr>
            <a:r>
              <a:rPr lang="kk-KZ" sz="3200" b="1" dirty="0" smtClean="0">
                <a:solidFill>
                  <a:schemeClr val="tx2"/>
                </a:solidFill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altLang="ru-RU" sz="44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ru-RU" sz="4400" b="1" i="1" baseline="30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sz="44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+3n</a:t>
            </a:r>
            <a:r>
              <a:rPr lang="en-US" altLang="ru-RU" sz="4400" b="1" i="1" baseline="30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44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+2n=n(n</a:t>
            </a:r>
            <a:r>
              <a:rPr lang="en-US" altLang="ru-RU" sz="4400" b="1" i="1" baseline="30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44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+3n+2)=</a:t>
            </a:r>
          </a:p>
          <a:p>
            <a:pPr algn="ctr">
              <a:lnSpc>
                <a:spcPct val="200000"/>
              </a:lnSpc>
            </a:pPr>
            <a:r>
              <a:rPr lang="en-US" altLang="ru-RU" sz="44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n(n</a:t>
            </a:r>
            <a:r>
              <a:rPr lang="ru-RU" altLang="ru-RU" sz="4400" b="1" i="1" baseline="30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44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+2n+n+2</a:t>
            </a:r>
            <a:r>
              <a:rPr lang="en-US" altLang="ru-RU" sz="44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sz="44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ru-RU" sz="44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ru-RU" sz="44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((n</a:t>
            </a:r>
            <a:r>
              <a:rPr lang="en-US" altLang="ru-RU" sz="4400" b="1" i="1" baseline="30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44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+2n)+(n+2</a:t>
            </a:r>
            <a:r>
              <a:rPr lang="en-US" altLang="ru-RU" sz="44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))=</a:t>
            </a:r>
            <a:endParaRPr lang="en-US" altLang="ru-RU" sz="4400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200000"/>
              </a:lnSpc>
            </a:pPr>
            <a:r>
              <a:rPr lang="en-US" altLang="ru-RU" sz="44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ru-RU" sz="44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n(n(n+2)+n+2</a:t>
            </a:r>
            <a:r>
              <a:rPr lang="en-US" altLang="ru-RU" sz="44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en-US" altLang="ru-RU" sz="44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n(n+1)(</a:t>
            </a:r>
            <a:r>
              <a:rPr lang="en-US" altLang="ru-RU" sz="44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n+2)</a:t>
            </a:r>
            <a:r>
              <a:rPr lang="kk-KZ" altLang="ru-RU" sz="44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4400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en-US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</a:t>
            </a:r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</a:t>
            </a:r>
            <a:endParaRPr lang="ru-RU" sz="4000" b="1" dirty="0">
              <a:solidFill>
                <a:schemeClr val="tx2"/>
              </a:solidFill>
            </a:endParaRPr>
          </a:p>
          <a:p>
            <a:pPr algn="just"/>
            <a:r>
              <a:rPr lang="en-US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endParaRPr lang="kk-KZ" sz="2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spcAft>
                <a:spcPts val="0"/>
              </a:spcAft>
            </a:pPr>
            <a:endParaRPr lang="ru-RU" sz="2800" b="1" dirty="0">
              <a:solidFill>
                <a:schemeClr val="tx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29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84816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kk-KZ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Көпмүшені көбейткіштерге жіктеңіз:</a:t>
                </a: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endParaRPr lang="kk-KZ" sz="1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kk-KZ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𝟏𝟓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𝟐𝟎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kk-KZ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kk-KZ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i="1" dirty="0" smtClean="0">
                  <a:solidFill>
                    <a:schemeClr val="tx2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kk-KZ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kk-KZ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𝟏𝟓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𝟐𝟎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kk-KZ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i="1" dirty="0" smtClean="0">
                  <a:solidFill>
                    <a:schemeClr val="tx2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𝟏𝟓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d>
                        <m:dPr>
                          <m:ctrlP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kk-KZ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i="1" dirty="0" smtClean="0">
                  <a:solidFill>
                    <a:schemeClr val="tx2"/>
                  </a:solidFill>
                  <a:latin typeface="Cambria Math" panose="020405030504060302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𝟏𝟓</m:t>
                          </m:r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sSup>
                            <m:sSupPr>
                              <m:ctrlPr>
                                <a:rPr lang="ru-RU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4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d>
                        <m:dPr>
                          <m:ctrlP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i="1" dirty="0" smtClean="0">
                  <a:solidFill>
                    <a:schemeClr val="tx2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𝒂𝒃</m:t>
                          </m:r>
                        </m:e>
                      </m:d>
                      <m:d>
                        <m:dPr>
                          <m:ctrlP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kk-KZ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4000" b="1" i="1" dirty="0">
                  <a:solidFill>
                    <a:schemeClr val="tx2"/>
                  </a:solidFill>
                </a:endParaRPr>
              </a:p>
              <a:p>
                <a:pPr algn="ctr">
                  <a:lnSpc>
                    <a:spcPct val="200000"/>
                  </a:lnSpc>
                </a:pPr>
                <a:endParaRPr lang="en-US" sz="4000" b="1" i="1" dirty="0">
                  <a:solidFill>
                    <a:schemeClr val="tx2"/>
                  </a:solidFill>
                </a:endParaRPr>
              </a:p>
              <a:p>
                <a:pPr algn="ctr">
                  <a:lnSpc>
                    <a:spcPct val="200000"/>
                  </a:lnSpc>
                </a:pPr>
                <a:endParaRPr lang="en-US" sz="4000" b="1" i="1" dirty="0" smtClean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8481681"/>
              </a:xfrm>
              <a:prstGeom prst="rect">
                <a:avLst/>
              </a:prstGeom>
              <a:blipFill>
                <a:blip r:embed="rId2"/>
                <a:stretch>
                  <a:fillRect l="-1906" t="-12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0408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56128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kk-KZ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kk-KZ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Көбейткіштерге жіктеңіз:</a:t>
                </a: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en-US" sz="3200" b="1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4000" b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600" b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36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600" b="1" dirty="0" smtClean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24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sup>
                    </m:sSup>
                    <m:sSup>
                      <m:sSupPr>
                        <m:ctrlPr>
                          <a:rPr lang="ru-RU" sz="36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sup>
                    </m:sSup>
                    <m:r>
                      <a:rPr lang="en-US" sz="36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36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</m:t>
                    </m:r>
                    <m:sSup>
                      <m:sSupPr>
                        <m:ctrlPr>
                          <a:rPr lang="ru-RU" sz="36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ru-RU" sz="36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sup>
                    </m:sSup>
                    <m:r>
                      <a:rPr lang="en-US" sz="36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36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𝟏𝟐</m:t>
                    </m:r>
                    <m:sSup>
                      <m:sSupPr>
                        <m:ctrlPr>
                          <a:rPr lang="ru-RU" sz="36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ru-RU" sz="36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36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6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  <m:r>
                      <a:rPr lang="en-US" sz="36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𝒂</m:t>
                    </m:r>
                    <m:sSup>
                      <m:sSupPr>
                        <m:ctrlPr>
                          <a:rPr lang="ru-RU" sz="36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36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36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3600" b="1" i="1" dirty="0" smtClean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600" b="1" i="0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3600" b="1" dirty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−4</m:t>
                      </m:r>
                      <m:r>
                        <a:rPr lang="en-US" sz="36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d>
                        <m:dPr>
                          <m:ctrlP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</m:t>
                          </m:r>
                          <m:sSup>
                            <m:sSupPr>
                              <m:ctrlPr>
                                <a:rPr lang="ru-RU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sSup>
                            <m:sSupPr>
                              <m:ctrlPr>
                                <a:rPr lang="ru-RU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36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3600" b="1" dirty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−4</m:t>
                      </m:r>
                      <m:r>
                        <a:rPr lang="en-US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d>
                        <m:dPr>
                          <m:ctrlP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sSup>
                            <m:sSupPr>
                              <m:ctrlPr>
                                <a:rPr lang="ru-RU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  <m:d>
                            <m:dPr>
                              <m:ctrlPr>
                                <a:rPr lang="en-US" sz="36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36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36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36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e>
                      </m:d>
                      <m:r>
                        <a:rPr lang="en-US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3600" b="1" dirty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−4</m:t>
                      </m:r>
                      <m:r>
                        <a:rPr lang="en-US" sz="36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d>
                        <m:dPr>
                          <m:ctrlP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sSup>
                            <m:sSupPr>
                              <m:ctrlPr>
                                <a:rPr lang="ru-RU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36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36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3600" b="1" i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en-US" sz="2800" b="1" i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5612883"/>
              </a:xfrm>
              <a:prstGeom prst="rect">
                <a:avLst/>
              </a:prstGeom>
              <a:blipFill>
                <a:blip r:embed="rId2"/>
                <a:stretch>
                  <a:fillRect l="-1906" t="-19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4759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48293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kk-KZ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5. Өрнекті ықшамдаңыз: 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en-US" sz="3200" b="1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just"/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pt-BR" sz="3200" dirty="0"/>
                  <a:t> 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endParaRPr lang="kk-KZ" sz="1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40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sz="40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kk-KZ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  <m:sSup>
                                <m:sSupPr>
                                  <m:ctrlPr>
                                    <a:rPr lang="ru-RU" sz="40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kk-KZ" sz="40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0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40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sz="40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40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  <m:sSup>
                                <m:sSupPr>
                                  <m:ctrlPr>
                                    <a:rPr lang="ru-RU" sz="40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kk-KZ" sz="40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==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40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kk-KZ" sz="40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14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kk-KZ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40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49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40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US" sz="4000" b="1" i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14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kk-KZ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4000" b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  <m:r>
                        <a:rPr lang="en-US" sz="40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0" i="1" dirty="0" smtClean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lvl="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=2</m:t>
                          </m:r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4000" b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98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4000" b="0" dirty="0" smtClean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lvl="0" algn="just"/>
                <a:endParaRPr lang="kk-KZ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4829399"/>
              </a:xfrm>
              <a:prstGeom prst="rect">
                <a:avLst/>
              </a:prstGeom>
              <a:blipFill>
                <a:blip r:embed="rId2"/>
                <a:stretch>
                  <a:fillRect l="-1906" t="-2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274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79120" y="1028246"/>
                <a:ext cx="11189970" cy="53164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kk-KZ" sz="4000" b="1" i="1" dirty="0" smtClean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kk-KZ" sz="4000" b="1" i="1" dirty="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Өрнекті ықшамдаңыз: </a:t>
                </a: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endParaRPr lang="kk-KZ" sz="1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</m:t>
                              </m:r>
                              <m:r>
                                <a:rPr lang="en-US" sz="40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40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  <m:sSup>
                                <m:sSupPr>
                                  <m:ctrlPr>
                                    <a:rPr lang="ru-RU" sz="40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0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4000" b="0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ru-RU" sz="40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40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US" sz="40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−9</m:t>
                              </m:r>
                              <m:r>
                                <a:rPr lang="en-US" sz="40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40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==</m:t>
                      </m:r>
                      <m:d>
                        <m:dPr>
                          <m:ctrlPr>
                            <a:rPr lang="en-US" sz="40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81</m:t>
                              </m:r>
                              <m:r>
                                <a:rPr lang="en-US" sz="40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40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40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+36</m:t>
                          </m:r>
                          <m:sSup>
                            <m:sSupPr>
                              <m:ctrlP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𝑥𝑦</m:t>
                              </m:r>
                            </m:e>
                            <m:sup>
                              <m:r>
                                <a:rPr lang="en-US" sz="40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4000" b="0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sup>
                          </m:sSup>
                        </m:e>
                      </m:d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sup>
                          </m:sSup>
                          <m:r>
                            <a:rPr lang="en-US" sz="4000" b="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36</m:t>
                          </m:r>
                          <m:sSup>
                            <m:sSupPr>
                              <m:ctrlP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𝑥𝑦</m:t>
                              </m:r>
                            </m:e>
                            <m:sup>
                              <m:r>
                                <a:rPr lang="en-US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sz="4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ru-RU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81</m:t>
                              </m:r>
                              <m:r>
                                <a:rPr lang="en-US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40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40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81</m:t>
                          </m:r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40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+36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𝑥𝑦</m:t>
                          </m:r>
                        </m:e>
                        <m:sup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4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36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𝑥𝑦</m:t>
                          </m:r>
                        </m:e>
                        <m:sup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81</m:t>
                          </m:r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=72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𝑥𝑦</m:t>
                          </m:r>
                        </m:e>
                        <m:sup>
                          <m:r>
                            <a:rPr lang="en-US" sz="40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4000" b="1" i="1" dirty="0">
                  <a:solidFill>
                    <a:schemeClr val="tx2"/>
                  </a:solidFill>
                </a:endParaRPr>
              </a:p>
              <a:p>
                <a:pPr algn="just"/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en-US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kk-KZ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" y="1028246"/>
                <a:ext cx="11189970" cy="5316455"/>
              </a:xfrm>
              <a:prstGeom prst="rect">
                <a:avLst/>
              </a:prstGeom>
              <a:blipFill>
                <a:blip r:embed="rId2"/>
                <a:stretch>
                  <a:fillRect l="-1906" t="-20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6652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1345</TotalTime>
  <Words>75</Words>
  <Application>Microsoft Office PowerPoint</Application>
  <PresentationFormat>Широкоэкранный</PresentationFormat>
  <Paragraphs>47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PT Sans Caption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165</cp:revision>
  <dcterms:created xsi:type="dcterms:W3CDTF">2022-09-04T21:41:09Z</dcterms:created>
  <dcterms:modified xsi:type="dcterms:W3CDTF">2024-09-17T16:12:10Z</dcterms:modified>
</cp:coreProperties>
</file>