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78" r:id="rId2"/>
    <p:sldId id="282" r:id="rId3"/>
    <p:sldId id="292" r:id="rId4"/>
    <p:sldId id="296" r:id="rId5"/>
    <p:sldId id="312" r:id="rId6"/>
    <p:sldId id="313" r:id="rId7"/>
    <p:sldId id="314" r:id="rId8"/>
    <p:sldId id="317" r:id="rId9"/>
    <p:sldId id="316" r:id="rId10"/>
    <p:sldId id="315" r:id="rId11"/>
    <p:sldId id="281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0" autoAdjust="0"/>
    <p:restoredTop sz="93447" autoAdjust="0"/>
  </p:normalViewPr>
  <p:slideViewPr>
    <p:cSldViewPr snapToGrid="0">
      <p:cViewPr varScale="1">
        <p:scale>
          <a:sx n="50" d="100"/>
          <a:sy n="50" d="100"/>
        </p:scale>
        <p:origin x="38" y="82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73A6CA-C9ED-4906-BD92-ADD707FBDD1C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25C1EF-952E-48EA-8E88-FADF84220C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54411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KZ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25C1EF-952E-48EA-8E88-FADF84220C6C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52597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196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6103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79865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xmlns="" id="{A30FFE61-70DA-44E8-80B5-C704ACDD71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62287" y="8450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9421924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xmlns="" id="{1C722AC7-0D64-4755-AACF-00AFC415AD9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xmlns="" id="{0F40FC8D-95A0-409C-96F1-E86AAEC8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xmlns="" id="{7531F00D-DED3-4D28-99E3-79AA7D6756D0}"/>
              </a:ext>
            </a:extLst>
          </p:cNvPr>
          <p:cNvSpPr/>
          <p:nvPr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xmlns="" id="{716292C9-F964-4725-A8D5-4B9F699EB5C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5196" y="83582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8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2026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56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3339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4612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2186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6833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9493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4950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295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8259D0-34A0-4D03-BD3A-50F7F6034403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2008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3" r:id="rId13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627416" y="2105197"/>
            <a:ext cx="349134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Алгебра</a:t>
            </a:r>
            <a:endParaRPr lang="ru-RU" sz="6000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911435" y="3196797"/>
            <a:ext cx="292331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E" sz="48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</a:t>
            </a:r>
            <a:r>
              <a:rPr lang="kk-KZ" sz="48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сынып</a:t>
            </a:r>
            <a:endParaRPr lang="ru-RU" sz="4800" dirty="0">
              <a:solidFill>
                <a:srgbClr val="FF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627416" y="4103731"/>
            <a:ext cx="364625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III</a:t>
            </a:r>
            <a:r>
              <a:rPr lang="kk-KZ" sz="48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тоқсан</a:t>
            </a:r>
            <a:endParaRPr lang="ru-RU" sz="4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8168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Slide Number Placeholder 250">
            <a:extLst>
              <a:ext uri="{FF2B5EF4-FFF2-40B4-BE49-F238E27FC236}">
                <a16:creationId xmlns:a16="http://schemas.microsoft.com/office/drawing/2014/main" xmlns="" id="{0BF7F422-26CB-4F2E-8619-737F418E9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10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579120" y="1028246"/>
                <a:ext cx="11189970" cy="546700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n-US" sz="4000" b="1" i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7</a:t>
                </a:r>
                <a:r>
                  <a:rPr lang="kk-KZ" sz="4000" b="1" i="1" dirty="0" smtClean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Көбейткіштерге жіктеңіз:</a:t>
                </a:r>
                <a:r>
                  <a:rPr lang="en-US" sz="32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</a:t>
                </a:r>
                <a:endParaRPr lang="kk-KZ" sz="3200" b="1" dirty="0" smtClean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algn="just"/>
                <a:r>
                  <a:rPr lang="en-US" sz="32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	</a:t>
                </a:r>
                <a:r>
                  <a:rPr lang="kk-KZ" sz="32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	</a:t>
                </a:r>
                <a:endParaRPr lang="kk-KZ" sz="1600" b="1" dirty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lvl="0"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𝒗</m:t>
                          </m:r>
                        </m:e>
                        <m:sup>
                          <m:r>
                            <a:rPr lang="en-US" sz="40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sup>
                      </m:sSup>
                      <m:r>
                        <a:rPr lang="en-US" sz="40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ru-RU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𝒗</m:t>
                          </m:r>
                        </m:e>
                        <m:sup>
                          <m:r>
                            <a:rPr lang="en-US" sz="40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ru-RU" sz="40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ru-RU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kk-KZ" sz="40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  <m:r>
                            <a:rPr lang="en-US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𝒗</m:t>
                          </m:r>
                        </m:e>
                        <m:sup>
                          <m:r>
                            <a:rPr lang="kk-KZ" sz="40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kk-KZ" sz="40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kk-KZ" sz="40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40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𝒗</m:t>
                      </m:r>
                      <m:r>
                        <a:rPr lang="en-US" sz="40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kk-KZ" sz="40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40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𝒗</m:t>
                          </m:r>
                        </m:e>
                        <m:sup>
                          <m:r>
                            <a:rPr lang="en-US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sup>
                      </m:sSup>
                      <m:r>
                        <a:rPr lang="en-US" sz="40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ru-RU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𝒗</m:t>
                          </m:r>
                        </m:e>
                        <m:sup>
                          <m:r>
                            <a:rPr lang="en-US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ru-RU" sz="40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ru-RU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𝒗</m:t>
                          </m:r>
                        </m:e>
                        <m:sup>
                          <m:r>
                            <a:rPr lang="kk-KZ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sSup>
                        <m:sSupPr>
                          <m:ctrlPr>
                            <a:rPr lang="ru-RU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kk-KZ" sz="40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kk-KZ" sz="40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  <m:r>
                            <a:rPr lang="en-US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𝒗</m:t>
                          </m:r>
                        </m:e>
                        <m:sup>
                          <m:r>
                            <a:rPr lang="kk-KZ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kk-KZ" sz="40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kk-KZ" sz="40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40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𝒗</m:t>
                      </m:r>
                      <m:r>
                        <a:rPr lang="en-US" sz="40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kk-KZ" sz="40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40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40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ru-RU" sz="40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𝒗</m:t>
                              </m:r>
                            </m:e>
                            <m:sup>
                              <m:r>
                                <a:rPr lang="en-US" sz="40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</m:sup>
                          </m:sSup>
                          <m:sSup>
                            <m:sSupPr>
                              <m:ctrlPr>
                                <a:rPr lang="ru-RU" sz="40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0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𝟓</m:t>
                              </m:r>
                              <m:r>
                                <a:rPr lang="en-US" sz="40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𝒗</m:t>
                              </m:r>
                            </m:e>
                            <m:sup>
                              <m:r>
                                <a:rPr lang="en-US" sz="40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e>
                      </m:d>
                      <m:r>
                        <a:rPr lang="en-US" sz="40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sz="40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ru-RU" sz="40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𝒗</m:t>
                              </m:r>
                            </m:e>
                            <m:sup>
                              <m:r>
                                <a:rPr lang="en-US" sz="40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sup>
                          </m:sSup>
                          <m:r>
                            <a:rPr lang="kk-KZ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kk-KZ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  <m:r>
                            <a:rPr lang="en-US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𝒗</m:t>
                          </m:r>
                        </m:e>
                      </m:d>
                      <m:r>
                        <a:rPr lang="en-US" sz="40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sz="40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ru-RU" sz="40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𝒗</m:t>
                              </m:r>
                            </m:e>
                            <m:sup>
                              <m:r>
                                <a:rPr lang="kk-KZ" sz="40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kk-KZ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e>
                      </m:d>
                      <m:r>
                        <a:rPr lang="en-US" sz="40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𝒗</m:t>
                          </m:r>
                        </m:e>
                        <m:sup>
                          <m:r>
                            <a:rPr lang="kk-KZ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d>
                        <m:dPr>
                          <m:ctrlPr>
                            <a:rPr lang="en-US" sz="40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ru-RU" sz="40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𝒗</m:t>
                              </m:r>
                            </m:e>
                            <m:sup>
                              <m:r>
                                <a:rPr lang="kk-KZ" sz="40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kk-KZ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e>
                      </m:d>
                      <m:r>
                        <a:rPr lang="en-US" sz="40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𝒗</m:t>
                      </m:r>
                      <m:d>
                        <m:dPr>
                          <m:ctrlPr>
                            <a:rPr lang="en-US" sz="40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ru-RU" sz="40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𝒗</m:t>
                              </m:r>
                            </m:e>
                            <m:sup>
                              <m:r>
                                <a:rPr lang="kk-KZ" sz="40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kk-KZ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e>
                      </m:d>
                      <m:r>
                        <a:rPr lang="en-US" sz="40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ru-RU" sz="40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𝒗</m:t>
                              </m:r>
                            </m:e>
                            <m:sup>
                              <m:r>
                                <a:rPr lang="kk-KZ" sz="40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kk-KZ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e>
                      </m:d>
                      <m:r>
                        <a:rPr lang="en-US" sz="40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ru-RU" sz="40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𝒗</m:t>
                              </m:r>
                            </m:e>
                            <m:sup>
                              <m:r>
                                <a:rPr lang="kk-KZ" sz="40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kk-KZ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e>
                      </m:d>
                      <m:r>
                        <a:rPr lang="en-US" sz="40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p>
                        <m:sSupPr>
                          <m:ctrlPr>
                            <a:rPr lang="ru-RU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𝒗</m:t>
                          </m:r>
                        </m:e>
                        <m:sup>
                          <m:r>
                            <a:rPr lang="kk-KZ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𝒗</m:t>
                      </m:r>
                      <m:r>
                        <a:rPr lang="en-US" sz="40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40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).</m:t>
                      </m:r>
                    </m:oMath>
                  </m:oMathPara>
                </a14:m>
                <a:endParaRPr lang="ru-RU" sz="4000" b="1" dirty="0">
                  <a:solidFill>
                    <a:schemeClr val="tx2"/>
                  </a:solidFill>
                </a:endParaRPr>
              </a:p>
              <a:p>
                <a:pPr algn="just"/>
                <a:r>
                  <a:rPr lang="en-US" sz="32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</a:t>
                </a:r>
                <a:r>
                  <a:rPr lang="en-US" sz="28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</a:t>
                </a:r>
                <a:endParaRPr lang="kk-KZ" sz="2800" b="1" dirty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lvl="0">
                  <a:spcAft>
                    <a:spcPts val="0"/>
                  </a:spcAft>
                </a:pPr>
                <a:endParaRPr lang="ru-RU" sz="2800" b="1" dirty="0">
                  <a:solidFill>
                    <a:schemeClr val="tx1">
                      <a:lumMod val="50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120" y="1028246"/>
                <a:ext cx="11189970" cy="5467009"/>
              </a:xfrm>
              <a:prstGeom prst="rect">
                <a:avLst/>
              </a:prstGeom>
              <a:blipFill>
                <a:blip r:embed="rId2"/>
                <a:stretch>
                  <a:fillRect l="-1906" t="-200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31885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Box 71">
            <a:extLst>
              <a:ext uri="{FF2B5EF4-FFF2-40B4-BE49-F238E27FC236}">
                <a16:creationId xmlns:a16="http://schemas.microsoft.com/office/drawing/2014/main" xmlns="" id="{14FCEE11-4AB3-4847-9E51-E42FD092039B}"/>
              </a:ext>
            </a:extLst>
          </p:cNvPr>
          <p:cNvSpPr txBox="1"/>
          <p:nvPr/>
        </p:nvSpPr>
        <p:spPr>
          <a:xfrm>
            <a:off x="1553860" y="2632779"/>
            <a:ext cx="9097289" cy="24857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  <a:buClr>
                <a:schemeClr val="dk1"/>
              </a:buClr>
              <a:buSzPts val="1100"/>
            </a:pPr>
            <a:r>
              <a:rPr lang="kk-KZ" sz="3600" b="1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Қысқаша </a:t>
            </a:r>
            <a:r>
              <a:rPr lang="kk-KZ" sz="3600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көбейту формулаларының көмегімен өрнектерді </a:t>
            </a:r>
            <a:r>
              <a:rPr lang="kk-KZ" sz="3600" b="1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түрлендіруді меңгердіңіз</a:t>
            </a:r>
            <a:endParaRPr lang="kk-KZ" sz="3600" b="1" i="1" dirty="0">
              <a:solidFill>
                <a:schemeClr val="tx2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  <a:sym typeface="PT Sans Caption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2341417" y="1358866"/>
            <a:ext cx="4477948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5000" b="1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Қорытынды</a:t>
            </a:r>
            <a:r>
              <a:rPr lang="ru-RU" sz="50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sz="50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1716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564640" y="670561"/>
            <a:ext cx="9204960" cy="4928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buClr>
                <a:schemeClr val="dk1"/>
              </a:buClr>
              <a:buSzPts val="1100"/>
            </a:pPr>
            <a:r>
              <a:rPr lang="kk-KZ" sz="5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Қысқаша көбейту формулаларының көмегімен өрнектерді түрлендіру</a:t>
            </a:r>
            <a:endParaRPr lang="kk-KZ" sz="5400" b="1" dirty="0">
              <a:solidFill>
                <a:schemeClr val="tx2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  <a:sym typeface="PT Sans Caption"/>
            </a:endParaRPr>
          </a:p>
        </p:txBody>
      </p:sp>
    </p:spTree>
    <p:extLst>
      <p:ext uri="{BB962C8B-B14F-4D97-AF65-F5344CB8AC3E}">
        <p14:creationId xmlns:p14="http://schemas.microsoft.com/office/powerpoint/2010/main" val="1472808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4">
            <a:extLst>
              <a:ext uri="{FF2B5EF4-FFF2-40B4-BE49-F238E27FC236}">
                <a16:creationId xmlns:a16="http://schemas.microsoft.com/office/drawing/2014/main" xmlns="" id="{CD91E988-7A18-4398-B6F1-77F363DEF83B}"/>
              </a:ext>
            </a:extLst>
          </p:cNvPr>
          <p:cNvSpPr/>
          <p:nvPr/>
        </p:nvSpPr>
        <p:spPr>
          <a:xfrm>
            <a:off x="1136073" y="1467544"/>
            <a:ext cx="580505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48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Бүгінгі сабақта:</a:t>
            </a:r>
            <a:endParaRPr lang="ru-RU" sz="48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Rectangle 151">
            <a:extLst>
              <a:ext uri="{FF2B5EF4-FFF2-40B4-BE49-F238E27FC236}">
                <a16:creationId xmlns:a16="http://schemas.microsoft.com/office/drawing/2014/main" xmlns="" id="{FE43F11A-34E8-4E0F-8AD4-F87DBB74D073}"/>
              </a:ext>
            </a:extLst>
          </p:cNvPr>
          <p:cNvSpPr/>
          <p:nvPr/>
        </p:nvSpPr>
        <p:spPr>
          <a:xfrm>
            <a:off x="1861851" y="2555640"/>
            <a:ext cx="9782978" cy="27517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buClr>
                <a:schemeClr val="dk1"/>
              </a:buClr>
              <a:buSzPts val="1100"/>
            </a:pPr>
            <a:r>
              <a:rPr lang="kk-KZ" sz="4000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Қысқаша көбейту формулаларының көмегімен өрнектерді түрлендіруді </a:t>
            </a:r>
            <a:r>
              <a:rPr lang="kk-KZ" sz="4000" b="1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меңгересіз</a:t>
            </a:r>
            <a:endParaRPr lang="kk-KZ" sz="4000" b="1" i="1" dirty="0">
              <a:solidFill>
                <a:schemeClr val="tx2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  <a:sym typeface="PT Sans Caption"/>
            </a:endParaRPr>
          </a:p>
        </p:txBody>
      </p:sp>
    </p:spTree>
    <p:extLst>
      <p:ext uri="{BB962C8B-B14F-4D97-AF65-F5344CB8AC3E}">
        <p14:creationId xmlns:p14="http://schemas.microsoft.com/office/powerpoint/2010/main" val="3465107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Slide Number Placeholder 250">
            <a:extLst>
              <a:ext uri="{FF2B5EF4-FFF2-40B4-BE49-F238E27FC236}">
                <a16:creationId xmlns:a16="http://schemas.microsoft.com/office/drawing/2014/main" xmlns="" id="{0BF7F422-26CB-4F2E-8619-737F418E9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4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579120" y="1028246"/>
                <a:ext cx="11189970" cy="550009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32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</a:t>
                </a:r>
                <a:r>
                  <a:rPr lang="en-US" sz="40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	</a:t>
                </a:r>
                <a:r>
                  <a:rPr lang="kk-KZ" sz="4000" b="1" i="1" dirty="0" smtClean="0">
                    <a:solidFill>
                      <a:schemeClr val="tx2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1. </a:t>
                </a:r>
                <a:r>
                  <a:rPr lang="kk-KZ" sz="4000" b="1" i="1" dirty="0" smtClean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Өрнекті </a:t>
                </a:r>
                <a:r>
                  <a:rPr lang="kk-KZ" sz="4000" b="1" i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ықшамдаңыз:</a:t>
                </a:r>
                <a:r>
                  <a:rPr lang="en-US" sz="40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	</a:t>
                </a:r>
              </a:p>
              <a:p>
                <a:pPr algn="just"/>
                <a:r>
                  <a:rPr lang="en-US" sz="32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		</a:t>
                </a:r>
                <a:r>
                  <a:rPr lang="kk-KZ" sz="32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</a:t>
                </a:r>
                <a:endParaRPr lang="kk-KZ" sz="3200" b="1" dirty="0" smtClean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kk-KZ" sz="3600" b="1" i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𝟏𝟎𝟎</m:t>
                      </m:r>
                      <m:sSup>
                        <m:sSupPr>
                          <m:ctrlPr>
                            <a:rPr lang="ru-RU" sz="36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𝐚</m:t>
                          </m:r>
                        </m:e>
                        <m:sup>
                          <m:r>
                            <a:rPr lang="en-US" sz="3600" b="1" i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600" b="1" i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ru-RU" sz="36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36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600" b="1" i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𝟓𝐚</m:t>
                              </m:r>
                              <m:r>
                                <a:rPr lang="en-US" sz="3600" b="1" i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3600" b="1" i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𝟗</m:t>
                              </m:r>
                            </m:e>
                          </m:d>
                        </m:e>
                        <m:sup>
                          <m:r>
                            <a:rPr lang="en-US" sz="3600" b="1" i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600" b="1" i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3600" b="1" i="0" dirty="0" smtClean="0">
                  <a:solidFill>
                    <a:schemeClr val="tx2"/>
                  </a:solidFill>
                  <a:latin typeface="Cambria Math" panose="02040503050406030204" pitchFamily="18" charset="0"/>
                </a:endParaRPr>
              </a:p>
              <a:p>
                <a:pPr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kk-KZ" sz="3600" b="1" i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𝟏𝟎𝟎</m:t>
                      </m:r>
                      <m:sSup>
                        <m:sSupPr>
                          <m:ctrlPr>
                            <a:rPr lang="ru-RU" sz="36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𝐚</m:t>
                          </m:r>
                        </m:e>
                        <m:sup>
                          <m:r>
                            <a:rPr lang="en-US" sz="3600" b="1" i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600" b="1" i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lang="en-US" sz="36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600" b="1" i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𝟐𝟓</m:t>
                          </m:r>
                          <m:sSup>
                            <m:sSupPr>
                              <m:ctrlPr>
                                <a:rPr lang="ru-RU" sz="36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1" i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𝐚</m:t>
                              </m:r>
                            </m:e>
                            <m:sup>
                              <m:r>
                                <a:rPr lang="en-US" sz="3600" b="1" i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3600" b="1" i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3600" b="1" i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𝟗𝟎𝐚</m:t>
                          </m:r>
                          <m:r>
                            <a:rPr lang="en-US" sz="3600" b="1" i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3600" b="1" i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𝟖𝟏</m:t>
                          </m:r>
                        </m:e>
                      </m:d>
                      <m:r>
                        <a:rPr lang="en-US" sz="3600" b="1" i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3600" b="1" dirty="0" smtClean="0">
                  <a:solidFill>
                    <a:schemeClr val="tx2"/>
                  </a:solidFill>
                  <a:latin typeface="Tahoma" panose="020B0604030504040204" pitchFamily="34" charset="0"/>
                </a:endParaRPr>
              </a:p>
              <a:p>
                <a:pPr algn="just">
                  <a:lnSpc>
                    <a:spcPct val="150000"/>
                  </a:lnSpc>
                </a:pPr>
                <a:r>
                  <a:rPr lang="kk-KZ" sz="36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</a:t>
                </a:r>
                <a:r>
                  <a:rPr lang="kk-KZ" sz="3600" b="1" dirty="0">
                    <a:solidFill>
                      <a:schemeClr val="tx2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kk-KZ" sz="3600" b="1" i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𝟏𝟎𝟎</m:t>
                    </m:r>
                    <m:sSup>
                      <m:sSupPr>
                        <m:ctrlPr>
                          <a:rPr lang="ru-RU" sz="36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b="1" i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𝐚</m:t>
                        </m:r>
                      </m:e>
                      <m:sup>
                        <m:r>
                          <a:rPr lang="en-US" sz="3600" b="1" i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3600" b="1" i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3600" b="1" i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𝟐𝟓</m:t>
                    </m:r>
                    <m:sSup>
                      <m:sSupPr>
                        <m:ctrlPr>
                          <a:rPr lang="ru-RU" sz="36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b="1" i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𝐚</m:t>
                        </m:r>
                      </m:e>
                      <m:sup>
                        <m:r>
                          <a:rPr lang="en-US" sz="3600" b="1" i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3600" b="1" i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3600" b="1" i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𝟗𝟎𝐚</m:t>
                    </m:r>
                    <m:r>
                      <a:rPr lang="en-US" sz="3600" b="1" i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3600" b="1" i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𝟖𝟏</m:t>
                    </m:r>
                    <m:r>
                      <a:rPr lang="en-US" sz="3600" b="1" i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600" b="1" i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𝟕𝟓</m:t>
                    </m:r>
                    <m:sSup>
                      <m:sSupPr>
                        <m:ctrlPr>
                          <a:rPr lang="ru-RU" sz="36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b="1" i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𝐚</m:t>
                        </m:r>
                      </m:e>
                      <m:sup>
                        <m:r>
                          <a:rPr lang="en-US" sz="3600" b="1" i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3600" b="1" i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3600" b="1" i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𝟗𝟎𝐚</m:t>
                    </m:r>
                    <m:r>
                      <a:rPr lang="en-US" sz="3600" b="1" i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3600" b="1" i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𝟖𝟏</m:t>
                    </m:r>
                    <m:r>
                      <a:rPr lang="en-US" sz="3600" b="1" i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kk-KZ" sz="32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	</a:t>
                </a:r>
                <a:endParaRPr lang="kk-KZ" sz="1600" b="1" dirty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algn="just"/>
                <a:r>
                  <a:rPr lang="en-US" sz="32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</a:t>
                </a:r>
                <a:r>
                  <a:rPr lang="en-US" sz="28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</a:t>
                </a:r>
                <a:endParaRPr lang="kk-KZ" sz="2800" b="1" dirty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lvl="0">
                  <a:spcAft>
                    <a:spcPts val="0"/>
                  </a:spcAft>
                </a:pPr>
                <a:endParaRPr lang="ru-RU" sz="2800" b="1" dirty="0">
                  <a:solidFill>
                    <a:schemeClr val="tx1">
                      <a:lumMod val="50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120" y="1028246"/>
                <a:ext cx="11189970" cy="5500095"/>
              </a:xfrm>
              <a:prstGeom prst="rect">
                <a:avLst/>
              </a:prstGeom>
              <a:blipFill>
                <a:blip r:embed="rId2"/>
                <a:stretch>
                  <a:fillRect t="-199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Прямоугольник 5"/>
          <p:cNvSpPr/>
          <p:nvPr/>
        </p:nvSpPr>
        <p:spPr>
          <a:xfrm>
            <a:off x="1288974" y="443471"/>
            <a:ext cx="98050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2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ТАПСЫРМАЛАР:</a:t>
            </a:r>
            <a:endParaRPr lang="ru-RU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4468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Slide Number Placeholder 250">
            <a:extLst>
              <a:ext uri="{FF2B5EF4-FFF2-40B4-BE49-F238E27FC236}">
                <a16:creationId xmlns:a16="http://schemas.microsoft.com/office/drawing/2014/main" xmlns="" id="{0BF7F422-26CB-4F2E-8619-737F418E9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5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579120" y="1028246"/>
                <a:ext cx="11189970" cy="726981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kk-KZ" sz="4000" b="1" i="1" dirty="0" smtClean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2. Көпмүшені </a:t>
                </a:r>
                <a:r>
                  <a:rPr lang="kk-KZ" sz="4000" b="1" i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көбейткіштерге жіктеңіз:</a:t>
                </a:r>
                <a:endParaRPr lang="ru-RU" sz="4000" b="1" i="1" dirty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 algn="just">
                  <a:spcAft>
                    <a:spcPts val="0"/>
                  </a:spcAft>
                </a:pPr>
                <a:r>
                  <a:rPr lang="kk-KZ" sz="3200" b="1" dirty="0" smtClean="0">
                    <a:solidFill>
                      <a:schemeClr val="tx2"/>
                    </a:solidFill>
                  </a:rPr>
                  <a:t> </a:t>
                </a:r>
                <a:r>
                  <a:rPr lang="en-US" sz="32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				</a:t>
                </a:r>
                <a:r>
                  <a:rPr lang="kk-KZ" sz="32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			</a:t>
                </a:r>
                <a:endParaRPr lang="kk-KZ" sz="1600" b="1" dirty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algn="just">
                  <a:lnSpc>
                    <a:spcPct val="20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00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40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ru-RU" sz="40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ru-RU" sz="4000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−3</m:t>
                      </m:r>
                      <m:sSup>
                        <m:sSupPr>
                          <m:ctrlPr>
                            <a:rPr lang="ru-RU" sz="40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40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ru-RU" sz="40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ru-RU" sz="4000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+6</m:t>
                      </m:r>
                      <m:r>
                        <a:rPr lang="ru-RU" sz="4000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ru-RU" sz="4000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−8=</m:t>
                      </m:r>
                      <m:d>
                        <m:dPr>
                          <m:ctrlPr>
                            <a:rPr lang="ru-RU" sz="40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ru-RU" sz="40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ru-RU" sz="40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ru-RU" sz="40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  <m:r>
                            <a:rPr lang="ru-RU" sz="40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−8</m:t>
                          </m:r>
                        </m:e>
                      </m:d>
                      <m:r>
                        <a:rPr lang="ru-RU" sz="4000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lang="ru-RU" sz="40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ru-RU" sz="40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  <m:sSup>
                            <m:sSupPr>
                              <m:ctrlPr>
                                <a:rPr lang="ru-RU" sz="40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ru-RU" sz="40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ru-RU" sz="40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ru-RU" sz="40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−6</m:t>
                          </m:r>
                          <m:r>
                            <a:rPr lang="ru-RU" sz="40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  <m:r>
                        <a:rPr lang="en-US" sz="40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ru-RU" sz="40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ru-RU" sz="40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ru-RU" sz="40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−2</m:t>
                          </m:r>
                        </m:e>
                      </m:d>
                      <m:d>
                        <m:dPr>
                          <m:ctrlPr>
                            <a:rPr lang="ru-RU" sz="40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ru-RU" sz="40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ru-RU" sz="40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ru-RU" sz="40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ru-RU" sz="40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+2</m:t>
                          </m:r>
                          <m:r>
                            <a:rPr lang="ru-RU" sz="40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ru-RU" sz="40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+4</m:t>
                          </m:r>
                        </m:e>
                      </m:d>
                      <m:r>
                        <a:rPr lang="ru-RU" sz="4000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−3</m:t>
                      </m:r>
                      <m:r>
                        <a:rPr lang="ru-RU" sz="4000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ctrlPr>
                            <a:rPr lang="ru-RU" sz="40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ru-RU" sz="40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ru-RU" sz="40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−2</m:t>
                          </m:r>
                        </m:e>
                      </m:d>
                      <m:r>
                        <a:rPr lang="ru-RU" sz="4000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4000" i="1" dirty="0" smtClean="0">
                  <a:solidFill>
                    <a:schemeClr val="tx2"/>
                  </a:solidFill>
                </a:endParaRPr>
              </a:p>
              <a:p>
                <a:pPr algn="just">
                  <a:lnSpc>
                    <a:spcPct val="200000"/>
                  </a:lnSpc>
                </a:pPr>
                <a14:m>
                  <m:oMath xmlns:m="http://schemas.openxmlformats.org/officeDocument/2006/math">
                    <m:r>
                      <a:rPr lang="ru-RU" sz="4000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ru-RU" sz="4000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ru-RU" sz="4000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−2)(</m:t>
                    </m:r>
                    <m:sSup>
                      <m:sSupPr>
                        <m:ctrlPr>
                          <a:rPr lang="ru-RU" sz="4000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4000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ru-RU" sz="4000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ru-RU" sz="4000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ru-RU" sz="4000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ru-RU" sz="4000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+4)</m:t>
                    </m:r>
                  </m:oMath>
                </a14:m>
                <a:r>
                  <a:rPr lang="en-US" sz="4000" i="1" dirty="0" smtClean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ru-RU" sz="4000" i="1" dirty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200000"/>
                  </a:lnSpc>
                </a:pPr>
                <a:endParaRPr lang="ru-RU" sz="4000" b="1" dirty="0">
                  <a:solidFill>
                    <a:schemeClr val="tx2"/>
                  </a:solidFill>
                </a:endParaRPr>
              </a:p>
              <a:p>
                <a:pPr algn="just"/>
                <a:r>
                  <a:rPr lang="en-US" sz="32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</a:t>
                </a:r>
                <a:r>
                  <a:rPr lang="en-US" sz="28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</a:t>
                </a:r>
                <a:endParaRPr lang="kk-KZ" sz="2800" b="1" dirty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lvl="0">
                  <a:spcAft>
                    <a:spcPts val="0"/>
                  </a:spcAft>
                </a:pPr>
                <a:endParaRPr lang="ru-RU" sz="2800" b="1" dirty="0">
                  <a:solidFill>
                    <a:schemeClr val="tx1">
                      <a:lumMod val="50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120" y="1028246"/>
                <a:ext cx="11189970" cy="7269811"/>
              </a:xfrm>
              <a:prstGeom prst="rect">
                <a:avLst/>
              </a:prstGeom>
              <a:blipFill>
                <a:blip r:embed="rId2"/>
                <a:stretch>
                  <a:fillRect l="-1906" t="-151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72291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Slide Number Placeholder 250">
            <a:extLst>
              <a:ext uri="{FF2B5EF4-FFF2-40B4-BE49-F238E27FC236}">
                <a16:creationId xmlns:a16="http://schemas.microsoft.com/office/drawing/2014/main" xmlns="" id="{0BF7F422-26CB-4F2E-8619-737F418E9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6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579120" y="1028246"/>
                <a:ext cx="11189970" cy="553138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kk-KZ" sz="4000" b="1" i="1" dirty="0" smtClean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3. Көпмүшені көбейткіштерге жіктеңіз:</a:t>
                </a:r>
                <a:r>
                  <a:rPr lang="en-US" sz="40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	</a:t>
                </a:r>
                <a:r>
                  <a:rPr lang="en-US" sz="32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	</a:t>
                </a:r>
                <a:r>
                  <a:rPr lang="kk-KZ" sz="32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	</a:t>
                </a:r>
                <a:endParaRPr lang="kk-KZ" sz="1600" b="1" dirty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algn="ctr">
                  <a:lnSpc>
                    <a:spcPct val="2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kk-KZ" sz="40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𝟑𝟔</m:t>
                      </m:r>
                      <m:sSup>
                        <m:sSupPr>
                          <m:ctrlPr>
                            <a:rPr lang="ru-RU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kk-KZ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kk-KZ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</m:sup>
                      </m:sSup>
                      <m:sSup>
                        <m:sSupPr>
                          <m:ctrlPr>
                            <a:rPr lang="ru-RU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kk-KZ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  <m:sup>
                          <m:r>
                            <a:rPr lang="kk-KZ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kk-KZ" sz="40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kk-KZ" sz="40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𝟗𝟔</m:t>
                      </m:r>
                      <m:sSup>
                        <m:sSupPr>
                          <m:ctrlPr>
                            <a:rPr lang="ru-RU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kk-KZ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kk-KZ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sup>
                      </m:sSup>
                      <m:sSup>
                        <m:sSupPr>
                          <m:ctrlPr>
                            <a:rPr lang="ru-RU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kk-KZ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  <m:sup>
                          <m:r>
                            <a:rPr lang="kk-KZ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sup>
                      </m:sSup>
                      <m:r>
                        <a:rPr lang="kk-KZ" sz="40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kk-KZ" sz="40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𝟔𝟒</m:t>
                      </m:r>
                      <m:sSup>
                        <m:sSupPr>
                          <m:ctrlPr>
                            <a:rPr lang="ru-RU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kk-KZ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kk-KZ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sSup>
                        <m:sSupPr>
                          <m:ctrlPr>
                            <a:rPr lang="ru-RU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kk-KZ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  <m:sup>
                          <m:r>
                            <a:rPr lang="kk-KZ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sup>
                      </m:sSup>
                      <m:r>
                        <a:rPr lang="kk-KZ" sz="40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4000" b="1" i="1" dirty="0" smtClean="0">
                  <a:solidFill>
                    <a:schemeClr val="tx2"/>
                  </a:solidFill>
                </a:endParaRPr>
              </a:p>
              <a:p>
                <a:pPr algn="ctr">
                  <a:lnSpc>
                    <a:spcPct val="2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kk-KZ" sz="40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𝟒</m:t>
                      </m:r>
                      <m:sSup>
                        <m:sSupPr>
                          <m:ctrlPr>
                            <a:rPr lang="ru-RU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kk-KZ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kk-KZ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sSup>
                        <m:sSupPr>
                          <m:ctrlPr>
                            <a:rPr lang="ru-RU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kk-KZ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  <m:sup>
                          <m:r>
                            <a:rPr lang="kk-KZ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d>
                        <m:dPr>
                          <m:ctrlPr>
                            <a:rPr lang="ru-RU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kk-KZ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𝟗</m:t>
                          </m:r>
                          <m:sSup>
                            <m:sSupPr>
                              <m:ctrlPr>
                                <a:rPr lang="ru-RU" sz="40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kk-KZ" sz="40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e>
                            <m:sup>
                              <m:r>
                                <a:rPr lang="kk-KZ" sz="40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</m:sup>
                          </m:sSup>
                          <m:r>
                            <a:rPr lang="kk-KZ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kk-KZ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𝟐𝟒</m:t>
                          </m:r>
                          <m:sSup>
                            <m:sSupPr>
                              <m:ctrlPr>
                                <a:rPr lang="ru-RU" sz="40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kk-KZ" sz="40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e>
                            <m:sup>
                              <m:r>
                                <a:rPr lang="kk-KZ" sz="40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kk-KZ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  <m:r>
                            <a:rPr lang="kk-KZ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kk-KZ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𝟏𝟔</m:t>
                          </m:r>
                          <m:sSup>
                            <m:sSupPr>
                              <m:ctrlPr>
                                <a:rPr lang="ru-RU" sz="40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kk-KZ" sz="40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e>
                            <m:sup>
                              <m:r>
                                <a:rPr lang="kk-KZ" sz="40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e>
                      </m:d>
                      <m:r>
                        <a:rPr lang="kk-KZ" sz="40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4000" b="1" i="1" dirty="0" smtClean="0">
                  <a:solidFill>
                    <a:schemeClr val="tx2"/>
                  </a:solidFill>
                </a:endParaRPr>
              </a:p>
              <a:p>
                <a:pPr algn="ctr">
                  <a:lnSpc>
                    <a:spcPct val="200000"/>
                  </a:lnSpc>
                </a:pPr>
                <a14:m>
                  <m:oMath xmlns:m="http://schemas.openxmlformats.org/officeDocument/2006/math">
                    <m:r>
                      <a:rPr lang="kk-KZ" sz="40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𝟒</m:t>
                    </m:r>
                    <m:sSup>
                      <m:sSupPr>
                        <m:ctrlPr>
                          <a:rPr lang="ru-RU" sz="40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kk-KZ" sz="40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p>
                        <m:r>
                          <a:rPr lang="kk-KZ" sz="40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sSup>
                      <m:sSupPr>
                        <m:ctrlPr>
                          <a:rPr lang="ru-RU" sz="40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kk-KZ" sz="40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p>
                        <m:r>
                          <a:rPr lang="kk-KZ" sz="40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  <m:sSup>
                      <m:sSupPr>
                        <m:ctrlPr>
                          <a:rPr lang="ru-RU" sz="40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RU" sz="40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kk-KZ" sz="40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  <m:sSup>
                              <m:sSupPr>
                                <m:ctrlPr>
                                  <a:rPr lang="ru-RU" sz="4000" b="1" i="1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kk-KZ" sz="4000" b="1" i="1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  <m:t>𝒂</m:t>
                                </m:r>
                              </m:e>
                              <m:sup>
                                <m:r>
                                  <a:rPr lang="kk-KZ" sz="4000" b="1" i="1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kk-KZ" sz="40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kk-KZ" sz="40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𝟒</m:t>
                            </m:r>
                            <m:r>
                              <a:rPr lang="kk-KZ" sz="40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𝒃</m:t>
                            </m:r>
                          </m:e>
                        </m:d>
                      </m:e>
                      <m:sup>
                        <m:r>
                          <a:rPr lang="kk-KZ" sz="40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kk-KZ" sz="4000" b="1" dirty="0">
                    <a:solidFill>
                      <a:schemeClr val="tx2"/>
                    </a:solidFill>
                  </a:rPr>
                  <a:t> </a:t>
                </a:r>
                <a:r>
                  <a:rPr lang="en-US" sz="4000" b="1" dirty="0" smtClean="0">
                    <a:solidFill>
                      <a:schemeClr val="tx2"/>
                    </a:solidFill>
                  </a:rPr>
                  <a:t>.</a:t>
                </a:r>
                <a:endParaRPr lang="ru-RU" sz="4000" b="1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120" y="1028246"/>
                <a:ext cx="11189970" cy="5531386"/>
              </a:xfrm>
              <a:prstGeom prst="rect">
                <a:avLst/>
              </a:prstGeom>
              <a:blipFill>
                <a:blip r:embed="rId2"/>
                <a:stretch>
                  <a:fillRect l="-1906" t="-198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10408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Slide Number Placeholder 250">
            <a:extLst>
              <a:ext uri="{FF2B5EF4-FFF2-40B4-BE49-F238E27FC236}">
                <a16:creationId xmlns:a16="http://schemas.microsoft.com/office/drawing/2014/main" xmlns="" id="{0BF7F422-26CB-4F2E-8619-737F418E9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7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579120" y="1028246"/>
                <a:ext cx="11189970" cy="460549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kk-KZ" sz="4000" b="1" i="1" dirty="0" smtClean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</a:t>
                </a:r>
                <a:r>
                  <a:rPr lang="kk-KZ" sz="4000" b="1" i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r>
                  <a:rPr lang="kk-KZ" sz="4000" b="1" i="1" dirty="0" smtClean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Көбейткіштерге жіктеңіз:</a:t>
                </a:r>
                <a:r>
                  <a:rPr lang="en-US" sz="40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	</a:t>
                </a:r>
                <a:r>
                  <a:rPr lang="en-US" sz="32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	</a:t>
                </a:r>
                <a:r>
                  <a:rPr lang="kk-KZ" sz="32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	</a:t>
                </a:r>
                <a:endParaRPr lang="kk-KZ" sz="1600" b="1" dirty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algn="just">
                  <a:lnSpc>
                    <a:spcPct val="20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360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36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600" b="0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  <m:r>
                                <a:rPr lang="en-US" sz="3600" b="0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  <m:r>
                                <a:rPr lang="en-US" sz="3600" b="0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</m:e>
                        <m:sup>
                          <m:r>
                            <a:rPr lang="en-US" sz="36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  <m:r>
                        <a:rPr lang="en-US" sz="36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−8</m:t>
                      </m:r>
                      <m:d>
                        <m:dPr>
                          <m:ctrlPr>
                            <a:rPr lang="en-US" sz="36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6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  <m:r>
                            <a:rPr lang="en-US" sz="36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−2</m:t>
                          </m:r>
                          <m:r>
                            <a:rPr lang="en-US" sz="36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3600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36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6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  <m:r>
                            <a:rPr lang="en-US" sz="36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−2</m:t>
                          </m:r>
                          <m:r>
                            <a:rPr lang="en-US" sz="36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d>
                        <m:dPr>
                          <m:ctrlPr>
                            <a:rPr lang="en-US" sz="36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ru-RU" sz="36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ru-RU" sz="3600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600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  <m:r>
                                    <a:rPr lang="en-US" sz="3600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</a:rPr>
                                    <m:t>−2</m:t>
                                  </m:r>
                                  <m:r>
                                    <a:rPr lang="en-US" sz="3600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3600" b="0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  <m:r>
                            <a:rPr lang="en-US" sz="36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−8</m:t>
                          </m:r>
                        </m:e>
                      </m:d>
                      <m:r>
                        <a:rPr lang="en-US" sz="3600" b="1" i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3600" b="1" dirty="0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20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36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6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  <m:r>
                            <a:rPr lang="en-US" sz="36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−2</m:t>
                          </m:r>
                          <m:r>
                            <a:rPr lang="en-US" sz="36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d>
                        <m:dPr>
                          <m:ctrlPr>
                            <a:rPr lang="en-US" sz="36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ru-RU" sz="36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0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  <m:sup>
                              <m:r>
                                <a:rPr lang="en-US" sz="36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  <m:r>
                            <a:rPr lang="en-US" sz="36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−3</m:t>
                          </m:r>
                          <m:sSup>
                            <m:sSupPr>
                              <m:ctrlPr>
                                <a:rPr lang="ru-RU" sz="36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  <m:sup>
                              <m:r>
                                <a:rPr lang="en-US" sz="3600" b="0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36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36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36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36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+3</m:t>
                          </m:r>
                          <m:r>
                            <a:rPr lang="en-US" sz="36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  <m:r>
                            <a:rPr lang="en-US" sz="36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36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  <m:sSup>
                            <m:sSupPr>
                              <m:ctrlPr>
                                <a:rPr lang="ru-RU" sz="36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0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US" sz="36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36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−8</m:t>
                          </m:r>
                          <m:sSup>
                            <m:sSupPr>
                              <m:ctrlPr>
                                <a:rPr lang="ru-RU" sz="36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US" sz="3600" b="0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  <m:r>
                            <a:rPr lang="en-US" sz="36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−8</m:t>
                          </m:r>
                        </m:e>
                      </m:d>
                      <m:r>
                        <a:rPr lang="en-US" sz="36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3600" b="0" dirty="0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200000"/>
                  </a:lnSpc>
                </a:pPr>
                <a14:m>
                  <m:oMath xmlns:m="http://schemas.openxmlformats.org/officeDocument/2006/math">
                    <m:d>
                      <m:dPr>
                        <m:ctrlPr>
                          <a:rPr lang="en-US" sz="3600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600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sz="3600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−2</m:t>
                        </m:r>
                        <m:r>
                          <a:rPr lang="en-US" sz="3600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d>
                      <m:dPr>
                        <m:ctrlPr>
                          <a:rPr lang="en-US" sz="3600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ru-RU" sz="3600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600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  <m:sup>
                            <m:r>
                              <a:rPr lang="en-US" sz="3600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  <m:r>
                          <a:rPr lang="en-US" sz="3600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3600" b="0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  <m:sSup>
                          <m:sSupPr>
                            <m:ctrlPr>
                              <a:rPr lang="ru-RU" sz="3600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600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  <m:sup>
                            <m:r>
                              <a:rPr lang="en-US" sz="3600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3600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3600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+12</m:t>
                        </m:r>
                        <m:r>
                          <a:rPr lang="en-US" sz="3600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  <m:sSup>
                          <m:sSupPr>
                            <m:ctrlPr>
                              <a:rPr lang="ru-RU" sz="3600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600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p>
                            <m:r>
                              <a:rPr lang="en-US" sz="3600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3600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−8</m:t>
                        </m:r>
                        <m:sSup>
                          <m:sSupPr>
                            <m:ctrlPr>
                              <a:rPr lang="ru-RU" sz="3600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600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p>
                            <m:r>
                              <a:rPr lang="en-US" sz="3600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  <m:r>
                          <a:rPr lang="en-US" sz="3600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−8</m:t>
                        </m:r>
                      </m:e>
                    </m:d>
                    <m:r>
                      <a:rPr lang="en-US" sz="3600" b="1" i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en-US" sz="36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	</a:t>
                </a:r>
                <a:r>
                  <a:rPr lang="en-US" sz="28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</a:t>
                </a:r>
                <a:endParaRPr lang="kk-KZ" sz="2800" b="1" dirty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lvl="0">
                  <a:spcAft>
                    <a:spcPts val="0"/>
                  </a:spcAft>
                </a:pPr>
                <a:endParaRPr lang="ru-RU" sz="2800" b="1" dirty="0">
                  <a:solidFill>
                    <a:schemeClr val="tx1">
                      <a:lumMod val="50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120" y="1028246"/>
                <a:ext cx="11189970" cy="4605492"/>
              </a:xfrm>
              <a:prstGeom prst="rect">
                <a:avLst/>
              </a:prstGeom>
              <a:blipFill>
                <a:blip r:embed="rId2"/>
                <a:stretch>
                  <a:fillRect l="-1906" t="-238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84759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Slide Number Placeholder 250">
            <a:extLst>
              <a:ext uri="{FF2B5EF4-FFF2-40B4-BE49-F238E27FC236}">
                <a16:creationId xmlns:a16="http://schemas.microsoft.com/office/drawing/2014/main" xmlns="" id="{0BF7F422-26CB-4F2E-8619-737F418E9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8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579120" y="1028246"/>
                <a:ext cx="11189970" cy="497366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kk-KZ" sz="4000" b="1" i="1" dirty="0" smtClean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5. Өрнекті ықшамдаңыз: </a:t>
                </a:r>
                <a:r>
                  <a:rPr lang="en-US" sz="32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</a:t>
                </a:r>
                <a:endParaRPr lang="en-US" sz="3200" b="1" dirty="0" smtClean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algn="just"/>
                <a:r>
                  <a:rPr lang="en-US" sz="32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	</a:t>
                </a:r>
                <a:r>
                  <a:rPr lang="kk-KZ" sz="32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	</a:t>
                </a:r>
                <a:endParaRPr lang="kk-KZ" sz="1600" b="1" dirty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lvl="0"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ru-RU" sz="360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kk-KZ" sz="36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  <m:sSup>
                            <m:sSupPr>
                              <m:ctrlPr>
                                <a:rPr lang="ru-RU" sz="36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kk-KZ" sz="36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kk-KZ" sz="36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  <m:r>
                            <a:rPr lang="kk-KZ" sz="36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d>
                        <m:dPr>
                          <m:ctrlPr>
                            <a:rPr lang="ru-RU" sz="36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kk-KZ" sz="36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9</m:t>
                          </m:r>
                          <m:sSup>
                            <m:sSupPr>
                              <m:ctrlPr>
                                <a:rPr lang="ru-RU" sz="36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kk-KZ" sz="36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kk-KZ" sz="36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  <m:r>
                            <a:rPr lang="kk-KZ" sz="36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+5</m:t>
                          </m:r>
                        </m:e>
                      </m:d>
                      <m:r>
                        <a:rPr lang="kk-KZ" sz="3600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ru-RU" sz="36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36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kk-KZ" sz="36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  <m:sSup>
                                <m:sSupPr>
                                  <m:ctrlPr>
                                    <a:rPr lang="ru-RU" sz="3600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kk-KZ" sz="3600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kk-KZ" sz="3600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lang="kk-KZ" sz="36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</m:e>
                        <m:sup>
                          <m:r>
                            <a:rPr lang="kk-KZ" sz="36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36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==</m:t>
                      </m:r>
                      <m:d>
                        <m:dPr>
                          <m:ctrlPr>
                            <a:rPr lang="en-US" sz="36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kk-KZ" sz="36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  <m:sSup>
                            <m:sSupPr>
                              <m:ctrlPr>
                                <a:rPr lang="ru-RU" sz="36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kk-KZ" sz="36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kk-KZ" sz="36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  <m:r>
                            <a:rPr lang="kk-KZ" sz="360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∙</m:t>
                          </m:r>
                          <m:r>
                            <a:rPr lang="kk-KZ" sz="36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9</m:t>
                          </m:r>
                          <m:sSup>
                            <m:sSupPr>
                              <m:ctrlPr>
                                <a:rPr lang="ru-RU" sz="36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kk-KZ" sz="36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kk-KZ" sz="36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  <m:r>
                            <a:rPr lang="en-US" sz="36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kk-KZ" sz="36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  <m:sSup>
                            <m:sSupPr>
                              <m:ctrlPr>
                                <a:rPr lang="ru-RU" sz="36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kk-KZ" sz="36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kk-KZ" sz="36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  <m:r>
                            <a:rPr lang="kk-KZ" sz="360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36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5−1∙9</m:t>
                          </m:r>
                          <m:sSup>
                            <m:sSupPr>
                              <m:ctrlPr>
                                <a:rPr lang="ru-RU" sz="3600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kk-KZ" sz="36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kk-KZ" sz="36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  <m:r>
                            <a:rPr lang="en-US" sz="36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−1∙5</m:t>
                          </m:r>
                        </m:e>
                      </m:d>
                      <m:r>
                        <a:rPr lang="en-US" sz="36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lang="en-US" sz="36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3600" b="0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3600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kk-KZ" sz="3600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  <m:sSup>
                                    <m:sSupPr>
                                      <m:ctrlPr>
                                        <a:rPr lang="ru-RU" sz="3600" i="1">
                                          <a:solidFill>
                                            <a:schemeClr val="tx2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kk-KZ" sz="3600" i="1">
                                          <a:solidFill>
                                            <a:schemeClr val="tx2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kk-KZ" sz="3600" i="1">
                                          <a:solidFill>
                                            <a:schemeClr val="tx2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sup>
                                  </m:sSup>
                                </m:e>
                              </m:d>
                            </m:e>
                            <m:sup>
                              <m:r>
                                <a:rPr lang="en-US" sz="3600" b="0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36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−2</m:t>
                          </m:r>
                          <m:r>
                            <a:rPr lang="kk-KZ" sz="36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∙6</m:t>
                          </m:r>
                          <m:sSup>
                            <m:sSupPr>
                              <m:ctrlPr>
                                <a:rPr lang="ru-RU" sz="36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kk-KZ" sz="36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kk-KZ" sz="36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  <m:r>
                            <a:rPr lang="kk-KZ" sz="36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36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1+</m:t>
                          </m:r>
                          <m:sSup>
                            <m:sSupPr>
                              <m:ctrlPr>
                                <a:rPr lang="en-US" sz="3600" b="0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0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sup>
                              <m:r>
                                <a:rPr lang="en-US" sz="3600" b="0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r>
                        <a:rPr lang="en-US" sz="36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==</m:t>
                      </m:r>
                      <m:d>
                        <m:dPr>
                          <m:ctrlPr>
                            <a:rPr lang="en-US" sz="36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6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36</m:t>
                          </m:r>
                          <m:sSup>
                            <m:sSupPr>
                              <m:ctrlPr>
                                <a:rPr lang="ru-RU" sz="36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kk-KZ" sz="36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3600" b="0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sup>
                          </m:sSup>
                          <m:r>
                            <a:rPr lang="en-US" sz="36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+20</m:t>
                          </m:r>
                          <m:sSup>
                            <m:sSupPr>
                              <m:ctrlPr>
                                <a:rPr lang="ru-RU" sz="36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kk-KZ" sz="36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kk-KZ" sz="36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  <m:r>
                            <a:rPr lang="en-US" sz="36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6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9</m:t>
                          </m:r>
                          <m:sSup>
                            <m:sSupPr>
                              <m:ctrlPr>
                                <a:rPr lang="ru-RU" sz="36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kk-KZ" sz="36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kk-KZ" sz="36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  <m:r>
                            <a:rPr lang="en-US" sz="36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−5</m:t>
                          </m:r>
                        </m:e>
                      </m:d>
                      <m:r>
                        <a:rPr lang="en-US" sz="36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lang="en-US" sz="36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6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36</m:t>
                          </m:r>
                          <m:sSup>
                            <m:sSupPr>
                              <m:ctrlPr>
                                <a:rPr lang="ru-RU" sz="36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kk-KZ" sz="36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3600" b="0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sup>
                          </m:sSup>
                          <m:r>
                            <a:rPr lang="en-US" sz="36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6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12</m:t>
                          </m:r>
                          <m:sSup>
                            <m:sSupPr>
                              <m:ctrlPr>
                                <a:rPr lang="ru-RU" sz="36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kk-KZ" sz="36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kk-KZ" sz="36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  <m:r>
                            <a:rPr lang="en-US" sz="36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36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  <m:r>
                        <a:rPr lang="en-US" sz="36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3600" b="0" dirty="0" smtClean="0">
                  <a:solidFill>
                    <a:schemeClr val="tx2"/>
                  </a:solidFill>
                </a:endParaRPr>
              </a:p>
              <a:p>
                <a:pPr lvl="0"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36</m:t>
                      </m:r>
                      <m:sSup>
                        <m:sSupPr>
                          <m:ctrlPr>
                            <a:rPr lang="ru-RU" sz="36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kk-KZ" sz="36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36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</m:sup>
                      </m:sSup>
                      <m:r>
                        <a:rPr lang="en-US" sz="3600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6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11</m:t>
                      </m:r>
                      <m:sSup>
                        <m:sSupPr>
                          <m:ctrlPr>
                            <a:rPr lang="ru-RU" sz="36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kk-KZ" sz="36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kk-KZ" sz="36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3600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−5−36</m:t>
                      </m:r>
                      <m:sSup>
                        <m:sSupPr>
                          <m:ctrlPr>
                            <a:rPr lang="ru-RU" sz="36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kk-KZ" sz="36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36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</m:sup>
                      </m:sSup>
                      <m:r>
                        <a:rPr lang="en-US" sz="36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600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12</m:t>
                      </m:r>
                      <m:sSup>
                        <m:sSupPr>
                          <m:ctrlPr>
                            <a:rPr lang="ru-RU" sz="36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kk-KZ" sz="36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kk-KZ" sz="36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36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3600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36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=23</m:t>
                      </m:r>
                      <m:sSup>
                        <m:sSupPr>
                          <m:ctrlPr>
                            <a:rPr lang="ru-RU" sz="36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kk-KZ" sz="36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kk-KZ" sz="36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3600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36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6.</m:t>
                      </m:r>
                    </m:oMath>
                  </m:oMathPara>
                </a14:m>
                <a:endParaRPr lang="ru-RU" sz="4000" b="1" i="1" dirty="0"/>
              </a:p>
              <a:p>
                <a:pPr algn="just"/>
                <a:endParaRPr lang="kk-KZ" sz="2800" b="1" dirty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lvl="0">
                  <a:spcAft>
                    <a:spcPts val="0"/>
                  </a:spcAft>
                </a:pPr>
                <a:endParaRPr lang="ru-RU" sz="2800" b="1" dirty="0">
                  <a:solidFill>
                    <a:schemeClr val="tx1">
                      <a:lumMod val="50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120" y="1028246"/>
                <a:ext cx="11189970" cy="4973669"/>
              </a:xfrm>
              <a:prstGeom prst="rect">
                <a:avLst/>
              </a:prstGeom>
              <a:blipFill>
                <a:blip r:embed="rId2"/>
                <a:stretch>
                  <a:fillRect l="-1906" t="-22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32744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Slide Number Placeholder 250">
            <a:extLst>
              <a:ext uri="{FF2B5EF4-FFF2-40B4-BE49-F238E27FC236}">
                <a16:creationId xmlns:a16="http://schemas.microsoft.com/office/drawing/2014/main" xmlns="" id="{0BF7F422-26CB-4F2E-8619-737F418E9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9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579120" y="1028246"/>
                <a:ext cx="11189970" cy="861210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n-US" sz="4000" b="1" i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6</a:t>
                </a:r>
                <a:r>
                  <a:rPr lang="kk-KZ" sz="4000" b="1" i="1" dirty="0" smtClean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r>
                  <a:rPr lang="kk-KZ" sz="4000" b="1" i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Көбейткіштерге жіктеңіз:</a:t>
                </a:r>
                <a:r>
                  <a:rPr lang="en-US" sz="40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	</a:t>
                </a:r>
                <a:r>
                  <a:rPr lang="en-US" sz="32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	</a:t>
                </a:r>
                <a:r>
                  <a:rPr lang="kk-KZ" sz="32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	</a:t>
                </a:r>
                <a:endParaRPr lang="kk-KZ" sz="1600" b="1" dirty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lvl="0" algn="just">
                  <a:lnSpc>
                    <a:spcPct val="2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32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US" sz="32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32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−7</m:t>
                      </m:r>
                      <m:r>
                        <a:rPr lang="en-US" sz="32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𝑎𝑏</m:t>
                      </m:r>
                      <m:r>
                        <a:rPr lang="ru-RU" sz="3200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2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12</m:t>
                      </m:r>
                      <m:sSup>
                        <m:sSupPr>
                          <m:ctrlPr>
                            <a:rPr lang="ru-RU" sz="32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p>
                          <m:r>
                            <a:rPr lang="en-US" sz="32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32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32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US" sz="32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32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ru-RU" sz="3200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sz="3200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𝑎𝑏</m:t>
                      </m:r>
                      <m:r>
                        <a:rPr lang="en-US" sz="32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−4</m:t>
                      </m:r>
                      <m:r>
                        <a:rPr lang="en-US" sz="3200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𝑎𝑏</m:t>
                      </m:r>
                      <m:r>
                        <a:rPr lang="en-US" sz="32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+1</m:t>
                      </m:r>
                      <m:r>
                        <a:rPr lang="en-US" sz="3200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sSup>
                        <m:sSupPr>
                          <m:ctrlPr>
                            <a:rPr lang="ru-RU" sz="32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p>
                          <m:r>
                            <a:rPr lang="en-US" sz="32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32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u-RU" sz="32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32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ru-RU" sz="32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sz="32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32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ru-RU" sz="32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32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𝑎𝑏</m:t>
                          </m:r>
                        </m:e>
                      </m:d>
                      <m:r>
                        <a:rPr lang="en-US" sz="32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lang="en-US" sz="32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en-US" sz="32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𝑎𝑏</m:t>
                          </m:r>
                          <m:r>
                            <a:rPr lang="en-US" sz="32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2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12</m:t>
                          </m:r>
                          <m:sSup>
                            <m:sSupPr>
                              <m:ctrlPr>
                                <a:rPr lang="ru-RU" sz="32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US" sz="32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r>
                        <a:rPr lang="en-US" sz="32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  <m:d>
                        <m:dPr>
                          <m:ctrlPr>
                            <a:rPr lang="en-US" sz="32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32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−3</m:t>
                          </m:r>
                          <m:r>
                            <a:rPr lang="en-US" sz="32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d>
                      <m:r>
                        <a:rPr lang="en-US" sz="32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32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sz="32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𝑏</m:t>
                      </m:r>
                      <m:d>
                        <m:dPr>
                          <m:ctrlPr>
                            <a:rPr lang="en-US" sz="32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32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−3</m:t>
                          </m:r>
                          <m:r>
                            <a:rPr lang="en-US" sz="32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d>
                      <m:r>
                        <a:rPr lang="en-US" sz="32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32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32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−4</m:t>
                          </m:r>
                          <m:r>
                            <a:rPr lang="en-US" sz="32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d>
                      <m:d>
                        <m:dPr>
                          <m:ctrlPr>
                            <a:rPr lang="en-US" sz="32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32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−3</m:t>
                          </m:r>
                          <m:r>
                            <a:rPr lang="en-US" sz="32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d>
                      <m:r>
                        <a:rPr lang="en-US" sz="32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ru-RU" sz="3200" b="1" i="1" dirty="0">
                  <a:solidFill>
                    <a:schemeClr val="tx2"/>
                  </a:solidFill>
                </a:endParaRPr>
              </a:p>
              <a:p>
                <a:pPr algn="just">
                  <a:lnSpc>
                    <a:spcPct val="150000"/>
                  </a:lnSpc>
                </a:pPr>
                <a:endParaRPr lang="ru-RU" sz="3200" b="1" i="1" dirty="0"/>
              </a:p>
              <a:p>
                <a:pPr lvl="0" algn="just">
                  <a:lnSpc>
                    <a:spcPct val="150000"/>
                  </a:lnSpc>
                </a:pPr>
                <a:endParaRPr lang="ru-RU" sz="3600" b="1" i="1" dirty="0"/>
              </a:p>
              <a:p>
                <a:pPr algn="just">
                  <a:lnSpc>
                    <a:spcPct val="200000"/>
                  </a:lnSpc>
                </a:pPr>
                <a:endParaRPr lang="ru-RU" sz="4000" b="1" i="1" dirty="0"/>
              </a:p>
              <a:p>
                <a:pPr algn="just">
                  <a:lnSpc>
                    <a:spcPct val="200000"/>
                  </a:lnSpc>
                </a:pPr>
                <a:endParaRPr lang="ru-RU" sz="4000" b="1" dirty="0">
                  <a:solidFill>
                    <a:schemeClr val="tx2"/>
                  </a:solidFill>
                </a:endParaRPr>
              </a:p>
              <a:p>
                <a:pPr algn="just"/>
                <a:r>
                  <a:rPr lang="en-US" sz="32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</a:t>
                </a:r>
                <a:r>
                  <a:rPr lang="en-US" sz="28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</a:t>
                </a:r>
                <a:endParaRPr lang="kk-KZ" sz="2800" b="1" dirty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lvl="0">
                  <a:spcAft>
                    <a:spcPts val="0"/>
                  </a:spcAft>
                </a:pPr>
                <a:endParaRPr lang="ru-RU" sz="2800" b="1" dirty="0">
                  <a:solidFill>
                    <a:schemeClr val="tx1">
                      <a:lumMod val="50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120" y="1028246"/>
                <a:ext cx="11189970" cy="8612101"/>
              </a:xfrm>
              <a:prstGeom prst="rect">
                <a:avLst/>
              </a:prstGeom>
              <a:blipFill>
                <a:blip r:embed="rId2"/>
                <a:stretch>
                  <a:fillRect l="-1906" t="-12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26652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1196</TotalTime>
  <Words>72</Words>
  <Application>Microsoft Office PowerPoint</Application>
  <PresentationFormat>Широкоэкранный</PresentationFormat>
  <Paragraphs>52</Paragraphs>
  <Slides>11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9" baseType="lpstr">
      <vt:lpstr>Arial</vt:lpstr>
      <vt:lpstr>Calibri</vt:lpstr>
      <vt:lpstr>Calibri Light</vt:lpstr>
      <vt:lpstr>Cambria Math</vt:lpstr>
      <vt:lpstr>PT Sans Caption</vt:lpstr>
      <vt:lpstr>Tahoma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Действительные числа</dc:title>
  <dc:creator>User</dc:creator>
  <cp:lastModifiedBy>Huawei</cp:lastModifiedBy>
  <cp:revision>152</cp:revision>
  <dcterms:created xsi:type="dcterms:W3CDTF">2022-09-04T21:41:09Z</dcterms:created>
  <dcterms:modified xsi:type="dcterms:W3CDTF">2024-09-17T16:06:51Z</dcterms:modified>
</cp:coreProperties>
</file>