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82" r:id="rId3"/>
    <p:sldId id="292" r:id="rId4"/>
    <p:sldId id="296" r:id="rId5"/>
    <p:sldId id="309" r:id="rId6"/>
    <p:sldId id="298" r:id="rId7"/>
    <p:sldId id="316" r:id="rId8"/>
    <p:sldId id="313" r:id="rId9"/>
    <p:sldId id="310" r:id="rId10"/>
    <p:sldId id="314" r:id="rId11"/>
    <p:sldId id="311" r:id="rId12"/>
    <p:sldId id="315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88" d="100"/>
          <a:sy n="88" d="100"/>
        </p:scale>
        <p:origin x="98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Алгебра</a:t>
            </a:r>
            <a:endParaRPr lang="ru-RU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E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сынып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тоқсан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DF882C-846A-9E7E-D110-30432D455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1263399-5D2E-C9E5-F97F-415EE0D20BD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67D5D9C-F9A2-ECFE-3E60-5B530AD2F6A8}"/>
              </a:ext>
            </a:extLst>
          </p:cNvPr>
          <p:cNvSpPr/>
          <p:nvPr/>
        </p:nvSpPr>
        <p:spPr>
          <a:xfrm>
            <a:off x="838200" y="500514"/>
            <a:ext cx="11018520" cy="556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9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</a:t>
            </a:r>
            <a:r>
              <a:rPr lang="kk-KZ" sz="29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kk-KZ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</a:t>
            </a:r>
            <a:r>
              <a:rPr lang="ru-RU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ab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 </a:t>
            </a:r>
            <a:r>
              <a:rPr lang="ru-RU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 </a:t>
            </a:r>
            <a:r>
              <a:rPr lang="kk-KZ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өрнегінің мәнін тап, мұндағы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2, </a:t>
            </a:r>
            <a:endParaRPr lang="en-US" sz="2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8.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Ескерту: жауапты стандарт түрде жаз.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9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</a:t>
            </a:r>
            <a:r>
              <a:rPr lang="kk-KZ" sz="29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Алдымен ортақ көбейткішті жақша алдына шығарып, екі өрнектің қосындысының квадраты формуласын қолдан:</a:t>
            </a:r>
            <a:endParaRPr lang="ru-KZ" sz="29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ab</a:t>
            </a:r>
            <a:r>
              <a:rPr lang="en-US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 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 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(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ab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 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 = 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(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 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en-US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KZ" sz="29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9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Енді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2, 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8</a:t>
            </a:r>
            <a:r>
              <a:rPr lang="kk-KZ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болғандағы соңғы өрнектің мәнін тап:</a:t>
            </a:r>
            <a:r>
              <a:rPr lang="en-US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endParaRPr lang="ru-KZ" sz="29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(</a:t>
            </a:r>
            <a:r>
              <a:rPr lang="ru-RU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 </a:t>
            </a:r>
            <a:r>
              <a:rPr lang="ru-RU" sz="2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8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∙ (2 + 8)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64 ∙ 10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64 ∙ 100 = 6400.</a:t>
            </a:r>
            <a:endParaRPr lang="ru-KZ" sz="29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9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Жауабы: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6,4 ∙ 10</a:t>
            </a:r>
            <a:r>
              <a:rPr lang="ru-RU" sz="29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KZ" sz="29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354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0834A027-5A4D-5FB1-A3A7-DE3C54182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77599B4-F7E3-49BB-9381-6447B710EB4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E4E8DA61-3D1E-4B3F-3BEC-8954D254968C}"/>
              </a:ext>
            </a:extLst>
          </p:cNvPr>
          <p:cNvSpPr/>
          <p:nvPr/>
        </p:nvSpPr>
        <p:spPr>
          <a:xfrm>
            <a:off x="599440" y="436880"/>
            <a:ext cx="10854623" cy="5914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6.</a:t>
            </a: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Теңбе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теңдікті дәлелдеңдер: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b)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a)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endParaRPr lang="ru-KZ" sz="32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 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айырмасының квадраты формуласын қолданып, берілген өрнекті к</a:t>
            </a: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өпмүше түрінде жаз</a:t>
            </a: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ru-KZ" sz="32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b)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a)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kk-KZ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1000"/>
              </a:spcAft>
            </a:pP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b) 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b)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a)</a:t>
            </a:r>
            <a:r>
              <a:rPr lang="kk-KZ" sz="32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a)</a:t>
            </a:r>
            <a:endParaRPr lang="ru-KZ" sz="32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ab - ab + b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b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ab - ab + a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</a:p>
          <a:p>
            <a:pPr algn="just">
              <a:spcAft>
                <a:spcPts val="1000"/>
              </a:spcAft>
            </a:pPr>
            <a:r>
              <a:rPr lang="kk-KZ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- 2ab + b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b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- 2ab + a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</a:p>
          <a:p>
            <a:pPr algn="just">
              <a:spcAft>
                <a:spcPts val="1000"/>
              </a:spcAft>
            </a:pPr>
            <a:r>
              <a:rPr lang="kk-KZ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- 2ab + b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a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- 2ab + b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</a:p>
          <a:p>
            <a:pPr algn="just">
              <a:spcAft>
                <a:spcPts val="1000"/>
              </a:spcAft>
            </a:pP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b)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b)</a:t>
            </a:r>
            <a:r>
              <a:rPr lang="en-US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kk-KZ" sz="32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324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0383398C-DA66-5661-DEA6-A7F3765B7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681A90A-7661-435A-858F-44479BCDF8C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0DE7C64-7BAC-8032-2C6B-D16F5632A27A}"/>
              </a:ext>
            </a:extLst>
          </p:cNvPr>
          <p:cNvSpPr/>
          <p:nvPr/>
        </p:nvSpPr>
        <p:spPr>
          <a:xfrm>
            <a:off x="894081" y="1158240"/>
            <a:ext cx="10459720" cy="311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7.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4ab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өрнегін </a:t>
            </a:r>
            <a:r>
              <a:rPr lang="en-US" sz="3600" b="1" i="1" dirty="0" err="1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a+b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және 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a-b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арқылы өрнектеңдер:</a:t>
            </a:r>
            <a:endParaRPr lang="ru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 және айырмасының квадраты формуласын қолданып, берілген өрнекті түрлендір:</a:t>
            </a:r>
          </a:p>
          <a:p>
            <a:pPr algn="just">
              <a:spcAft>
                <a:spcPts val="1000"/>
              </a:spcAft>
            </a:pP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4ab</a:t>
            </a:r>
            <a:r>
              <a:rPr lang="kk-KZ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b)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(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b)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kk-KZ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57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14FCEE11-4AB3-4847-9E51-E42FD092039B}"/>
                  </a:ext>
                </a:extLst>
              </p:cNvPr>
              <p:cNvSpPr txBox="1"/>
              <p:nvPr/>
            </p:nvSpPr>
            <p:spPr>
              <a:xfrm>
                <a:off x="1626669" y="2589196"/>
                <a:ext cx="9413508" cy="2568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KZ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KZ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ru-RU" sz="4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kk-KZ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𝒂𝒃</m:t>
                    </m:r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4000" b="1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kk-KZ" sz="4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қосындысының және айырмасының квадраты </a:t>
                </a:r>
                <a:r>
                  <a:rPr lang="kk-KZ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меңгердіңіздер.</a:t>
                </a:r>
                <a:endParaRPr lang="en-ID" sz="40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4FCEE11-4AB3-4847-9E51-E42FD09203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6669" y="2589196"/>
                <a:ext cx="9413508" cy="2568460"/>
              </a:xfrm>
              <a:prstGeom prst="rect">
                <a:avLst/>
              </a:prstGeom>
              <a:blipFill>
                <a:blip r:embed="rId2"/>
                <a:stretch>
                  <a:fillRect t="-3563" b="-950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Прямоугольник 47"/>
          <p:cNvSpPr/>
          <p:nvPr/>
        </p:nvSpPr>
        <p:spPr>
          <a:xfrm>
            <a:off x="2358189" y="1193533"/>
            <a:ext cx="446117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36295" y="914400"/>
            <a:ext cx="9133305" cy="4686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Қысқаша көбейту формулалары. </a:t>
            </a:r>
          </a:p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қосындысының және айырмасының квадраты </a:t>
            </a:r>
            <a:endParaRPr lang="kk-KZ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6073" y="1467544"/>
            <a:ext cx="580505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Бүгінгі сабақта:</a:t>
            </a:r>
            <a:endParaRPr lang="ru-RU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1861851" y="2555640"/>
                <a:ext cx="9782978" cy="30637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KZ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KZ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ru-RU" sz="4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kk-KZ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𝒂𝒃</m:t>
                    </m:r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4800" b="1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қосындысының және айырмасының квадраты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меңгересіздер</a:t>
                </a:r>
                <a:endParaRPr lang="en-ID" sz="4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1851" y="2555640"/>
                <a:ext cx="9782978" cy="3063724"/>
              </a:xfrm>
              <a:prstGeom prst="rect">
                <a:avLst/>
              </a:prstGeom>
              <a:blipFill>
                <a:blip r:embed="rId2"/>
                <a:stretch>
                  <a:fillRect t="-3777" b="-954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25643" y="891220"/>
                <a:ext cx="11001674" cy="59667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>
                  <a:spcAft>
                    <a:spcPts val="0"/>
                  </a:spcAft>
                </a:pPr>
                <a:r>
                  <a:rPr lang="kk-KZ" sz="33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Оқылуы:</a:t>
                </a:r>
                <a:r>
                  <a:rPr lang="kk-KZ" sz="33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3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қосындысының квадраты бірінші өрнектің квадраты мен бірінші өрнек пен екінші өрнектің екі еселенген көбейтіндісі және екінші өрнектің квадратының қосындысына тең.  </a:t>
                </a:r>
                <a:r>
                  <a:rPr lang="en-US" sz="33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	</a:t>
                </a:r>
              </a:p>
              <a:p>
                <a:endParaRPr lang="kk-KZ" sz="32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33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Дәлелдеуі: </a:t>
                </a:r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sSup>
                            <m:sSupPr>
                              <m:ctrlPr>
                                <a:rPr lang="ru-KZ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KZ" sz="3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kk-KZ" sz="3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  <m:r>
                                    <a:rPr lang="en-US" sz="3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kk-KZ" sz="3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ru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𝒂𝒃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𝒂𝒃</m:t>
                          </m:r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  <m:sup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kk-KZ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r>
                  <a:rPr lang="kk-KZ" sz="3200" b="1" baseline="300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Мысалы: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27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KZ" sz="27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7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  <m:r>
                              <a:rPr lang="en-US" sz="27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7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e>
                        </m:d>
                      </m:e>
                      <m:sup>
                        <m:r>
                          <a:rPr lang="kk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7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p>
                        <m:r>
                          <a:rPr lang="kk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7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kk-KZ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7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𝒑𝒒</m:t>
                    </m:r>
                    <m:r>
                      <a:rPr lang="kk-KZ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7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𝒒</m:t>
                        </m:r>
                      </m:e>
                      <m:sup>
                        <m:r>
                          <a:rPr lang="kk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27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;</m:t>
                    </m:r>
                    <m:sSup>
                      <m:sSupPr>
                        <m:ctrlPr>
                          <a:rPr lang="ru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KZ" sz="27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7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  <m:r>
                              <a:rPr lang="en-US" sz="27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7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</m:d>
                      </m:e>
                      <m:sup>
                        <m:r>
                          <a:rPr lang="kk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7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kk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kk-KZ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7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7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sz="27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7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kk-KZ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7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  <m:sup>
                        <m:r>
                          <a:rPr lang="kk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7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7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kk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7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7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kk-KZ" sz="27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27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7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  <m:sup>
                        <m:r>
                          <a:rPr lang="en-US" sz="27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ru-RU" sz="27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43" y="891220"/>
                <a:ext cx="11001674" cy="5966780"/>
              </a:xfrm>
              <a:prstGeom prst="rect">
                <a:avLst/>
              </a:prstGeom>
              <a:blipFill>
                <a:blip r:embed="rId2"/>
                <a:stretch>
                  <a:fillRect l="-1497" t="-1532" r="-149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289784" y="306445"/>
            <a:ext cx="98042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ҚОСЫНДЫСЫНЫҢ КВАДРАТЫ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069D1E3C-7B06-9112-FFD9-4225F880140E}"/>
                  </a:ext>
                </a:extLst>
              </p:cNvPr>
              <p:cNvSpPr txBox="1"/>
              <p:nvPr/>
            </p:nvSpPr>
            <p:spPr>
              <a:xfrm>
                <a:off x="2885440" y="3119120"/>
                <a:ext cx="6258560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kk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ru-KZ" sz="4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69D1E3C-7B06-9112-FFD9-4225F88014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440" y="3119120"/>
                <a:ext cx="6258560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65CDB3F4-27AC-C8A1-C68B-7BA7DFE07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75A6E97A-D6C6-FE5A-6A72-A0367F798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96AF1E2A-BE06-E5BD-7F97-511011C2AB58}"/>
                  </a:ext>
                </a:extLst>
              </p:cNvPr>
              <p:cNvSpPr/>
              <p:nvPr/>
            </p:nvSpPr>
            <p:spPr>
              <a:xfrm>
                <a:off x="625642" y="894080"/>
                <a:ext cx="11143448" cy="59721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>
                  <a:spcAft>
                    <a:spcPts val="0"/>
                  </a:spcAft>
                </a:pP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Оқылуы:</a:t>
                </a:r>
                <a:r>
                  <a:rPr lang="kk-KZ" sz="3200" b="1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айырмасының квадраты бірінші өрнектің квадраты минус бірінші өрнек пен екінші өрнектің екі еселенген көбейтіндісі және екінші өрнектің квадратының қосындысына тең.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					 </a:t>
                </a:r>
                <a:endParaRPr lang="kk-KZ" sz="32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				</a:t>
                </a:r>
              </a:p>
              <a:p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Дәлелдеуі: 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sSup>
                            <m:sSupPr>
                              <m:ctrlPr>
                                <a:rPr lang="ru-KZ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KZ" sz="3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kk-KZ" sz="3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  <m:r>
                                    <a:rPr lang="en-US" sz="32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kk-KZ" sz="3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ru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𝒂𝒃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𝒂𝒃</m:t>
                          </m:r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kk-KZ" sz="3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  <m:sup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kk-KZ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kk-KZ" sz="36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32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r>
                  <a:rPr lang="kk-KZ" sz="3200" b="1" baseline="300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Мысалы: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KZ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d>
                      </m:e>
                      <m:sup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𝒙𝒚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;</m:t>
                    </m:r>
                    <m:sSup>
                      <m:sSupPr>
                        <m:ctrlPr>
                          <a:rPr lang="ru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KZ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d>
                      </m:e>
                      <m:sup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 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96AF1E2A-BE06-E5BD-7F97-511011C2AB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42" y="894080"/>
                <a:ext cx="11143448" cy="5972148"/>
              </a:xfrm>
              <a:prstGeom prst="rect">
                <a:avLst/>
              </a:prstGeom>
              <a:blipFill>
                <a:blip r:embed="rId2"/>
                <a:stretch>
                  <a:fillRect l="-1422" t="-1430" r="-1368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2C9DB88D-1247-02FD-3C47-BDFD8A0FEFA4}"/>
              </a:ext>
            </a:extLst>
          </p:cNvPr>
          <p:cNvSpPr/>
          <p:nvPr/>
        </p:nvSpPr>
        <p:spPr>
          <a:xfrm>
            <a:off x="1328286" y="306445"/>
            <a:ext cx="97657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АЙЫРМАСЫНЫҢ КВАДРАТЫ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9078E767-ABE4-6B33-C741-917BC41BF426}"/>
                  </a:ext>
                </a:extLst>
              </p:cNvPr>
              <p:cNvSpPr txBox="1"/>
              <p:nvPr/>
            </p:nvSpPr>
            <p:spPr>
              <a:xfrm>
                <a:off x="2743200" y="2905760"/>
                <a:ext cx="6400800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ru-KZ" sz="4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078E767-ABE4-6B33-C741-917BC41BF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2905760"/>
                <a:ext cx="6400800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933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30416" y="664143"/>
            <a:ext cx="8649903" cy="71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kk-KZ" sz="3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ТАПСЫРМАЛАР: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8029" y="1886552"/>
            <a:ext cx="10275771" cy="4360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Көпмүше түрінде жаз: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(2m + 3n)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қосындының квадраты формуласын қолданып, берілген өрнекті түрлендір:</a:t>
            </a:r>
            <a:endParaRPr lang="ru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(2m + 3n)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 (2m)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 ⋅ 2m ⋅ 3n + (3n)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</a:t>
            </a:r>
          </a:p>
          <a:p>
            <a:pPr algn="just">
              <a:spcAft>
                <a:spcPts val="1000"/>
              </a:spcAft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4m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+ 12mn + 9n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kk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endParaRPr lang="kk-KZ" sz="2800" dirty="0">
              <a:solidFill>
                <a:schemeClr val="bg2">
                  <a:lumMod val="1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1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F02726DC-5DD8-66D9-218C-A8AD0FF70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1F017D2-906F-6F81-56D6-DE41094930B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832117D-66EA-9845-8BAC-07BCFFFDE08D}"/>
              </a:ext>
            </a:extLst>
          </p:cNvPr>
          <p:cNvSpPr/>
          <p:nvPr/>
        </p:nvSpPr>
        <p:spPr>
          <a:xfrm>
            <a:off x="1106905" y="1145406"/>
            <a:ext cx="10164278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Көпмүше түрінде жаз: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(–x – 4y)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айырмасының квадраты формуласын қолданып, берілген өрнекті түрлендір:</a:t>
            </a:r>
            <a:endParaRPr lang="ru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(–x – 4y)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 (–x)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– 2 ⋅ (–x) ⋅ 4y + (4y)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1000"/>
              </a:spcAft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x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+ 8xy + 16y</a:t>
            </a:r>
            <a:r>
              <a:rPr lang="en-US" sz="36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kk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65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B4E7080B-5B65-721C-1704-8450E4289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F061FD1-3B7A-7969-C1D3-DD8B296A726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EDE0BA74-D8BD-868F-D3C3-6440AA3ACE8B}"/>
              </a:ext>
            </a:extLst>
          </p:cNvPr>
          <p:cNvSpPr/>
          <p:nvPr/>
        </p:nvSpPr>
        <p:spPr>
          <a:xfrm>
            <a:off x="1049154" y="673768"/>
            <a:ext cx="10304646" cy="4180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3.</a:t>
            </a: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Үшмүшені екімүшенің квадраты түрінде жаз: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1000"/>
              </a:spcAft>
            </a:pP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lang="en-US" sz="32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+ 18c + 81.</a:t>
            </a:r>
            <a:endParaRPr lang="kk-KZ" sz="32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 Алдымен берілген үшмүшені келесі түрде жаз:</a:t>
            </a:r>
            <a:endParaRPr lang="ru-KZ" sz="32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lang="en-US" sz="32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+ 18c + 81 = c</a:t>
            </a:r>
            <a:r>
              <a:rPr lang="en-US" sz="32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 ∙ c ∙ 9 + 9</a:t>
            </a:r>
            <a:r>
              <a:rPr lang="en-US" sz="32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kk-KZ" sz="32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Енді екі өрнектің қосындысының квадраты формуласын пайдалан:</a:t>
            </a:r>
            <a:endParaRPr lang="ru-KZ" sz="32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lang="en-US" sz="32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 ∙ c ∙ 9 + 9</a:t>
            </a:r>
            <a:r>
              <a:rPr lang="en-US" sz="32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 (c + 9)</a:t>
            </a:r>
            <a:r>
              <a:rPr lang="en-US" sz="3200" b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kk-KZ" sz="32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90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08AFFD-48D1-42F5-4329-E3F24E4A2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C2C63F7-3F42-B943-A923-0C9F6624F0A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2A30B3E-EED5-291B-EFBF-14C1E1E15847}"/>
              </a:ext>
            </a:extLst>
          </p:cNvPr>
          <p:cNvSpPr/>
          <p:nvPr/>
        </p:nvSpPr>
        <p:spPr>
          <a:xfrm>
            <a:off x="883921" y="1280160"/>
            <a:ext cx="10469880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4.</a:t>
            </a: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(7</a:t>
            </a:r>
            <a:r>
              <a:rPr lang="en-US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en-US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+ 8</a:t>
            </a:r>
            <a:r>
              <a:rPr lang="en-US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en-US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kk-KZ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өрнегін көпмүшеге түрлендір. </a:t>
            </a:r>
            <a:endParaRPr lang="ru-KZ" sz="32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 </a:t>
            </a:r>
            <a:r>
              <a:rPr lang="kk-KZ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қосындысының квадраты формуласын пайдалан:</a:t>
            </a:r>
            <a:endParaRPr lang="ru-KZ" sz="32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(7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+8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=(7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+2 ∙ 7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∙ 8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 (8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49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+ 112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+ 64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KZ" sz="32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47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957</TotalTime>
  <Words>137</Words>
  <Application>Microsoft Office PowerPoint</Application>
  <PresentationFormat>Широкоэкранный</PresentationFormat>
  <Paragraphs>72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137</cp:revision>
  <dcterms:created xsi:type="dcterms:W3CDTF">2022-09-04T21:41:09Z</dcterms:created>
  <dcterms:modified xsi:type="dcterms:W3CDTF">2024-09-17T14:55:26Z</dcterms:modified>
</cp:coreProperties>
</file>