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8" r:id="rId2"/>
    <p:sldId id="282" r:id="rId3"/>
    <p:sldId id="292" r:id="rId4"/>
    <p:sldId id="309" r:id="rId5"/>
    <p:sldId id="297" r:id="rId6"/>
    <p:sldId id="298" r:id="rId7"/>
    <p:sldId id="308" r:id="rId8"/>
    <p:sldId id="281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3A6CA-C9ED-4906-BD92-ADD707FBDD1C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5C1EF-952E-48EA-8E88-FADF84220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4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000487D-9388-4757-9054-C71757BBA32F}"/>
              </a:ext>
            </a:extLst>
          </p:cNvPr>
          <p:cNvSpPr/>
          <p:nvPr userDrawn="1"/>
        </p:nvSpPr>
        <p:spPr>
          <a:xfrm>
            <a:off x="11242379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800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1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3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14675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0.png"/><Relationship Id="rId3" Type="http://schemas.openxmlformats.org/officeDocument/2006/relationships/image" Target="../media/image230.png"/><Relationship Id="rId7" Type="http://schemas.openxmlformats.org/officeDocument/2006/relationships/image" Target="../media/image270.png"/><Relationship Id="rId2" Type="http://schemas.openxmlformats.org/officeDocument/2006/relationships/image" Target="../media/image22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60.png"/><Relationship Id="rId11" Type="http://schemas.openxmlformats.org/officeDocument/2006/relationships/image" Target="../media/image310.png"/><Relationship Id="rId5" Type="http://schemas.openxmlformats.org/officeDocument/2006/relationships/image" Target="../media/image250.png"/><Relationship Id="rId10" Type="http://schemas.openxmlformats.org/officeDocument/2006/relationships/image" Target="../media/image300.png"/><Relationship Id="rId4" Type="http://schemas.openxmlformats.org/officeDocument/2006/relationships/image" Target="../media/image240.png"/><Relationship Id="rId9" Type="http://schemas.openxmlformats.org/officeDocument/2006/relationships/image" Target="../media/image29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0.png"/><Relationship Id="rId3" Type="http://schemas.openxmlformats.org/officeDocument/2006/relationships/image" Target="../media/image330.png"/><Relationship Id="rId7" Type="http://schemas.openxmlformats.org/officeDocument/2006/relationships/image" Target="../media/image37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60.png"/><Relationship Id="rId5" Type="http://schemas.openxmlformats.org/officeDocument/2006/relationships/image" Target="../media/image350.png"/><Relationship Id="rId4" Type="http://schemas.openxmlformats.org/officeDocument/2006/relationships/image" Target="../media/image340.png"/><Relationship Id="rId9" Type="http://schemas.openxmlformats.org/officeDocument/2006/relationships/image" Target="../media/image39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64226" y="4103731"/>
            <a:ext cx="33093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</a:t>
            </a:r>
            <a:r>
              <a:rPr lang="kk-KZ" sz="48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22221" y="1233055"/>
            <a:ext cx="988874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5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Сызықтық </a:t>
            </a:r>
            <a:r>
              <a:rPr lang="kk-KZ" sz="5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функциялардың графиктерінің өзара </a:t>
            </a:r>
            <a:r>
              <a:rPr lang="kk-KZ" sz="5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орналасуы</a:t>
            </a:r>
            <a:endParaRPr lang="ru-RU" sz="3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808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3214787" y="1270359"/>
            <a:ext cx="47521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5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Оқу мақсаты:</a:t>
            </a:r>
            <a:endParaRPr lang="ru-RU" sz="54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528919" y="2934820"/>
            <a:ext cx="1108037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6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1255059" y="3068384"/>
            <a:ext cx="10354235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7.4.1.8 </a:t>
            </a:r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графигі берілген функцияның графигіне параллель  немесе  қиятын сызықтық функцияның формуласын </a:t>
            </a: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табу</a:t>
            </a:r>
            <a:endParaRPr kumimoji="0" lang="kk-KZ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10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C91EF927-3FC0-4E4E-A1CE-827EC3D96B0B}"/>
              </a:ext>
            </a:extLst>
          </p:cNvPr>
          <p:cNvSpPr/>
          <p:nvPr/>
        </p:nvSpPr>
        <p:spPr>
          <a:xfrm>
            <a:off x="1124716" y="1272528"/>
            <a:ext cx="98972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798962" y="115023"/>
                <a:ext cx="10059538" cy="1815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Тапсырма</a:t>
                </a:r>
              </a:p>
              <a:p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Графигі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=−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𝟓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+4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функция графигіне перпендикуляр болатын және бос мүшесі 3-ке тең  болатын сызықтық функцияны жазыңдар.</a:t>
                </a:r>
                <a:endParaRPr lang="ru-RU" sz="28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962" y="115023"/>
                <a:ext cx="10059538" cy="1815882"/>
              </a:xfrm>
              <a:prstGeom prst="rect">
                <a:avLst/>
              </a:prstGeom>
              <a:blipFill>
                <a:blip r:embed="rId2"/>
                <a:stretch>
                  <a:fillRect l="-1212" t="-3691" b="-80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798962" y="2070519"/>
            <a:ext cx="14398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Шешуі:</a:t>
            </a:r>
            <a:endParaRPr lang="kk-KZ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172758" y="6049290"/>
            <a:ext cx="16259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Жауабы:</a:t>
            </a:r>
            <a:endParaRPr lang="kk-KZ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5954933" y="6102772"/>
                <a:ext cx="184454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𝒚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𝟐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m:rPr>
                          <m:nor/>
                        </m:rPr>
                        <a:rPr lang="kk-KZ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3 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4933" y="6102772"/>
                <a:ext cx="1844544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694593" y="2363198"/>
                <a:ext cx="10618270" cy="11969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Түзулердің 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перпендикулярлық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шарты бойынша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𝒌</m:t>
                        </m:r>
                      </m:e>
                      <m:sub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</m:t>
                    </m:r>
                    <m:f>
                      <m:fPr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𝒌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dirty="0">
                    <a:solidFill>
                      <a:srgbClr val="FF0000"/>
                    </a:solidFill>
                  </a:rPr>
                  <a:t> </a:t>
                </a:r>
                <a:r>
                  <a:rPr lang="kk-KZ" sz="2800" dirty="0">
                    <a:solidFill>
                      <a:srgbClr val="FF0000"/>
                    </a:solidFill>
                  </a:rPr>
                  <a:t> 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орындалады. </a:t>
                </a:r>
                <a:endParaRPr lang="ru-RU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593" y="2363198"/>
                <a:ext cx="10618270" cy="1196931"/>
              </a:xfrm>
              <a:prstGeom prst="rect">
                <a:avLst/>
              </a:prstGeom>
              <a:blipFill>
                <a:blip r:embed="rId4"/>
                <a:stretch>
                  <a:fillRect l="-1206" b="-137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931285" y="4184328"/>
                <a:ext cx="2965684" cy="9473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kk-KZ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𝒌</m:t>
                          </m:r>
                        </m:e>
                        <m:sub>
                          <m:r>
                            <a:rPr lang="kk-KZ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kk-KZ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kk-KZ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𝟎</m:t>
                          </m:r>
                          <m:r>
                            <a:rPr lang="kk-KZ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,</m:t>
                          </m:r>
                          <m:r>
                            <a:rPr lang="kk-KZ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𝟓</m:t>
                          </m:r>
                        </m:den>
                      </m:f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kk-KZ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𝟐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285" y="4184328"/>
                <a:ext cx="2965684" cy="9473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4747149" y="3683889"/>
                <a:ext cx="195611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kk-KZ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𝒌</m:t>
                          </m:r>
                        </m:e>
                        <m:sub>
                          <m:r>
                            <a:rPr lang="kk-KZ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</m:sub>
                      </m:sSub>
                      <m:r>
                        <a:rPr lang="kk-KZ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=−</m:t>
                      </m:r>
                      <m:r>
                        <a:rPr lang="kk-KZ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𝟎</m:t>
                      </m:r>
                      <m:r>
                        <a:rPr lang="kk-KZ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kk-KZ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𝟓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7149" y="3683889"/>
                <a:ext cx="1956113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5129494" y="5233923"/>
                <a:ext cx="133844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kk-KZ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b>
                      </m:sSub>
                      <m:r>
                        <a:rPr lang="kk-KZ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𝟑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9494" y="5233923"/>
                <a:ext cx="1338443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7495621" y="5131703"/>
                <a:ext cx="176279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kk-KZ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 </a:t>
                </a:r>
                <a:endParaRPr lang="ru-RU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5621" y="5131703"/>
                <a:ext cx="1762790" cy="523220"/>
              </a:xfrm>
              <a:prstGeom prst="rect">
                <a:avLst/>
              </a:prstGeom>
              <a:blipFill>
                <a:blip r:embed="rId8"/>
                <a:stretch>
                  <a:fillRect t="-13953" r="-5882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Прямоугольник 22"/>
          <p:cNvSpPr/>
          <p:nvPr/>
        </p:nvSpPr>
        <p:spPr>
          <a:xfrm>
            <a:off x="694593" y="3683889"/>
            <a:ext cx="3797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 шарты бойынша</a:t>
            </a:r>
            <a:endParaRPr lang="ru-RU" sz="28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694593" y="5233923"/>
            <a:ext cx="3797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 шарты бойынша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56938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6" grpId="0"/>
      <p:bldP spid="8" grpId="0"/>
      <p:bldP spid="1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C91EF927-3FC0-4E4E-A1CE-827EC3D96B0B}"/>
              </a:ext>
            </a:extLst>
          </p:cNvPr>
          <p:cNvSpPr/>
          <p:nvPr/>
        </p:nvSpPr>
        <p:spPr>
          <a:xfrm>
            <a:off x="1124716" y="1272528"/>
            <a:ext cx="98972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913262" y="274867"/>
                <a:ext cx="9318173" cy="1384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Тапсырма</a:t>
                </a:r>
              </a:p>
              <a:p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𝒂</m:t>
                    </m:r>
                  </m:oMath>
                </a14:m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-ның қандай мәнінде </a:t>
                </a:r>
                <a14:m>
                  <m:oMath xmlns:m="http://schemas.openxmlformats.org/officeDocument/2006/math"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𝟑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=−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𝟔</m:t>
                    </m:r>
                  </m:oMath>
                </a14:m>
                <a:r>
                  <a:rPr lang="en-US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және</a:t>
                </a:r>
                <a:r>
                  <a:rPr lang="kk-KZ" sz="2800" b="1" dirty="0" smtClean="0">
                    <a:solidFill>
                      <a:srgbClr val="002060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𝟒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𝒂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endParaRPr lang="kk-KZ" sz="28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түзулерінің қиылысу нүктесі абсцисса осінде жатады?</a:t>
                </a:r>
                <a:endParaRPr lang="ru-RU" sz="28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262" y="274867"/>
                <a:ext cx="9318173" cy="1384995"/>
              </a:xfrm>
              <a:prstGeom prst="rect">
                <a:avLst/>
              </a:prstGeom>
              <a:blipFill rotWithShape="0">
                <a:blip r:embed="rId2"/>
                <a:stretch>
                  <a:fillRect l="-1374" t="-4405" b="-110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913262" y="1597070"/>
            <a:ext cx="14398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Шешуі:</a:t>
            </a:r>
            <a:endParaRPr lang="kk-KZ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913262" y="2191535"/>
                <a:ext cx="2735053" cy="10534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kk-KZ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𝒙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r>
                                  <a:rPr lang="kk-KZ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𝒚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=−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𝟔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𝟒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𝒙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𝒚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𝒂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262" y="2191535"/>
                <a:ext cx="2735053" cy="105349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7150362" y="2345145"/>
                <a:ext cx="24577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𝟏𝟎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𝒚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𝒂</m:t>
                      </m:r>
                      <m:r>
                        <a:rPr lang="kk-KZ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kk-KZ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𝟏𝟐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0362" y="2345145"/>
                <a:ext cx="2457724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9914152" y="2133547"/>
                <a:ext cx="2109873" cy="8989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𝒚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𝒂</m:t>
                          </m:r>
                          <m:r>
                            <a:rPr lang="kk-KZ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kk-KZ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𝟏𝟐</m:t>
                          </m:r>
                          <m:r>
                            <m:rPr>
                              <m:nor/>
                            </m:rPr>
                            <a:rPr lang="ru-RU" sz="2800" dirty="0"/>
                            <m:t> </m:t>
                          </m:r>
                        </m:num>
                        <m:den>
                          <m:r>
                            <a:rPr lang="kk-KZ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4152" y="2133547"/>
                <a:ext cx="2109873" cy="89896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1089340" y="3877434"/>
                <a:ext cx="299633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𝟎</m:t>
                    </m:r>
                  </m:oMath>
                </a14:m>
                <a:r>
                  <a:rPr lang="ru-RU" sz="2800" dirty="0" smtClean="0"/>
                  <a:t> 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болу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керек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9340" y="3877434"/>
                <a:ext cx="2996333" cy="523220"/>
              </a:xfrm>
              <a:prstGeom prst="rect">
                <a:avLst/>
              </a:prstGeom>
              <a:blipFill rotWithShape="0">
                <a:blip r:embed="rId6"/>
                <a:stretch>
                  <a:fillRect t="-12791" r="-3259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4172758" y="6049290"/>
            <a:ext cx="16259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Жауабы:</a:t>
            </a:r>
            <a:endParaRPr lang="kk-KZ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3966387" y="2168262"/>
                <a:ext cx="2735053" cy="10534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kk-KZ" sz="28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r>
                                  <a:rPr lang="kk-KZ" sz="28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𝟒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𝒙</m:t>
                                </m:r>
                                <m:r>
                                  <a:rPr lang="kk-KZ" sz="28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r>
                                  <a:rPr lang="kk-KZ" sz="28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𝟔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𝒚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kk-KZ" sz="28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𝟏𝟐</m:t>
                                </m:r>
                              </m:e>
                            </m:mr>
                            <m:mr>
                              <m:e>
                                <m:r>
                                  <a:rPr lang="kk-KZ" sz="28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𝟒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𝒙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r>
                                  <a:rPr lang="kk-KZ" sz="28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𝟒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𝒚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𝒂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6387" y="2168262"/>
                <a:ext cx="2735053" cy="105349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2353080" y="1659862"/>
                <a:ext cx="9777959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Абсцисса 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осінде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жататын нүкте (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; 0) түрінде болады.</a:t>
                </a:r>
                <a:endParaRPr lang="ru-RU" sz="28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3080" y="1659862"/>
                <a:ext cx="9777959" cy="523220"/>
              </a:xfrm>
              <a:prstGeom prst="rect">
                <a:avLst/>
              </a:prstGeom>
              <a:blipFill rotWithShape="0">
                <a:blip r:embed="rId8"/>
                <a:stretch>
                  <a:fillRect l="-1247" t="-12791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4671953" y="3790122"/>
                <a:ext cx="2109873" cy="9017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𝒂</m:t>
                          </m:r>
                          <m:r>
                            <a:rPr lang="kk-KZ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kk-KZ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𝟏𝟐</m:t>
                          </m:r>
                          <m:r>
                            <m:rPr>
                              <m:nor/>
                            </m:rPr>
                            <a:rPr lang="ru-RU" sz="2800" dirty="0"/>
                            <m:t> </m:t>
                          </m:r>
                        </m:num>
                        <m:den>
                          <m:r>
                            <a:rPr lang="kk-KZ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𝟏𝟎</m:t>
                          </m:r>
                        </m:den>
                      </m:f>
                      <m:r>
                        <a:rPr lang="kk-KZ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kk-KZ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𝟎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1953" y="3790122"/>
                <a:ext cx="2109873" cy="90178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7886033" y="3979404"/>
                <a:ext cx="202811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𝒂</m:t>
                      </m:r>
                      <m:r>
                        <a:rPr lang="kk-KZ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kk-KZ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𝟏𝟐</m:t>
                      </m:r>
                      <m:r>
                        <a:rPr lang="kk-KZ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kk-KZ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𝟎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6033" y="3979404"/>
                <a:ext cx="2028119" cy="52322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5954933" y="6102772"/>
                <a:ext cx="165378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𝒂</m:t>
                      </m:r>
                      <m:r>
                        <a:rPr lang="kk-KZ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=−</m:t>
                      </m:r>
                      <m:r>
                        <a:rPr lang="kk-KZ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𝟏𝟐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4933" y="6102772"/>
                <a:ext cx="1653786" cy="523220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5168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C91EF927-3FC0-4E4E-A1CE-827EC3D96B0B}"/>
              </a:ext>
            </a:extLst>
          </p:cNvPr>
          <p:cNvSpPr/>
          <p:nvPr/>
        </p:nvSpPr>
        <p:spPr>
          <a:xfrm>
            <a:off x="1124716" y="1458641"/>
            <a:ext cx="98972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742902" y="79381"/>
                <a:ext cx="9640813" cy="1815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Тапсырма</a:t>
                </a:r>
              </a:p>
              <a:p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𝒌</m:t>
                    </m:r>
                  </m:oMath>
                </a14:m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-ның қандай мәнінде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𝒌𝒙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𝟐</m:t>
                    </m:r>
                  </m:oMath>
                </a14:m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түзуі </a:t>
                </a:r>
                <a14:m>
                  <m:oMath xmlns:m="http://schemas.openxmlformats.org/officeDocument/2006/math"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𝟑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𝟓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𝟓</m:t>
                    </m:r>
                  </m:oMath>
                </a14:m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және</a:t>
                </a:r>
                <a:r>
                  <a:rPr lang="kk-KZ" sz="2800" b="1" dirty="0" smtClean="0">
                    <a:solidFill>
                      <a:srgbClr val="002060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𝟕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𝟒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𝟒𝟑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түзулерінің қиылысу нүктелері арқылы өтеді?</a:t>
                </a: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902" y="79381"/>
                <a:ext cx="9640813" cy="1815882"/>
              </a:xfrm>
              <a:prstGeom prst="rect">
                <a:avLst/>
              </a:prstGeom>
              <a:blipFill>
                <a:blip r:embed="rId2"/>
                <a:stretch>
                  <a:fillRect l="-1328" t="-3356" b="-83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913263" y="1932563"/>
            <a:ext cx="14398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Шешуі:</a:t>
            </a:r>
            <a:endParaRPr lang="kk-KZ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835654" y="2620331"/>
                <a:ext cx="2735053" cy="10534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kk-KZ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𝒙</m:t>
                                </m:r>
                                <m:r>
                                  <a:rPr lang="kk-KZ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r>
                                  <a:rPr lang="kk-KZ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𝟓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𝒚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kk-KZ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𝟓</m:t>
                                </m:r>
                              </m:e>
                            </m:mr>
                            <m:mr>
                              <m:e>
                                <m:r>
                                  <a:rPr lang="kk-KZ" sz="28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𝟕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𝒙</m:t>
                                </m:r>
                                <m:r>
                                  <a:rPr lang="kk-KZ" sz="28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r>
                                  <a:rPr lang="kk-KZ" sz="28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𝟒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𝒚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kk-KZ" sz="28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𝟒𝟑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654" y="2620331"/>
                <a:ext cx="2735053" cy="105349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7168117" y="2818001"/>
                <a:ext cx="201446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𝟒𝟕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kk-KZ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𝟐𝟑𝟓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8117" y="2818001"/>
                <a:ext cx="2014462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9314334" y="2527944"/>
                <a:ext cx="1707583" cy="1053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𝒙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ru-RU" sz="2800" b="1" dirty="0">
                                    <a:solidFill>
                                      <a:srgbClr val="002060"/>
                                    </a:solidFill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𝒚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=−</m:t>
                                </m:r>
                                <m:r>
                                  <a:rPr lang="kk-KZ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  <m:r>
                                  <m:rPr>
                                    <m:nor/>
                                  </m:rPr>
                                  <a:rPr lang="ru-RU" sz="2800" b="1" dirty="0">
                                    <a:solidFill>
                                      <a:srgbClr val="002060"/>
                                    </a:solidFill>
                                    <a:latin typeface="Times New Roman" panose="020206030504050203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ru-RU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4334" y="2527944"/>
                <a:ext cx="1707583" cy="105349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4172758" y="6049290"/>
            <a:ext cx="16259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Жауабы:</a:t>
            </a:r>
            <a:endParaRPr lang="kk-KZ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3857212" y="2553117"/>
                <a:ext cx="2735053" cy="10534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kk-KZ" sz="28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𝟏𝟐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𝒙</m:t>
                                </m:r>
                                <m:r>
                                  <a:rPr lang="kk-KZ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r>
                                  <a:rPr lang="kk-KZ" sz="28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𝟐𝟎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𝒚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kk-KZ" sz="28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𝟐𝟎</m:t>
                                </m:r>
                              </m:e>
                            </m:mr>
                            <m:mr>
                              <m:e>
                                <m:r>
                                  <a:rPr lang="kk-KZ" sz="28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𝟑𝟓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𝒙</m:t>
                                </m:r>
                                <m:r>
                                  <a:rPr lang="kk-KZ" sz="28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r>
                                  <a:rPr lang="kk-KZ" sz="28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𝟐𝟎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𝒚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kk-KZ" sz="28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𝟐𝟏𝟓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7212" y="2553117"/>
                <a:ext cx="2735053" cy="1053494"/>
              </a:xfrm>
              <a:prstGeom prst="rect">
                <a:avLst/>
              </a:prstGeom>
              <a:blipFill rotWithShape="0">
                <a:blip r:embed="rId6"/>
                <a:stretch>
                  <a:fillRect r="-111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Прямоугольник 15"/>
          <p:cNvSpPr/>
          <p:nvPr/>
        </p:nvSpPr>
        <p:spPr>
          <a:xfrm>
            <a:off x="2353081" y="1948463"/>
            <a:ext cx="90464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Берілген екі түзудің қиылысу нүктесін тауып алайық.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5847497" y="5860777"/>
                <a:ext cx="1495602" cy="9002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𝒌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kk-KZ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kk-KZ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kk-KZ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kk-KZ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7497" y="5860777"/>
                <a:ext cx="1495602" cy="9002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942426" y="5103238"/>
                <a:ext cx="230063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𝟓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𝟐</m:t>
                    </m:r>
                  </m:oMath>
                </a14:m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28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426" y="5103238"/>
                <a:ext cx="2300630" cy="52322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245933" y="5672264"/>
                <a:ext cx="1495602" cy="9002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𝒌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kk-KZ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kk-KZ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kk-KZ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kk-KZ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5933" y="5672264"/>
                <a:ext cx="1495602" cy="900246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942426" y="3611033"/>
            <a:ext cx="1045709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Үшінші белгісіз түзу де осы нүкте арқылы өтеді. </a:t>
            </a:r>
          </a:p>
          <a:p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Сондықтан табылған нүкте координаталарын үшінші теңдеуге қоямыз.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967407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C91EF927-3FC0-4E4E-A1CE-827EC3D96B0B}"/>
              </a:ext>
            </a:extLst>
          </p:cNvPr>
          <p:cNvSpPr/>
          <p:nvPr/>
        </p:nvSpPr>
        <p:spPr>
          <a:xfrm>
            <a:off x="1124716" y="1272528"/>
            <a:ext cx="98972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25407" y="337226"/>
                <a:ext cx="10345709" cy="1384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Тапсырма</a:t>
                </a:r>
              </a:p>
              <a:p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𝒂</m:t>
                    </m:r>
                  </m:oMath>
                </a14:m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-ның қандай мәнінде</a:t>
                </a:r>
                <a:r>
                  <a:rPr lang="en-US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𝟐</m:t>
                    </m:r>
                  </m:oMath>
                </a14:m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және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𝒂</m:t>
                    </m:r>
                  </m:oMath>
                </a14:m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функцияларының графиктерінің бір ортақ нүктесі болады?</a:t>
                </a:r>
                <a:endParaRPr lang="kk-KZ" sz="2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407" y="337226"/>
                <a:ext cx="10345709" cy="1384995"/>
              </a:xfrm>
              <a:prstGeom prst="rect">
                <a:avLst/>
              </a:prstGeom>
              <a:blipFill>
                <a:blip r:embed="rId2"/>
                <a:stretch>
                  <a:fillRect l="-1237" t="-4386" b="-109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653256" y="1848586"/>
            <a:ext cx="14398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Шешуі: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116026" y="1871757"/>
            <a:ext cx="90112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Берілген екі түзудің қиылысу нүктесін тауып алайық.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879869" y="2334195"/>
                <a:ext cx="2198935" cy="1053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𝒚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kk-KZ" sz="28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𝒚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𝒙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𝒂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869" y="2334195"/>
                <a:ext cx="2198935" cy="105349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993606" y="3424493"/>
                <a:ext cx="2198935" cy="1053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𝒚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kk-KZ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kk-KZ" sz="28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𝒙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r>
                                  <a:rPr lang="en-US" sz="28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𝒂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606" y="3424493"/>
                <a:ext cx="2198935" cy="105349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1179340" y="4830758"/>
                <a:ext cx="202010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𝟐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𝟐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𝒂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9340" y="4830758"/>
                <a:ext cx="2020105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3823592" y="2398158"/>
                <a:ext cx="1805302" cy="8989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𝒂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3592" y="2398158"/>
                <a:ext cx="1805302" cy="89896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1268756" y="5646270"/>
                <a:ext cx="202010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𝟐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𝟐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𝒂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8756" y="5646270"/>
                <a:ext cx="2020105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6707850" y="2236639"/>
                <a:ext cx="1972335" cy="10604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𝒂</m:t>
                              </m:r>
                            </m:num>
                            <m:den>
                              <m:r>
                                <a:rPr lang="en-US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;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7850" y="2236639"/>
                <a:ext cx="1972335" cy="106048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3573650" y="3281900"/>
                <a:ext cx="720690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𝒂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–ның кез келген мәнінде бір ортақ нүкте болады</a:t>
                </a:r>
                <a:endParaRPr lang="ru-RU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3650" y="3281900"/>
                <a:ext cx="7206909" cy="461665"/>
              </a:xfrm>
              <a:prstGeom prst="rect">
                <a:avLst/>
              </a:prstGeom>
              <a:blipFill>
                <a:blip r:embed="rId9"/>
                <a:stretch>
                  <a:fillRect t="-11842" r="-338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3573650" y="4848487"/>
                <a:ext cx="6096000" cy="36933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kk-KZ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немесе </a:t>
                </a:r>
                <a:r>
                  <a:rPr lang="kk-KZ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былай түсіндіруге болады: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𝒌</m:t>
                        </m:r>
                      </m:e>
                      <m:sub>
                        <m:r>
                          <a:rPr lang="en-US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r>
                      <a:rPr lang="en-US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kk-KZ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kk-KZ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a:rPr lang="en-US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𝒌</m:t>
                        </m:r>
                      </m:e>
                      <m:sub>
                        <m:r>
                          <a:rPr lang="kk-KZ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FF0000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𝟐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3650" y="4848487"/>
                <a:ext cx="6096000" cy="369332"/>
              </a:xfrm>
              <a:prstGeom prst="rect">
                <a:avLst/>
              </a:prstGeom>
              <a:blipFill>
                <a:blip r:embed="rId10"/>
                <a:stretch>
                  <a:fillRect l="-800" t="-9836" b="-229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10097954" y="4848487"/>
                <a:ext cx="102932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𝒌</m:t>
                          </m:r>
                        </m:e>
                        <m:sub>
                          <m:r>
                            <a:rPr lang="en-US" b="1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≠</m:t>
                      </m:r>
                      <m:sSub>
                        <m:sSubPr>
                          <m:ctrlPr>
                            <a:rPr lang="en-US" b="1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kk-KZ" b="1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n-US" b="1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𝒌</m:t>
                          </m:r>
                        </m:e>
                        <m:sub>
                          <m:r>
                            <a:rPr lang="kk-KZ" b="1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97954" y="4848487"/>
                <a:ext cx="1029321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3573650" y="5301354"/>
                <a:ext cx="6994735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Ендеше түзулер параллель емес, онда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𝒂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–ның кез келген мәнінде </a:t>
                </a:r>
                <a:endParaRPr lang="kk-KZ" b="1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бір </a:t>
                </a:r>
                <a:r>
                  <a:rPr lang="kk-KZ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ортақ </a:t>
                </a:r>
                <a:r>
                  <a:rPr lang="kk-KZ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нүктесі болады</a:t>
                </a:r>
                <a:endParaRPr lang="ru-RU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3650" y="5301354"/>
                <a:ext cx="6994735" cy="646331"/>
              </a:xfrm>
              <a:prstGeom prst="rect">
                <a:avLst/>
              </a:prstGeom>
              <a:blipFill>
                <a:blip r:embed="rId12"/>
                <a:stretch>
                  <a:fillRect l="-697" t="-5660" b="-132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0928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14FCEE11-4AB3-4847-9E51-E42FD092039B}"/>
              </a:ext>
            </a:extLst>
          </p:cNvPr>
          <p:cNvSpPr txBox="1"/>
          <p:nvPr/>
        </p:nvSpPr>
        <p:spPr>
          <a:xfrm>
            <a:off x="1607126" y="2774822"/>
            <a:ext cx="90972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Графигі </a:t>
            </a:r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берілген функцияның графигіне параллель  немесе  қиятын сызықтық функцияның формуласын </a:t>
            </a:r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таба аламыз</a:t>
            </a:r>
            <a:endParaRPr lang="en-ID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341417" y="1358866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Қорытынды</a:t>
            </a:r>
            <a:r>
              <a:rPr lang="ru-RU" sz="5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US" sz="50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1606</TotalTime>
  <Words>325</Words>
  <Application>Microsoft Office PowerPoint</Application>
  <PresentationFormat>Широкоэкранный</PresentationFormat>
  <Paragraphs>77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 </vt:lpstr>
      <vt:lpstr> </vt:lpstr>
      <vt:lpstr> </vt:lpstr>
      <vt:lpstr>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148</cp:revision>
  <dcterms:created xsi:type="dcterms:W3CDTF">2022-09-04T21:41:09Z</dcterms:created>
  <dcterms:modified xsi:type="dcterms:W3CDTF">2024-08-13T06:36:17Z</dcterms:modified>
</cp:coreProperties>
</file>