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8" r:id="rId2"/>
    <p:sldId id="282" r:id="rId3"/>
    <p:sldId id="292" r:id="rId4"/>
    <p:sldId id="285" r:id="rId5"/>
    <p:sldId id="286" r:id="rId6"/>
    <p:sldId id="287" r:id="rId7"/>
    <p:sldId id="288" r:id="rId8"/>
    <p:sldId id="297" r:id="rId9"/>
    <p:sldId id="300" r:id="rId10"/>
    <p:sldId id="303" r:id="rId11"/>
    <p:sldId id="304" r:id="rId12"/>
    <p:sldId id="301" r:id="rId13"/>
    <p:sldId id="28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23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9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3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14675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B1F556B0-DB95-4287-8EEA-271C1177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32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9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8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7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3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0726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3" r:id="rId14"/>
    <p:sldLayoutId id="2147483664" r:id="rId15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64226" y="4103731"/>
            <a:ext cx="3309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</a:t>
            </a:r>
            <a:r>
              <a:rPr lang="kk-KZ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779585" y="813005"/>
                <a:ext cx="5398478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𝒌𝒙</m:t>
                    </m:r>
                  </m:oMath>
                </a14:m>
                <a:r>
                  <a:rPr lang="kk-KZ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функциясының</a:t>
                </a:r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графигі</a:t>
                </a:r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О(0; 0) </a:t>
                </a:r>
                <a:r>
                  <a:rPr lang="ru-RU" sz="36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нүктесі</a:t>
                </a:r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арқылы</a:t>
                </a:r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өтеді</a:t>
                </a:r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585" y="813005"/>
                <a:ext cx="5398478" cy="1754326"/>
              </a:xfrm>
              <a:prstGeom prst="rect">
                <a:avLst/>
              </a:prstGeom>
              <a:blipFill>
                <a:blip r:embed="rId2"/>
                <a:stretch>
                  <a:fillRect l="-3503" t="-5556" b="-118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2329" y="1026891"/>
            <a:ext cx="4519146" cy="3931971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79585" y="3264097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Сондықтан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оның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графигін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салу </a:t>
            </a: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үшін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бұдан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басқа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кез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келген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бір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нүктесін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тапсақ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жеткілікті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95781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779585" y="813005"/>
                <a:ext cx="5406826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Егер</a:t>
                </a:r>
                <a:r>
                  <a:rPr lang="kk-KZ" sz="2400" b="1" dirty="0" smtClean="0">
                    <a:solidFill>
                      <a:srgbClr val="FF0000"/>
                    </a:solidFill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&gt;</m:t>
                    </m:r>
                  </m:oMath>
                </a14:m>
                <a:r>
                  <a:rPr lang="kk-KZ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kk-KZ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болса, онда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𝒌𝒙</m:t>
                    </m:r>
                  </m:oMath>
                </a14:m>
                <a:r>
                  <a:rPr lang="kk-KZ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түзуі</a:t>
                </a:r>
              </a:p>
              <a:p>
                <a:r>
                  <a:rPr lang="ru-RU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І </a:t>
                </a:r>
                <a:r>
                  <a:rPr lang="ru-RU" sz="24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және</a:t>
                </a:r>
                <a:r>
                  <a:rPr lang="ru-RU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ІІІ </a:t>
                </a:r>
                <a:r>
                  <a:rPr lang="ru-RU" sz="24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ширектер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арқылы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өтеді</a:t>
                </a:r>
                <a:r>
                  <a:rPr lang="ru-RU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ж</a:t>
                </a:r>
                <a:r>
                  <a:rPr lang="kk-KZ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әне 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Ох </a:t>
                </a:r>
                <a:r>
                  <a:rPr lang="ru-RU" sz="24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осінің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оң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бағытымен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сүйір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бұрыш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жасайды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endPara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585" y="813005"/>
                <a:ext cx="5406826" cy="1569660"/>
              </a:xfrm>
              <a:prstGeom prst="rect">
                <a:avLst/>
              </a:prstGeom>
              <a:blipFill>
                <a:blip r:embed="rId2"/>
                <a:stretch>
                  <a:fillRect l="-1804" t="-3488" b="-7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6410" y="886214"/>
            <a:ext cx="5167390" cy="449598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849922" y="2582508"/>
                <a:ext cx="4803531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Егер</a:t>
                </a:r>
                <a:r>
                  <a:rPr lang="kk-KZ" sz="2400" b="1" dirty="0">
                    <a:solidFill>
                      <a:srgbClr val="FF0000"/>
                    </a:solidFill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</m:oMath>
                </a14:m>
                <a:r>
                  <a:rPr lang="kk-KZ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kk-KZ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болса, онда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𝒌𝒙</m:t>
                    </m:r>
                  </m:oMath>
                </a14:m>
                <a:r>
                  <a:rPr lang="kk-KZ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түзуі </a:t>
                </a:r>
                <a:r>
                  <a:rPr lang="ru-RU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ІІ </a:t>
                </a:r>
                <a:r>
                  <a:rPr lang="ru-RU" sz="2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және</a:t>
                </a:r>
                <a:r>
                  <a:rPr lang="ru-RU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IV</a:t>
                </a:r>
                <a:r>
                  <a:rPr lang="ru-RU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ширектер</a:t>
                </a:r>
                <a:r>
                  <a:rPr lang="ru-RU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арқылы</a:t>
                </a:r>
                <a:r>
                  <a:rPr lang="ru-RU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өтеді</a:t>
                </a:r>
                <a:r>
                  <a:rPr lang="ru-RU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ж</a:t>
                </a:r>
                <a:r>
                  <a:rPr lang="kk-KZ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әне </a:t>
                </a:r>
                <a:r>
                  <a:rPr lang="ru-RU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Ох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осінің</a:t>
                </a:r>
                <a:r>
                  <a:rPr lang="ru-RU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оң</a:t>
                </a:r>
                <a:r>
                  <a:rPr lang="ru-RU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бағытымен</a:t>
                </a:r>
                <a:r>
                  <a:rPr lang="ru-RU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доғал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бұрыш</a:t>
                </a:r>
                <a:r>
                  <a:rPr lang="ru-RU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жасайды</a:t>
                </a:r>
                <a:r>
                  <a:rPr lang="ru-RU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922" y="2582508"/>
                <a:ext cx="4803531" cy="2308324"/>
              </a:xfrm>
              <a:prstGeom prst="rect">
                <a:avLst/>
              </a:prstGeom>
              <a:blipFill>
                <a:blip r:embed="rId4"/>
                <a:stretch>
                  <a:fillRect l="-1904" t="-23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953744" y="5090675"/>
                <a:ext cx="505850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Егер</a:t>
                </a:r>
                <a:r>
                  <a:rPr lang="kk-KZ" sz="2400" b="1" dirty="0">
                    <a:solidFill>
                      <a:srgbClr val="FF0000"/>
                    </a:solidFill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kk-KZ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kk-KZ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болса, онда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түзуі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Ox </a:t>
                </a:r>
                <a:r>
                  <a:rPr lang="kk-KZ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осімен беттеседі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 </a:t>
                </a:r>
                <a:endPara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744" y="5090675"/>
                <a:ext cx="5058508" cy="830997"/>
              </a:xfrm>
              <a:prstGeom prst="rect">
                <a:avLst/>
              </a:prstGeom>
              <a:blipFill>
                <a:blip r:embed="rId5"/>
                <a:stretch>
                  <a:fillRect l="-1807" t="-6618" b="-16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6370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45527" y="599205"/>
            <a:ext cx="60036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Тапсырма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Суреттегі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түзулердің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қайсысы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функция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графигі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болып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табылады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?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499" y="859814"/>
            <a:ext cx="4166143" cy="42221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776256" y="1984200"/>
                <a:ext cx="168745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endParaRPr lang="kk-KZ" sz="2800" b="1" i="1" dirty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256" y="1984200"/>
                <a:ext cx="168745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776256" y="2948933"/>
                <a:ext cx="211748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endParaRPr lang="kk-KZ" sz="2800" b="1" i="1" dirty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256" y="2948933"/>
                <a:ext cx="2117481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776256" y="3913666"/>
                <a:ext cx="1964769" cy="7126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) 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rgbClr val="002060"/>
                    </a:solidFill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; </a:t>
                </a:r>
                <a:endParaRPr lang="kk-KZ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256" y="3913666"/>
                <a:ext cx="1964769" cy="712631"/>
              </a:xfrm>
              <a:prstGeom prst="rect">
                <a:avLst/>
              </a:prstGeom>
              <a:blipFill>
                <a:blip r:embed="rId5"/>
                <a:stretch>
                  <a:fillRect r="-5263" b="-94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845527" y="4898561"/>
                <a:ext cx="2211055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800" b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kk-KZ" sz="2800" b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𝒚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kk-KZ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kk-KZ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den>
                      </m:f>
                      <m:r>
                        <m:rPr>
                          <m:nor/>
                        </m:rPr>
                        <a:rPr lang="en-US" sz="2800" b="1" dirty="0">
                          <a:solidFill>
                            <a:srgbClr val="002060"/>
                          </a:solidFill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𝒙</m:t>
                      </m:r>
                    </m:oMath>
                  </m:oMathPara>
                </a14:m>
                <a:endParaRPr lang="ru-RU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527" y="4898561"/>
                <a:ext cx="2211055" cy="8989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3415251" y="2061144"/>
            <a:ext cx="8963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AutoNum type="arabicParenR"/>
            </a:pPr>
            <a:r>
              <a:rPr lang="en-US" sz="2800" b="1" i="1" dirty="0" smtClean="0">
                <a:solidFill>
                  <a:srgbClr val="7030A0"/>
                </a:solidFill>
                <a:latin typeface="Cambria Math" panose="020405030504060302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</a:t>
            </a:r>
            <a:endParaRPr lang="kk-KZ" sz="2800" b="1" i="1" dirty="0">
              <a:solidFill>
                <a:srgbClr val="7030A0"/>
              </a:solidFill>
              <a:latin typeface="Cambria Math" panose="020405030504060302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476164" y="2970884"/>
            <a:ext cx="7745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2) a</a:t>
            </a:r>
            <a:endParaRPr lang="kk-KZ" sz="2800" b="1" i="1" dirty="0">
              <a:solidFill>
                <a:schemeClr val="accent4">
                  <a:lumMod val="75000"/>
                </a:schemeClr>
              </a:solidFill>
              <a:latin typeface="Cambria Math" panose="020405030504060302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468097" y="4008371"/>
            <a:ext cx="7585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  <a:latin typeface="Cambria Math" panose="020405030504060302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3) c</a:t>
            </a:r>
            <a:endParaRPr lang="kk-KZ" sz="2800" b="1" i="1" dirty="0">
              <a:solidFill>
                <a:srgbClr val="00B050"/>
              </a:solidFill>
              <a:latin typeface="Cambria Math" panose="020405030504060302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86770" y="5045858"/>
            <a:ext cx="7986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8D2371"/>
                </a:solidFill>
                <a:latin typeface="Cambria Math" panose="020405030504060302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4) d</a:t>
            </a:r>
            <a:endParaRPr lang="kk-KZ" sz="2800" b="1" i="1" dirty="0">
              <a:solidFill>
                <a:srgbClr val="8D2371"/>
              </a:solidFill>
              <a:latin typeface="Cambria Math" panose="020405030504060302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25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6" grpId="0"/>
      <p:bldP spid="17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2315040" y="277412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Қорытынды</a:t>
            </a:r>
            <a:r>
              <a:rPr lang="ru-RU" sz="5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5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83677" y="1411747"/>
            <a:ext cx="842303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ru-RU" sz="4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y=</a:t>
            </a:r>
            <a:r>
              <a:rPr lang="en-US" altLang="ru-RU" sz="4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kx</a:t>
            </a:r>
            <a:r>
              <a:rPr lang="en-US" altLang="ru-RU" sz="48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ru-RU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функциясының анықтамасын </a:t>
            </a:r>
            <a:r>
              <a:rPr lang="kk-KZ" alt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білеміз;</a:t>
            </a:r>
            <a:r>
              <a:rPr lang="kk-KZ" altLang="ru-RU" sz="4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altLang="ru-RU" sz="48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kk-KZ" altLang="ru-RU" sz="4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kk-KZ" alt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ru-RU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коэффициентіне  қатысты орналасуын білеміз; </a:t>
            </a:r>
            <a:endParaRPr lang="kk-KZ" altLang="ru-RU" sz="48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0" indent="-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kk-KZ" alt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4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y=</a:t>
            </a:r>
            <a:r>
              <a:rPr lang="en-US" altLang="ru-RU" sz="4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kx</a:t>
            </a:r>
            <a:r>
              <a:rPr lang="en-US" altLang="ru-RU" sz="4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графигін сала аламыз; </a:t>
            </a:r>
            <a:endParaRPr lang="kk-KZ" altLang="ru-RU" sz="4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22221" y="1233055"/>
            <a:ext cx="988874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Функция және функцияның графигі </a:t>
            </a:r>
            <a:endParaRPr lang="kk-KZ" sz="5400" b="1" dirty="0" smtClean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AE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kk-KZ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3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2036618" y="1204308"/>
            <a:ext cx="47521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5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Оқу мақсаты:</a:t>
            </a:r>
            <a:endParaRPr lang="ru-RU" sz="54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528919" y="2934820"/>
            <a:ext cx="110803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255059" y="2422053"/>
            <a:ext cx="10354235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kk-KZ" alt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7.4.1.4.  </a:t>
            </a:r>
            <a:r>
              <a:rPr lang="en-US" altLang="ru-RU" sz="4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y=</a:t>
            </a:r>
            <a:r>
              <a:rPr lang="en-US" altLang="ru-RU" sz="4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kx</a:t>
            </a:r>
            <a:r>
              <a:rPr lang="en-US" altLang="ru-RU" sz="48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kk-KZ" altLang="ru-RU" sz="4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функциясының анықтамасын білу, графигін салу,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0" lang="kk-KZ" altLang="ru-RU" sz="4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коэффициентіне  қатысты орналасуын анықтау </a:t>
            </a:r>
            <a:endParaRPr kumimoji="0" lang="kk-KZ" alt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C91EF927-3FC0-4E4E-A1CE-827EC3D96B0B}"/>
              </a:ext>
            </a:extLst>
          </p:cNvPr>
          <p:cNvSpPr/>
          <p:nvPr/>
        </p:nvSpPr>
        <p:spPr>
          <a:xfrm>
            <a:off x="1124716" y="1272528"/>
            <a:ext cx="98972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endParaRPr lang="kk-KZ" sz="24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13238" y="264932"/>
                <a:ext cx="11355853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ru-RU" sz="32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Анықтама</a:t>
                </a:r>
                <a:r>
                  <a:rPr lang="ru-RU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𝒌𝒙</m:t>
                    </m:r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𝒃</m:t>
                    </m:r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32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формуласымен берілген (мұндағы 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kk-KZ" sz="32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32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мен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𝒃</m:t>
                    </m:r>
                  </m:oMath>
                </a14:m>
                <a:r>
                  <a:rPr lang="kk-KZ" sz="32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- қандай да бір сандар, 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- </a:t>
                </a:r>
                <a:r>
                  <a:rPr lang="ru-RU" sz="32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тәуелсіз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айнымалы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 </a:t>
                </a:r>
                <a:r>
                  <a:rPr lang="ru-RU" sz="32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функцияны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ru-RU" sz="32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сызықтық</a:t>
                </a:r>
                <a:r>
                  <a:rPr lang="ru-RU" sz="32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функция </a:t>
                </a:r>
                <a:r>
                  <a:rPr lang="ru-RU" sz="32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деп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атайды</a:t>
                </a:r>
                <a:r>
                  <a:rPr lang="ru-RU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38" y="264932"/>
                <a:ext cx="11355853" cy="1631216"/>
              </a:xfrm>
              <a:prstGeom prst="rect">
                <a:avLst/>
              </a:prstGeom>
              <a:blipFill>
                <a:blip r:embed="rId2"/>
                <a:stretch>
                  <a:fillRect l="-1396" t="-2239" b="-108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13238" y="3416953"/>
                <a:ext cx="11306906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kk-KZ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kk-KZ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kk-KZ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;      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kk-KZ" sz="32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kk-KZ" sz="32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    </m:t>
                    </m:r>
                    <m:r>
                      <a:rPr lang="kk-KZ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  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𝟓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ru-RU" sz="32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kk-KZ" sz="32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            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r>
                  <a:rPr lang="ru-RU" sz="32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ru-RU" sz="32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сызықтық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функцияға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мысалдар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бола </a:t>
                </a:r>
                <a:r>
                  <a:rPr lang="ru-RU" sz="32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алады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 </a:t>
                </a:r>
                <a:endParaRPr lang="ru-RU" sz="32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38" y="3416953"/>
                <a:ext cx="11306906" cy="1077218"/>
              </a:xfrm>
              <a:prstGeom prst="rect">
                <a:avLst/>
              </a:prstGeom>
              <a:blipFill>
                <a:blip r:embed="rId3"/>
                <a:stretch>
                  <a:fillRect l="-1402" t="-7955" b="-176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413238" y="5090894"/>
            <a:ext cx="11430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Сызықтық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функцияның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анықталу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облысы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–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барлық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сандар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жиыны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58316" y="2235456"/>
                <a:ext cx="1143000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kk-KZ" sz="32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−</m:t>
                    </m:r>
                  </m:oMath>
                </a14:m>
                <a:r>
                  <a:rPr lang="kk-KZ" sz="32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бұрыштық коэффициент</a:t>
                </a:r>
                <a:r>
                  <a:rPr lang="kk-KZ" sz="32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𝒃</m:t>
                    </m:r>
                  </m:oMath>
                </a14:m>
                <a:r>
                  <a:rPr lang="kk-KZ" sz="32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- </a:t>
                </a:r>
                <a:r>
                  <a:rPr lang="kk-KZ" sz="32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бос мүше </a:t>
                </a:r>
                <a:r>
                  <a:rPr lang="ru-RU" sz="32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деп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аталады</a:t>
                </a:r>
                <a:r>
                  <a:rPr lang="ru-RU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16" y="2235456"/>
                <a:ext cx="11430000" cy="584775"/>
              </a:xfrm>
              <a:prstGeom prst="rect">
                <a:avLst/>
              </a:prstGeom>
              <a:blipFill>
                <a:blip r:embed="rId4"/>
                <a:stretch>
                  <a:fillRect t="-14583" b="-322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152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613407" y="464943"/>
            <a:ext cx="1084731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endParaRPr lang="kk-KZ" sz="2800" dirty="0" smtClean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65477" y="3713771"/>
            <a:ext cx="102473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Түзуді салу үшін </a:t>
            </a:r>
            <a:r>
              <a:rPr lang="kk-K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нүктесін </a:t>
            </a:r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анықтасақ жеткілікті.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32329" y="1212194"/>
            <a:ext cx="103805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9 </a:t>
            </a:r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сынып геометрия курсында сендер сызықтық функцияның графигі </a:t>
            </a:r>
            <a:r>
              <a:rPr lang="kk-K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түзу</a:t>
            </a:r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болатынын дәлелдейсіңдер. 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67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81467" y="-1203339"/>
            <a:ext cx="6924675" cy="55435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652817" y="291934"/>
                <a:ext cx="11078808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𝒌𝒙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𝒃</m:t>
                    </m:r>
                  </m:oMath>
                </a14:m>
                <a:r>
                  <a:rPr lang="en-US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формуласындағы</a:t>
                </a:r>
              </a:p>
              <a:p>
                <a:r>
                  <a:rPr lang="kk-KZ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𝒃</m:t>
                    </m:r>
                    <m:r>
                      <a:rPr lang="en-US" sz="3600" b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36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kk-KZ" sz="36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sz="36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en-US" sz="36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kk-KZ" sz="36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kk-KZ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kk-KZ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жағдайын қарастырайық.</a:t>
                </a:r>
                <a:endParaRPr lang="ru-RU" sz="36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817" y="291934"/>
                <a:ext cx="11078808" cy="1200329"/>
              </a:xfrm>
              <a:prstGeom prst="rect">
                <a:avLst/>
              </a:prstGeom>
              <a:blipFill>
                <a:blip r:embed="rId3"/>
                <a:stretch>
                  <a:fillRect t="-8629" b="-177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15351" y="1492263"/>
                <a:ext cx="861787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Сонда формула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𝒌𝒙</m:t>
                    </m:r>
                  </m:oMath>
                </a14:m>
                <a:r>
                  <a:rPr lang="kk-KZ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түрінде болады. </a:t>
                </a:r>
                <a:endParaRPr lang="ru-RU" sz="3600" b="1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351" y="1492263"/>
                <a:ext cx="8617872" cy="646331"/>
              </a:xfrm>
              <a:prstGeom prst="rect">
                <a:avLst/>
              </a:prstGeom>
              <a:blipFill>
                <a:blip r:embed="rId4"/>
                <a:stretch>
                  <a:fillRect l="-2192" t="-16981" r="-1202" b="-330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15351" y="2276997"/>
                <a:ext cx="7519046" cy="8311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kk-KZ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kk-KZ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</m:oMath>
                </a14:m>
                <a:r>
                  <a:rPr lang="kk-KZ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үшін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kk-KZ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түрінде </a:t>
                </a:r>
                <a:r>
                  <a:rPr lang="kk-KZ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болады. </a:t>
                </a:r>
                <a:endParaRPr lang="ru-RU" sz="3600" b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351" y="2276997"/>
                <a:ext cx="7519046" cy="831190"/>
              </a:xfrm>
              <a:prstGeom prst="rect">
                <a:avLst/>
              </a:prstGeom>
              <a:blipFill>
                <a:blip r:embed="rId5"/>
                <a:stretch>
                  <a:fillRect t="-5147" r="-1460" b="-11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45241" y="3338923"/>
                <a:ext cx="10442299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Сонда  тәуелді айнымалы мен тәуелсіз айнымалының қатынасы (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kk-KZ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kk-KZ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үшін) </a:t>
                </a:r>
                <a:r>
                  <a:rPr lang="kk-KZ" sz="36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тұрақты</a:t>
                </a:r>
                <a:r>
                  <a:rPr lang="kk-KZ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және ол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</m:t>
                    </m:r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ru-RU" sz="36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ға</a:t>
                </a:r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тең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endParaRPr lang="ru-RU" sz="36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241" y="3338923"/>
                <a:ext cx="10442299" cy="1754326"/>
              </a:xfrm>
              <a:prstGeom prst="rect">
                <a:avLst/>
              </a:prstGeom>
              <a:blipFill>
                <a:blip r:embed="rId6"/>
                <a:stretch>
                  <a:fillRect l="-1751" t="-5903" b="-118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428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874849" y="738403"/>
                <a:ext cx="10442299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Сондықтан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𝒌𝒙</m:t>
                    </m:r>
                  </m:oMath>
                </a14:m>
                <a:r>
                  <a:rPr lang="kk-KZ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36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kk-KZ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kk-KZ" sz="3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сызықтық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функциясын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тура </a:t>
                </a:r>
                <a:r>
                  <a:rPr lang="ru-RU" sz="36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пропорционалдық</a:t>
                </a:r>
                <a:r>
                  <a:rPr lang="ru-RU" sz="36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деп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атайды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endParaRPr lang="ru-RU" sz="36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849" y="738403"/>
                <a:ext cx="10442299" cy="1200329"/>
              </a:xfrm>
              <a:prstGeom prst="rect">
                <a:avLst/>
              </a:prstGeom>
              <a:blipFill>
                <a:blip r:embed="rId2"/>
                <a:stretch>
                  <a:fillRect l="-1811" t="-8122" r="-1460" b="-177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994269" y="2700992"/>
                <a:ext cx="10203458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Мысалы, </a:t>
                </a:r>
                <a:r>
                  <a:rPr lang="ru-RU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kk-KZ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; 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kk-KZ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kk-KZ" sz="3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3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ru-RU" sz="36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 </a:t>
                </a:r>
              </a:p>
              <a:p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тура </a:t>
                </a:r>
                <a:r>
                  <a:rPr lang="ru-RU" sz="36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пропорционалдық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функциялары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 </a:t>
                </a:r>
                <a:endParaRPr lang="ru-RU" sz="36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269" y="2700992"/>
                <a:ext cx="10203458" cy="1446550"/>
              </a:xfrm>
              <a:prstGeom prst="rect">
                <a:avLst/>
              </a:prstGeom>
              <a:blipFill>
                <a:blip r:embed="rId3"/>
                <a:stretch>
                  <a:fillRect l="-1792" b="-147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9546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345223" y="1893894"/>
                <a:ext cx="8636977" cy="12860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; 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    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) 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kk-KZ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         </m:t>
                    </m:r>
                    <m:r>
                      <a:rPr lang="kk-KZ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𝟓</m:t>
                    </m:r>
                    <m:r>
                      <a:rPr lang="kk-KZ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r>
                      <a:rPr lang="kk-KZ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m:rPr>
                            <m:nor/>
                          </m:rPr>
                          <a:rPr lang="ru-RU" sz="2800" b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kk-KZ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        </m:t>
                    </m:r>
                    <m:r>
                      <a:rPr lang="kk-KZ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kk-KZ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         </m:t>
                    </m:r>
                    <m:r>
                      <a:rPr lang="kk-KZ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𝟔</m:t>
                    </m:r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5223" y="1893894"/>
                <a:ext cx="8636977" cy="1286058"/>
              </a:xfrm>
              <a:prstGeom prst="rect">
                <a:avLst/>
              </a:prstGeom>
              <a:blipFill>
                <a:blip r:embed="rId2"/>
                <a:stretch>
                  <a:fillRect l="-1482" t="-1422" b="-47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1345223" y="340613"/>
            <a:ext cx="1022545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Тапсырма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1</a:t>
            </a:r>
          </a:p>
          <a:p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Мына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формуламен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берілген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функция тура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пропорционалдық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функциясы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болады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? 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54721" y="3745312"/>
            <a:ext cx="14398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Шешуі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225061" y="3182201"/>
                <a:ext cx="1012873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Болса,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kk-KZ" sz="28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sz="28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коэффициентінің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мәнін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анықтаңдар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 </a:t>
                </a:r>
                <a:endParaRPr lang="ru-RU" sz="28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061" y="3182201"/>
                <a:ext cx="10128739" cy="523220"/>
              </a:xfrm>
              <a:prstGeom prst="rect">
                <a:avLst/>
              </a:prstGeom>
              <a:blipFill>
                <a:blip r:embed="rId3"/>
                <a:stretch>
                  <a:fillRect l="-1264" t="-12791" b="-302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225060" y="4423461"/>
                <a:ext cx="336452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1) болады, </a:t>
                </a:r>
                <a14:m>
                  <m:oMath xmlns:m="http://schemas.openxmlformats.org/officeDocument/2006/math">
                    <m:r>
                      <a:rPr lang="kk-KZ" sz="28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;  </m:t>
                    </m:r>
                  </m:oMath>
                </a14:m>
                <a:endParaRPr lang="ru-RU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060" y="4423461"/>
                <a:ext cx="3364525" cy="523220"/>
              </a:xfrm>
              <a:prstGeom prst="rect">
                <a:avLst/>
              </a:prstGeom>
              <a:blipFill>
                <a:blip r:embed="rId4"/>
                <a:stretch>
                  <a:fillRect l="-3804" t="-12941" b="-329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225061" y="5123918"/>
                <a:ext cx="238969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2) </a:t>
                </a:r>
                <a:r>
                  <a:rPr lang="ru-RU" sz="28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болмайды</a:t>
                </a:r>
                <a14:m>
                  <m:oMath xmlns:m="http://schemas.openxmlformats.org/officeDocument/2006/math"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; </m:t>
                    </m:r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061" y="5123918"/>
                <a:ext cx="2389693" cy="523220"/>
              </a:xfrm>
              <a:prstGeom prst="rect">
                <a:avLst/>
              </a:prstGeom>
              <a:blipFill>
                <a:blip r:embed="rId5"/>
                <a:stretch>
                  <a:fillRect l="-5357" t="-14118" b="-31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5034730" y="4315425"/>
                <a:ext cx="3043718" cy="7126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3) 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болады, </a:t>
                </a:r>
                <a14:m>
                  <m:oMath xmlns:m="http://schemas.openxmlformats.org/officeDocument/2006/math">
                    <m:r>
                      <a:rPr lang="kk-KZ" sz="28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2800" dirty="0" smtClean="0"/>
                  <a:t>;</a:t>
                </a:r>
                <a:endParaRPr lang="ru-RU" sz="28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4730" y="4315425"/>
                <a:ext cx="3043718" cy="712631"/>
              </a:xfrm>
              <a:prstGeom prst="rect">
                <a:avLst/>
              </a:prstGeom>
              <a:blipFill>
                <a:blip r:embed="rId6"/>
                <a:stretch>
                  <a:fillRect l="-4208" r="-3206" b="-1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/>
          <p:cNvSpPr/>
          <p:nvPr/>
        </p:nvSpPr>
        <p:spPr>
          <a:xfrm>
            <a:off x="5113735" y="4936387"/>
            <a:ext cx="32714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4) бол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май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ды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8610600" y="4275677"/>
                <a:ext cx="331556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5) 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болады, </a:t>
                </a:r>
                <a14:m>
                  <m:oMath xmlns:m="http://schemas.openxmlformats.org/officeDocument/2006/math">
                    <m:r>
                      <a:rPr lang="kk-KZ" sz="28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ru-RU" sz="2800" dirty="0" smtClean="0">
                    <a:solidFill>
                      <a:srgbClr val="002060"/>
                    </a:solidFill>
                  </a:rPr>
                  <a:t>-4;</a:t>
                </a:r>
                <a:endParaRPr lang="ru-RU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0600" y="4275677"/>
                <a:ext cx="3315568" cy="523220"/>
              </a:xfrm>
              <a:prstGeom prst="rect">
                <a:avLst/>
              </a:prstGeom>
              <a:blipFill>
                <a:blip r:embed="rId8"/>
                <a:stretch>
                  <a:fillRect l="-3867" t="-12791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8523594" y="4867639"/>
                <a:ext cx="3425154" cy="7126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6) 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болады, </a:t>
                </a:r>
                <a14:m>
                  <m:oMath xmlns:m="http://schemas.openxmlformats.org/officeDocument/2006/math">
                    <m:r>
                      <a:rPr lang="kk-KZ" sz="28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2800" dirty="0"/>
                  <a:t>;</a:t>
                </a: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3594" y="4867639"/>
                <a:ext cx="3425154" cy="712631"/>
              </a:xfrm>
              <a:prstGeom prst="rect">
                <a:avLst/>
              </a:prstGeom>
              <a:blipFill>
                <a:blip r:embed="rId9"/>
                <a:stretch>
                  <a:fillRect l="-3559" r="-1246" b="-1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5316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999392" y="423761"/>
            <a:ext cx="100935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Тапсырма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2</a:t>
            </a:r>
          </a:p>
          <a:p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Графигі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М(2; -5)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нүктесі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арқылы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өтетін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тура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пропорционалдық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функциясының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формуласын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жазыңдар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9392" y="1934395"/>
            <a:ext cx="100935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Шешуі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999392" y="2457615"/>
                <a:ext cx="9797562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М(2; -5)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нүктесінің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координаталарын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𝒌𝒙</m:t>
                    </m:r>
                  </m:oMath>
                </a14:m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формуласына қоямыз.</a:t>
                </a:r>
                <a:endParaRPr lang="ru-RU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392" y="2457615"/>
                <a:ext cx="9797562" cy="954107"/>
              </a:xfrm>
              <a:prstGeom prst="rect">
                <a:avLst/>
              </a:prstGeom>
              <a:blipFill>
                <a:blip r:embed="rId2"/>
                <a:stretch>
                  <a:fillRect l="-1307" t="-6369" r="-1431" b="-165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338753" y="3464710"/>
                <a:ext cx="207205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kk-KZ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𝟓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𝒌</m:t>
                      </m:r>
                    </m:oMath>
                  </m:oMathPara>
                </a14:m>
                <a:endParaRPr lang="ru-RU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753" y="3464710"/>
                <a:ext cx="2072054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517530" y="4014994"/>
                <a:ext cx="1893277" cy="9077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𝒌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kk-K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kk-K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7530" y="4014994"/>
                <a:ext cx="1893277" cy="9077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828805" y="5472750"/>
                <a:ext cx="1757404" cy="9077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𝒚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kk-KZ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kk-KZ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𝒙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8805" y="5472750"/>
                <a:ext cx="1757404" cy="90774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1113079" y="5665015"/>
            <a:ext cx="17157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ауабы: 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881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1034</TotalTime>
  <Words>449</Words>
  <Application>Microsoft Office PowerPoint</Application>
  <PresentationFormat>Широкоэкранный</PresentationFormat>
  <Paragraphs>74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120</cp:revision>
  <dcterms:created xsi:type="dcterms:W3CDTF">2022-09-04T21:41:09Z</dcterms:created>
  <dcterms:modified xsi:type="dcterms:W3CDTF">2024-08-13T06:34:15Z</dcterms:modified>
</cp:coreProperties>
</file>