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75" r:id="rId6"/>
    <p:sldId id="422" r:id="rId7"/>
    <p:sldId id="409" r:id="rId8"/>
    <p:sldId id="424" r:id="rId9"/>
    <p:sldId id="428" r:id="rId10"/>
    <p:sldId id="430" r:id="rId11"/>
    <p:sldId id="429" r:id="rId12"/>
    <p:sldId id="431" r:id="rId13"/>
    <p:sldId id="423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29" y="8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5-28T17:50:51.1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 6261,'10'-4'-228,"5"0"36,-10 4 40,10 0 16,-10-3-1,10 3 53,-10-4 120,-1 0-16,6 0-8,-5 4 12,-5 0-32,5 0-152,0-3-168,-5 3-240,-10-4-916,-9 4 464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5-28T17:57:05.5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1944,'5'4'364,"5"-4"-100,-5 0 32,-5 4 48,5-4 0,5 3-40,-10-3-36,5 0-32,-5 0-36,5 4-16,-5-4-32,0 0-108,0 0-188,0 0-248,5 4-384,-5-4-460,10 0 696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3225.09839" units="1/cm"/>
          <inkml:channelProperty channel="Y" name="resolution" value="4300.1313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10-27T12:07:46.70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13872 9385 1736 0,'-6'0'399'0,"-13"-5"-312"0,-8 1-187 16,-3 3-56-16,-4 1-48 0,-13 1-47 0,-2 3-263 16,-11 3-19-16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AEA3012-52BE-451B-A52A-2B90EBFF6F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3593F16-F315-4077-7CF3-8C29EB82A7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E8E6AFB-D8D4-77AD-D7A1-ACC326B61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B86AC9C-23A1-5288-AD39-D53B045F4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55992B7-C0ED-994C-75E5-7B47C2FC0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94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E7949D7-D347-B410-623F-DA8C67D1A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893635A-2268-702B-83A6-80D1C1C2EA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57065DB-90C1-C0DE-7011-D21B72419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06B9342-A034-2F93-4A8F-2CEE53EDA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653E737-5126-A848-FCC6-60E7CFB2D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636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EB5817EE-ED2E-AFB6-5B4F-C123CDE53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45A4467-055B-2EAE-85BF-EA83F0D022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B233B5E-FBFF-A644-917B-43FE33702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CD56D3C-5844-D93F-F6A6-8B83A10BE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B185EB1-AE0D-B942-1584-1AA717C3B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68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2874194-0A40-A995-404F-BCB34A46A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EAD450-5E41-80FD-4298-22935E742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EC5FB49-1F0A-933F-0878-62545084C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FC9F456-D3CC-BD39-363E-E47DF8D70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53059C0-19EE-C629-EC22-12691C567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042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72B36F3-0DB2-5065-06AC-1995BB581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F229781-2E06-2352-647B-E305BE09C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91A7B1B-BE4F-CF81-68E6-127D43249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1069B2C-B91F-7628-E639-06EF21FE2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BAF571D-81A8-0FD8-1E36-7A1673FDE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473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A44331B-4740-03BD-B915-FDCE8DC2C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42B9B7D-6185-95AA-99B7-B0B6E331B8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DD6B3A2-1439-2369-5029-973C8FDE0E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4E144F2-BD1C-9E93-9563-C27CE045B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2CC59CC-69ED-E690-56B6-8AC52E408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A5A91DB-4490-2966-0E8A-0AE67B16A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998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F002F2-FE2A-C6FD-879A-5B81B22FC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0352D06-9DA7-3F77-E0BD-E9F6103DB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0DE90FD-7D89-6CE3-3DC9-B7A0962982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824903F3-59A3-F710-3C95-5ED7581DC4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1926016B-02CD-033E-E57F-65333917D8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C071B9C9-1F7A-7E4A-621D-25E29E3B4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37D75FFE-8132-B82B-55B6-6D4CA3656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8B70966C-D6F7-2A7C-07FD-41812565C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672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13B301A-0480-85B5-F3D7-2DB445C43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266B9735-77F1-B6F7-A2E0-0EA54B4AA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76D9682-AA62-F27C-2E37-6914E21A9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363E74F7-FB92-E6B6-F8DF-F41CAC699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354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6BA1030E-A752-5ECA-ED4A-6871648E8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27512FBD-5183-09C0-7D9F-9D1176CE4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5E2F823-0E60-CB14-E8F8-C43F834C4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31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56218FA-E07A-D656-2641-E1976A026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6D1FC62-B990-AA85-19CB-5DD4F9852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3003895-2FB6-A87E-A8E8-26444C32B8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F31C9A8-C758-AAC0-202F-6A3FA6CD3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287297B-CA37-7173-40B8-A1478AE74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DEDB1EA-751B-4BEB-5EA0-9E818270F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389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AB8EB2D-25E3-39E8-8F02-C5EF83D86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4F79B41C-32B6-76EA-23CB-5C76803AB9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5FDF8F7-FCFE-F53C-E374-0AED559318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2B9A6B2-5119-BF3D-282D-0D5EEF855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B7FC345-B8CF-E5D3-3008-986DB5EA3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A5D9E31-B4CB-F79C-C1B0-2F6DC06D0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919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AFACA57-6E45-64F9-7860-FD5936DA8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EA21A19-2915-6BDC-1118-55C546594E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0EA93F4-6D80-5CC0-E0A8-DAF290626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A716787-F5AA-64CC-E758-92E0B9C8E4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D605F0B-A652-67B3-E7B4-24066EA775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444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.png"/><Relationship Id="rId12" Type="http://schemas.openxmlformats.org/officeDocument/2006/relationships/customXml" Target="../ink/ink3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7.png"/><Relationship Id="rId10" Type="http://schemas.openxmlformats.org/officeDocument/2006/relationships/customXml" Target="../ink/ink2.xml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Рукописный ввод 2">
                <a:extLst>
                  <a:ext uri="{FF2B5EF4-FFF2-40B4-BE49-F238E27FC236}">
                    <a16:creationId xmlns:a16="http://schemas.microsoft.com/office/drawing/2014/main" xmlns="" id="{F864736E-8B35-49AC-81D2-898B405B1D92}"/>
                  </a:ext>
                </a:extLst>
              </p14:cNvPr>
              <p14:cNvContentPartPr/>
              <p14:nvPr/>
            </p14:nvContentPartPr>
            <p14:xfrm>
              <a:off x="13194672" y="2910585"/>
              <a:ext cx="36000" cy="11160"/>
            </p14:xfrm>
          </p:contentPart>
        </mc:Choice>
        <mc:Fallback xmlns="">
          <p:pic>
            <p:nvPicPr>
              <p:cNvPr id="3" name="Рукописный ввод 2">
                <a:extLst>
                  <a:ext uri="{FF2B5EF4-FFF2-40B4-BE49-F238E27FC236}">
                    <a16:creationId xmlns:a16="http://schemas.microsoft.com/office/drawing/2014/main" id="{F864736E-8B35-49AC-81D2-898B405B1D92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3185672" y="2901945"/>
                <a:ext cx="53640" cy="2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" name="Рукописный ввод 4">
                <a:extLst>
                  <a:ext uri="{FF2B5EF4-FFF2-40B4-BE49-F238E27FC236}">
                    <a16:creationId xmlns:a16="http://schemas.microsoft.com/office/drawing/2014/main" xmlns="" id="{CB63013E-F909-4144-8FF9-A124536AD4A5}"/>
                  </a:ext>
                </a:extLst>
              </p14:cNvPr>
              <p14:cNvContentPartPr/>
              <p14:nvPr/>
            </p14:nvContentPartPr>
            <p14:xfrm>
              <a:off x="12610392" y="2558145"/>
              <a:ext cx="21600" cy="7200"/>
            </p14:xfrm>
          </p:contentPart>
        </mc:Choice>
        <mc:Fallback xmlns="">
          <p:pic>
            <p:nvPicPr>
              <p:cNvPr id="5" name="Рукописный ввод 4">
                <a:extLst>
                  <a:ext uri="{FF2B5EF4-FFF2-40B4-BE49-F238E27FC236}">
                    <a16:creationId xmlns:a16="http://schemas.microsoft.com/office/drawing/2014/main" id="{CB63013E-F909-4144-8FF9-A124536AD4A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2601392" y="2549145"/>
                <a:ext cx="39240" cy="24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6" name="Рукописный ввод 5">
                <a:extLst>
                  <a:ext uri="{FF2B5EF4-FFF2-40B4-BE49-F238E27FC236}">
                    <a16:creationId xmlns:a16="http://schemas.microsoft.com/office/drawing/2014/main" xmlns="" id="{51461DFD-0EB5-4A56-AF5B-5AA5C7975411}"/>
                  </a:ext>
                </a:extLst>
              </p14:cNvPr>
              <p14:cNvContentPartPr/>
              <p14:nvPr/>
            </p14:nvContentPartPr>
            <p14:xfrm>
              <a:off x="4896000" y="3375000"/>
              <a:ext cx="98280" cy="468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a16="http://schemas.microsoft.com/office/drawing/2014/main" id="{51461DFD-0EB5-4A56-AF5B-5AA5C797541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886640" y="3365640"/>
                <a:ext cx="117000" cy="23400"/>
              </a:xfrm>
              <a:prstGeom prst="rect">
                <a:avLst/>
              </a:prstGeom>
            </p:spPr>
          </p:pic>
        </mc:Fallback>
      </mc:AlternateContent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xmlns="" id="{F26BDF9C-CB2E-40BC-B023-EAB958D57223}"/>
              </a:ext>
            </a:extLst>
          </p:cNvPr>
          <p:cNvSpPr/>
          <p:nvPr/>
        </p:nvSpPr>
        <p:spPr>
          <a:xfrm>
            <a:off x="4315558" y="2502416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xmlns="" id="{307AE7B5-81E7-42A6-A4C3-93B86D20300C}"/>
              </a:ext>
            </a:extLst>
          </p:cNvPr>
          <p:cNvSpPr/>
          <p:nvPr/>
        </p:nvSpPr>
        <p:spPr>
          <a:xfrm>
            <a:off x="4599577" y="3594016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E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xmlns="" id="{48833B66-6FC6-4B17-B2E7-9FE661405297}"/>
              </a:ext>
            </a:extLst>
          </p:cNvPr>
          <p:cNvSpPr/>
          <p:nvPr/>
        </p:nvSpPr>
        <p:spPr>
          <a:xfrm>
            <a:off x="4367243" y="4425013"/>
            <a:ext cx="3387976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</a:t>
            </a:r>
            <a:r>
              <a:rPr lang="en-US" sz="48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тоқсан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776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95181" y="87642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144">
            <a:extLst>
              <a:ext uri="{FF2B5EF4-FFF2-40B4-BE49-F238E27FC236}">
                <a16:creationId xmlns:a16="http://schemas.microsoft.com/office/drawing/2014/main" xmlns="" id="{CB2FC69A-C13C-479D-8890-BFE9D571F2AB}"/>
              </a:ext>
            </a:extLst>
          </p:cNvPr>
          <p:cNvSpPr/>
          <p:nvPr/>
        </p:nvSpPr>
        <p:spPr>
          <a:xfrm>
            <a:off x="1057294" y="593926"/>
            <a:ext cx="5805055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Қорытынды:</a:t>
            </a:r>
            <a:endParaRPr lang="ru-RU" sz="4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Rectangle 151">
            <a:extLst>
              <a:ext uri="{FF2B5EF4-FFF2-40B4-BE49-F238E27FC236}">
                <a16:creationId xmlns:a16="http://schemas.microsoft.com/office/drawing/2014/main" xmlns="" id="{D7F4191C-DC2E-4B1D-9E96-B75CA26AB124}"/>
              </a:ext>
            </a:extLst>
          </p:cNvPr>
          <p:cNvSpPr/>
          <p:nvPr/>
        </p:nvSpPr>
        <p:spPr>
          <a:xfrm>
            <a:off x="695271" y="2374961"/>
            <a:ext cx="10600258" cy="212365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189" indent="-457189">
              <a:buFont typeface="Arial" panose="020B0604020202020204" pitchFamily="34" charset="0"/>
              <a:buChar char="•"/>
            </a:pPr>
            <a:r>
              <a:rPr lang="kk-KZ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абсолютті және салыстырмалы жиіліктерін есептеуді және кестеге </a:t>
            </a:r>
            <a:r>
              <a:rPr lang="kk-KZ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жазуды </a:t>
            </a:r>
            <a:r>
              <a:rPr lang="kk-KZ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үйрендік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624743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3" y="77419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E5FAEA0-51E8-4F2F-A203-860BF0588E0A}"/>
              </a:ext>
            </a:extLst>
          </p:cNvPr>
          <p:cNvSpPr txBox="1"/>
          <p:nvPr/>
        </p:nvSpPr>
        <p:spPr>
          <a:xfrm>
            <a:off x="2935942" y="169440"/>
            <a:ext cx="662491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Статистика элементтері 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21F2B7A-60F4-4C0B-95DC-E7E2AF3864B6}"/>
              </a:ext>
            </a:extLst>
          </p:cNvPr>
          <p:cNvSpPr txBox="1"/>
          <p:nvPr/>
        </p:nvSpPr>
        <p:spPr>
          <a:xfrm>
            <a:off x="909918" y="1445241"/>
            <a:ext cx="10448364" cy="2048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7.3.3.2 нұсқалықтың  абсолютті және салыстырмалы жиіліктерін есептеу;     </a:t>
            </a:r>
            <a:endParaRPr lang="ru-RU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7.3.3.5  кестедегі деректердің дұрыстығын тексеру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73531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: скругленные углы 15">
                <a:extLst>
                  <a:ext uri="{FF2B5EF4-FFF2-40B4-BE49-F238E27FC236}">
                    <a16:creationId xmlns:a16="http://schemas.microsoft.com/office/drawing/2014/main" xmlns="" id="{C2C9D582-A172-A034-AD93-4D520E78DA7F}"/>
                  </a:ext>
                </a:extLst>
              </p:cNvPr>
              <p:cNvSpPr/>
              <p:nvPr/>
            </p:nvSpPr>
            <p:spPr>
              <a:xfrm>
                <a:off x="111083" y="77419"/>
                <a:ext cx="11969834" cy="6703162"/>
              </a:xfrm>
              <a:prstGeom prst="roundRect">
                <a:avLst>
                  <a:gd name="adj" fmla="val 4821"/>
                </a:avLst>
              </a:prstGeom>
              <a:solidFill>
                <a:srgbClr val="FBFBFB"/>
              </a:solidFill>
              <a:ln>
                <a:noFill/>
              </a:ln>
              <a:effectLst>
                <a:glow rad="101600">
                  <a:srgbClr val="DDDDDD">
                    <a:alpha val="33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A8C045D1-78EE-4722-8730-1ECEFFEBC6E4}" type="mathplaceholder">
                        <a:rPr lang="ru-RU" i="1" smtClean="0">
                          <a:latin typeface="Cambria Math" panose="02040503050406030204" pitchFamily="18" charset="0"/>
                        </a:rPr>
                        <a:t>Место для уравнения.</a:t>
                      </a:fld>
                    </m:oMath>
                  </m:oMathPara>
                </a14:m>
                <a:endParaRPr lang="ru-RU" dirty="0">
                  <a:latin typeface="Kotex Cyrillic" pitchFamily="50" charset="-52"/>
                </a:endParaRPr>
              </a:p>
            </p:txBody>
          </p:sp>
        </mc:Choice>
        <mc:Fallback xmlns="">
          <p:sp>
            <p:nvSpPr>
              <p:cNvPr id="16" name="Прямоугольник: скругленные углы 15">
                <a:extLst>
                  <a:ext uri="{FF2B5EF4-FFF2-40B4-BE49-F238E27FC236}">
                    <a16:creationId xmlns:a16="http://schemas.microsoft.com/office/drawing/2014/main" id="{C2C9D582-A172-A034-AD93-4D520E78DA7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83" y="77419"/>
                <a:ext cx="11969834" cy="6703162"/>
              </a:xfrm>
              <a:prstGeom prst="roundRect">
                <a:avLst>
                  <a:gd name="adj" fmla="val 4821"/>
                </a:avLst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>
                <a:glow rad="101600">
                  <a:srgbClr val="DDDDDD">
                    <a:alpha val="33000"/>
                  </a:srgbClr>
                </a:glo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1057294" y="593926"/>
            <a:ext cx="5805055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сабақта:</a:t>
            </a:r>
            <a:endParaRPr lang="ru-RU" sz="4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angle 151">
            <a:extLst>
              <a:ext uri="{FF2B5EF4-FFF2-40B4-BE49-F238E27FC236}">
                <a16:creationId xmlns:a16="http://schemas.microsoft.com/office/drawing/2014/main" xmlns="" id="{5D72F006-7DE6-4FB4-8FB4-CB88A8FB5291}"/>
              </a:ext>
            </a:extLst>
          </p:cNvPr>
          <p:cNvSpPr/>
          <p:nvPr/>
        </p:nvSpPr>
        <p:spPr>
          <a:xfrm>
            <a:off x="695271" y="2367171"/>
            <a:ext cx="10600258" cy="14465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kk-KZ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абсолютті және салыстырмалы жиіліктерін есептеуді үйренеміз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86148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2" y="77418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792256A-39BD-4AB8-8459-DCA75F19F595}"/>
              </a:ext>
            </a:extLst>
          </p:cNvPr>
          <p:cNvSpPr txBox="1"/>
          <p:nvPr/>
        </p:nvSpPr>
        <p:spPr>
          <a:xfrm>
            <a:off x="950258" y="1028342"/>
            <a:ext cx="10584015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Мектеп әкімшілігі 7-сынып оқушыларының математикалық дайындығын тексеру үшін бақылау жұмысын алды. Ол 15 сұрақтан тұрады. Берілген тапсырманы 20 оқушы орындады. </a:t>
            </a:r>
          </a:p>
          <a:p>
            <a:r>
              <a:rPr lang="kk-KZ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 нәтижесінде келесі сандар қатары құрылды</a:t>
            </a:r>
          </a:p>
          <a:p>
            <a:endParaRPr lang="kk-KZ" sz="4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10, 9, 11, 11, 15, 12, 13, 13, 15, 14, 11, 7, 9, 10, 14, 15, 8, 15, 10, 14 </a:t>
            </a:r>
            <a:endParaRPr lang="ru-RU" sz="3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1EC22C7-B420-47B7-9357-9E1FA967BE2A}"/>
              </a:ext>
            </a:extLst>
          </p:cNvPr>
          <p:cNvSpPr txBox="1"/>
          <p:nvPr/>
        </p:nvSpPr>
        <p:spPr>
          <a:xfrm>
            <a:off x="721893" y="368214"/>
            <a:ext cx="766812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Төмендег</a:t>
            </a:r>
            <a:r>
              <a:rPr lang="kk-KZ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 статистиканы қарастырайық: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901639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3" y="77419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4000" dirty="0">
              <a:latin typeface="Kotex Cyrillic" pitchFamily="50" charset="-5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373BA47-8A57-4A81-B504-792B572FEBCF}"/>
              </a:ext>
            </a:extLst>
          </p:cNvPr>
          <p:cNvSpPr txBox="1"/>
          <p:nvPr/>
        </p:nvSpPr>
        <p:spPr>
          <a:xfrm>
            <a:off x="689810" y="457017"/>
            <a:ext cx="1118134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Сандар қатарын өсу ретімен жазамыз(</a:t>
            </a:r>
            <a:r>
              <a:rPr lang="kk-KZ" sz="3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ығыспалы</a:t>
            </a:r>
            <a:r>
              <a:rPr lang="kk-KZ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қатар) </a:t>
            </a:r>
            <a:endParaRPr lang="ru-RU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312C26F-2094-475C-A9F8-4C243F40942A}"/>
              </a:ext>
            </a:extLst>
          </p:cNvPr>
          <p:cNvSpPr txBox="1"/>
          <p:nvPr/>
        </p:nvSpPr>
        <p:spPr>
          <a:xfrm>
            <a:off x="480051" y="1103348"/>
            <a:ext cx="1139110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200" dirty="0"/>
              <a:t>7, 8, 9, 9, 10, 10, 10, 11, 11, 11, 12, 13, 13, 14, 14, 14, 15, 15, 15, 15</a:t>
            </a:r>
            <a:endParaRPr lang="ru-RU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7B0B3A25-C8F6-4FCF-8013-ACB94C9A6D22}"/>
              </a:ext>
            </a:extLst>
          </p:cNvPr>
          <p:cNvSpPr txBox="1"/>
          <p:nvPr/>
        </p:nvSpPr>
        <p:spPr>
          <a:xfrm>
            <a:off x="480051" y="2264582"/>
            <a:ext cx="1068525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 мәліметті кесте түрінде жазу үшін әрбір нұсқалықты кестеге түсіреміз және ол нұсқалық қанша рет кездесетінін жазамыз</a:t>
            </a:r>
            <a:endParaRPr lang="ru-RU" sz="3600" dirty="0">
              <a:latin typeface="Kotex Cyrillic" pitchFamily="50" charset="-52"/>
            </a:endParaRPr>
          </a:p>
        </p:txBody>
      </p:sp>
      <p:graphicFrame>
        <p:nvGraphicFramePr>
          <p:cNvPr id="9" name="Таблица 10">
            <a:extLst>
              <a:ext uri="{FF2B5EF4-FFF2-40B4-BE49-F238E27FC236}">
                <a16:creationId xmlns:a16="http://schemas.microsoft.com/office/drawing/2014/main" xmlns="" id="{57B2029E-6F66-49E8-A5E5-AEE78959B1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375434"/>
              </p:ext>
            </p:extLst>
          </p:nvPr>
        </p:nvGraphicFramePr>
        <p:xfrm>
          <a:off x="480055" y="4485344"/>
          <a:ext cx="1068525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3639">
                  <a:extLst>
                    <a:ext uri="{9D8B030D-6E8A-4147-A177-3AD203B41FA5}">
                      <a16:colId xmlns:a16="http://schemas.microsoft.com/office/drawing/2014/main" xmlns="" val="2936206539"/>
                    </a:ext>
                  </a:extLst>
                </a:gridCol>
                <a:gridCol w="711801">
                  <a:extLst>
                    <a:ext uri="{9D8B030D-6E8A-4147-A177-3AD203B41FA5}">
                      <a16:colId xmlns:a16="http://schemas.microsoft.com/office/drawing/2014/main" xmlns="" val="3338970090"/>
                    </a:ext>
                  </a:extLst>
                </a:gridCol>
                <a:gridCol w="830135">
                  <a:extLst>
                    <a:ext uri="{9D8B030D-6E8A-4147-A177-3AD203B41FA5}">
                      <a16:colId xmlns:a16="http://schemas.microsoft.com/office/drawing/2014/main" xmlns="" val="4039847395"/>
                    </a:ext>
                  </a:extLst>
                </a:gridCol>
                <a:gridCol w="1068525">
                  <a:extLst>
                    <a:ext uri="{9D8B030D-6E8A-4147-A177-3AD203B41FA5}">
                      <a16:colId xmlns:a16="http://schemas.microsoft.com/office/drawing/2014/main" xmlns="" val="2168036245"/>
                    </a:ext>
                  </a:extLst>
                </a:gridCol>
                <a:gridCol w="1068525">
                  <a:extLst>
                    <a:ext uri="{9D8B030D-6E8A-4147-A177-3AD203B41FA5}">
                      <a16:colId xmlns:a16="http://schemas.microsoft.com/office/drawing/2014/main" xmlns="" val="3461066614"/>
                    </a:ext>
                  </a:extLst>
                </a:gridCol>
                <a:gridCol w="1068525">
                  <a:extLst>
                    <a:ext uri="{9D8B030D-6E8A-4147-A177-3AD203B41FA5}">
                      <a16:colId xmlns:a16="http://schemas.microsoft.com/office/drawing/2014/main" xmlns="" val="2366614081"/>
                    </a:ext>
                  </a:extLst>
                </a:gridCol>
                <a:gridCol w="1068525">
                  <a:extLst>
                    <a:ext uri="{9D8B030D-6E8A-4147-A177-3AD203B41FA5}">
                      <a16:colId xmlns:a16="http://schemas.microsoft.com/office/drawing/2014/main" xmlns="" val="552376007"/>
                    </a:ext>
                  </a:extLst>
                </a:gridCol>
                <a:gridCol w="1068525">
                  <a:extLst>
                    <a:ext uri="{9D8B030D-6E8A-4147-A177-3AD203B41FA5}">
                      <a16:colId xmlns:a16="http://schemas.microsoft.com/office/drawing/2014/main" xmlns="" val="3452738248"/>
                    </a:ext>
                  </a:extLst>
                </a:gridCol>
                <a:gridCol w="1068525">
                  <a:extLst>
                    <a:ext uri="{9D8B030D-6E8A-4147-A177-3AD203B41FA5}">
                      <a16:colId xmlns:a16="http://schemas.microsoft.com/office/drawing/2014/main" xmlns="" val="3217376920"/>
                    </a:ext>
                  </a:extLst>
                </a:gridCol>
                <a:gridCol w="1068525">
                  <a:extLst>
                    <a:ext uri="{9D8B030D-6E8A-4147-A177-3AD203B41FA5}">
                      <a16:colId xmlns:a16="http://schemas.microsoft.com/office/drawing/2014/main" xmlns="" val="56023387"/>
                    </a:ext>
                  </a:extLst>
                </a:gridCol>
              </a:tblGrid>
              <a:tr h="664630">
                <a:tc>
                  <a:txBody>
                    <a:bodyPr/>
                    <a:lstStyle/>
                    <a:p>
                      <a:r>
                        <a:rPr lang="kk-KZ" dirty="0"/>
                        <a:t>Дұрыс орындалған тапсырмалар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5747088"/>
                  </a:ext>
                </a:extLst>
              </a:tr>
              <a:tr h="664630">
                <a:tc>
                  <a:txBody>
                    <a:bodyPr/>
                    <a:lstStyle/>
                    <a:p>
                      <a:r>
                        <a:rPr lang="kk-KZ" dirty="0"/>
                        <a:t>ОНЫҢ КЕЗДЕСУ САНЫ(ЖИІЛІГІ)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825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0181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2" y="77418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graphicFrame>
        <p:nvGraphicFramePr>
          <p:cNvPr id="3" name="Таблица 10">
            <a:extLst>
              <a:ext uri="{FF2B5EF4-FFF2-40B4-BE49-F238E27FC236}">
                <a16:creationId xmlns:a16="http://schemas.microsoft.com/office/drawing/2014/main" xmlns="" id="{F0F2EBAE-A76E-460D-806B-D334F5F346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717036"/>
              </p:ext>
            </p:extLst>
          </p:nvPr>
        </p:nvGraphicFramePr>
        <p:xfrm>
          <a:off x="560265" y="442734"/>
          <a:ext cx="1068525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3639">
                  <a:extLst>
                    <a:ext uri="{9D8B030D-6E8A-4147-A177-3AD203B41FA5}">
                      <a16:colId xmlns:a16="http://schemas.microsoft.com/office/drawing/2014/main" xmlns="" val="2936206539"/>
                    </a:ext>
                  </a:extLst>
                </a:gridCol>
                <a:gridCol w="711801">
                  <a:extLst>
                    <a:ext uri="{9D8B030D-6E8A-4147-A177-3AD203B41FA5}">
                      <a16:colId xmlns:a16="http://schemas.microsoft.com/office/drawing/2014/main" xmlns="" val="3338970090"/>
                    </a:ext>
                  </a:extLst>
                </a:gridCol>
                <a:gridCol w="830135">
                  <a:extLst>
                    <a:ext uri="{9D8B030D-6E8A-4147-A177-3AD203B41FA5}">
                      <a16:colId xmlns:a16="http://schemas.microsoft.com/office/drawing/2014/main" xmlns="" val="4039847395"/>
                    </a:ext>
                  </a:extLst>
                </a:gridCol>
                <a:gridCol w="1068525">
                  <a:extLst>
                    <a:ext uri="{9D8B030D-6E8A-4147-A177-3AD203B41FA5}">
                      <a16:colId xmlns:a16="http://schemas.microsoft.com/office/drawing/2014/main" xmlns="" val="2168036245"/>
                    </a:ext>
                  </a:extLst>
                </a:gridCol>
                <a:gridCol w="1068525">
                  <a:extLst>
                    <a:ext uri="{9D8B030D-6E8A-4147-A177-3AD203B41FA5}">
                      <a16:colId xmlns:a16="http://schemas.microsoft.com/office/drawing/2014/main" xmlns="" val="3461066614"/>
                    </a:ext>
                  </a:extLst>
                </a:gridCol>
                <a:gridCol w="1068525">
                  <a:extLst>
                    <a:ext uri="{9D8B030D-6E8A-4147-A177-3AD203B41FA5}">
                      <a16:colId xmlns:a16="http://schemas.microsoft.com/office/drawing/2014/main" xmlns="" val="2366614081"/>
                    </a:ext>
                  </a:extLst>
                </a:gridCol>
                <a:gridCol w="1068525">
                  <a:extLst>
                    <a:ext uri="{9D8B030D-6E8A-4147-A177-3AD203B41FA5}">
                      <a16:colId xmlns:a16="http://schemas.microsoft.com/office/drawing/2014/main" xmlns="" val="552376007"/>
                    </a:ext>
                  </a:extLst>
                </a:gridCol>
                <a:gridCol w="1068525">
                  <a:extLst>
                    <a:ext uri="{9D8B030D-6E8A-4147-A177-3AD203B41FA5}">
                      <a16:colId xmlns:a16="http://schemas.microsoft.com/office/drawing/2014/main" xmlns="" val="3452738248"/>
                    </a:ext>
                  </a:extLst>
                </a:gridCol>
                <a:gridCol w="1068525">
                  <a:extLst>
                    <a:ext uri="{9D8B030D-6E8A-4147-A177-3AD203B41FA5}">
                      <a16:colId xmlns:a16="http://schemas.microsoft.com/office/drawing/2014/main" xmlns="" val="3217376920"/>
                    </a:ext>
                  </a:extLst>
                </a:gridCol>
                <a:gridCol w="1068525">
                  <a:extLst>
                    <a:ext uri="{9D8B030D-6E8A-4147-A177-3AD203B41FA5}">
                      <a16:colId xmlns:a16="http://schemas.microsoft.com/office/drawing/2014/main" xmlns="" val="56023387"/>
                    </a:ext>
                  </a:extLst>
                </a:gridCol>
              </a:tblGrid>
              <a:tr h="664630">
                <a:tc>
                  <a:txBody>
                    <a:bodyPr/>
                    <a:lstStyle/>
                    <a:p>
                      <a:r>
                        <a:rPr lang="kk-KZ" dirty="0"/>
                        <a:t>Дұрыс орындалған тапсырмалар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5747088"/>
                  </a:ext>
                </a:extLst>
              </a:tr>
              <a:tr h="664630">
                <a:tc>
                  <a:txBody>
                    <a:bodyPr/>
                    <a:lstStyle/>
                    <a:p>
                      <a:r>
                        <a:rPr lang="kk-KZ" dirty="0"/>
                        <a:t>ОНЫҢ КЕЗДЕСУ САНЫ(ЖИІЛІГІ)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8259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6195AF9-BB55-46EA-A54F-8E53A73C827C}"/>
              </a:ext>
            </a:extLst>
          </p:cNvPr>
          <p:cNvSpPr txBox="1"/>
          <p:nvPr/>
        </p:nvSpPr>
        <p:spPr>
          <a:xfrm>
            <a:off x="560264" y="2636850"/>
            <a:ext cx="1045735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Абсолютті жиілік(немесе жиілік)  </a:t>
            </a:r>
            <a:r>
              <a:rPr lang="kk-KZ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тәжірибелер кезеңінде берілген оқиға қанша рет кездескенін көрсетеді</a:t>
            </a:r>
            <a:endParaRPr lang="ru-RU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8D4FF2D-A88C-41D1-AA83-0380A77C1846}"/>
              </a:ext>
            </a:extLst>
          </p:cNvPr>
          <p:cNvSpPr txBox="1"/>
          <p:nvPr/>
        </p:nvSpPr>
        <p:spPr>
          <a:xfrm>
            <a:off x="761999" y="3894718"/>
            <a:ext cx="1068525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kk-KZ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Мысалы, кестеге қарап немесе сандар қатарына қарап 15 санының 4 рет кездесетінін көреміз. Ендеше, 15 санының абсолютті жиілігі немесе жиілігі 4-ке тең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0196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2" y="77418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graphicFrame>
        <p:nvGraphicFramePr>
          <p:cNvPr id="3" name="Таблица 10">
            <a:extLst>
              <a:ext uri="{FF2B5EF4-FFF2-40B4-BE49-F238E27FC236}">
                <a16:creationId xmlns:a16="http://schemas.microsoft.com/office/drawing/2014/main" xmlns="" id="{F0F2EBAE-A76E-460D-806B-D334F5F34651}"/>
              </a:ext>
            </a:extLst>
          </p:cNvPr>
          <p:cNvGraphicFramePr>
            <a:graphicFrameLocks noGrp="1"/>
          </p:cNvGraphicFramePr>
          <p:nvPr/>
        </p:nvGraphicFramePr>
        <p:xfrm>
          <a:off x="560265" y="442734"/>
          <a:ext cx="1068525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3639">
                  <a:extLst>
                    <a:ext uri="{9D8B030D-6E8A-4147-A177-3AD203B41FA5}">
                      <a16:colId xmlns:a16="http://schemas.microsoft.com/office/drawing/2014/main" xmlns="" val="2936206539"/>
                    </a:ext>
                  </a:extLst>
                </a:gridCol>
                <a:gridCol w="711801">
                  <a:extLst>
                    <a:ext uri="{9D8B030D-6E8A-4147-A177-3AD203B41FA5}">
                      <a16:colId xmlns:a16="http://schemas.microsoft.com/office/drawing/2014/main" xmlns="" val="3338970090"/>
                    </a:ext>
                  </a:extLst>
                </a:gridCol>
                <a:gridCol w="830135">
                  <a:extLst>
                    <a:ext uri="{9D8B030D-6E8A-4147-A177-3AD203B41FA5}">
                      <a16:colId xmlns:a16="http://schemas.microsoft.com/office/drawing/2014/main" xmlns="" val="4039847395"/>
                    </a:ext>
                  </a:extLst>
                </a:gridCol>
                <a:gridCol w="1068525">
                  <a:extLst>
                    <a:ext uri="{9D8B030D-6E8A-4147-A177-3AD203B41FA5}">
                      <a16:colId xmlns:a16="http://schemas.microsoft.com/office/drawing/2014/main" xmlns="" val="2168036245"/>
                    </a:ext>
                  </a:extLst>
                </a:gridCol>
                <a:gridCol w="1068525">
                  <a:extLst>
                    <a:ext uri="{9D8B030D-6E8A-4147-A177-3AD203B41FA5}">
                      <a16:colId xmlns:a16="http://schemas.microsoft.com/office/drawing/2014/main" xmlns="" val="3461066614"/>
                    </a:ext>
                  </a:extLst>
                </a:gridCol>
                <a:gridCol w="1068525">
                  <a:extLst>
                    <a:ext uri="{9D8B030D-6E8A-4147-A177-3AD203B41FA5}">
                      <a16:colId xmlns:a16="http://schemas.microsoft.com/office/drawing/2014/main" xmlns="" val="2366614081"/>
                    </a:ext>
                  </a:extLst>
                </a:gridCol>
                <a:gridCol w="1068525">
                  <a:extLst>
                    <a:ext uri="{9D8B030D-6E8A-4147-A177-3AD203B41FA5}">
                      <a16:colId xmlns:a16="http://schemas.microsoft.com/office/drawing/2014/main" xmlns="" val="552376007"/>
                    </a:ext>
                  </a:extLst>
                </a:gridCol>
                <a:gridCol w="1068525">
                  <a:extLst>
                    <a:ext uri="{9D8B030D-6E8A-4147-A177-3AD203B41FA5}">
                      <a16:colId xmlns:a16="http://schemas.microsoft.com/office/drawing/2014/main" xmlns="" val="3452738248"/>
                    </a:ext>
                  </a:extLst>
                </a:gridCol>
                <a:gridCol w="1068525">
                  <a:extLst>
                    <a:ext uri="{9D8B030D-6E8A-4147-A177-3AD203B41FA5}">
                      <a16:colId xmlns:a16="http://schemas.microsoft.com/office/drawing/2014/main" xmlns="" val="3217376920"/>
                    </a:ext>
                  </a:extLst>
                </a:gridCol>
                <a:gridCol w="1068525">
                  <a:extLst>
                    <a:ext uri="{9D8B030D-6E8A-4147-A177-3AD203B41FA5}">
                      <a16:colId xmlns:a16="http://schemas.microsoft.com/office/drawing/2014/main" xmlns="" val="56023387"/>
                    </a:ext>
                  </a:extLst>
                </a:gridCol>
              </a:tblGrid>
              <a:tr h="664630">
                <a:tc>
                  <a:txBody>
                    <a:bodyPr/>
                    <a:lstStyle/>
                    <a:p>
                      <a:r>
                        <a:rPr lang="kk-KZ" dirty="0"/>
                        <a:t>Дұрыс орындалған тапсырмалар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15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5747088"/>
                  </a:ext>
                </a:extLst>
              </a:tr>
              <a:tr h="664630">
                <a:tc>
                  <a:txBody>
                    <a:bodyPr/>
                    <a:lstStyle/>
                    <a:p>
                      <a:r>
                        <a:rPr lang="kk-KZ" dirty="0"/>
                        <a:t>ОНЫҢ КЕЗДЕСУ САНЫ(ЖИІЛІГІ)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82590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06195AF9-BB55-46EA-A54F-8E53A73C827C}"/>
                  </a:ext>
                </a:extLst>
              </p:cNvPr>
              <p:cNvSpPr txBox="1"/>
              <p:nvPr/>
            </p:nvSpPr>
            <p:spPr>
              <a:xfrm>
                <a:off x="560264" y="2636850"/>
                <a:ext cx="10457359" cy="32945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kk-KZ" sz="3200" b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Салыстырмалы жиілік  </a:t>
                </a:r>
                <a:r>
                  <a:rPr lang="kk-KZ" sz="3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деп абсолютті жиіліктің барлық таңдама көлеміне қатынасын айтады</a:t>
                </a:r>
              </a:p>
              <a:p>
                <a:endParaRPr lang="kk-KZ" sz="32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3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Таңдама</a:t>
                </a:r>
                <a:r>
                  <a:rPr lang="ru-RU" sz="3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көлемі</a:t>
                </a:r>
                <a:r>
                  <a:rPr lang="ru-RU" sz="3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n=</a:t>
                </a:r>
                <a:r>
                  <a:rPr lang="kk-KZ" sz="3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</a:t>
                </a:r>
              </a:p>
              <a:p>
                <a:r>
                  <a:rPr lang="kk-KZ" sz="3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Ендеше,</a:t>
                </a:r>
              </a:p>
              <a:p>
                <a:r>
                  <a:rPr lang="kk-KZ" sz="3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15 нұсқалығының </a:t>
                </a:r>
                <a:r>
                  <a:rPr lang="kk-KZ" sz="3200" b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салыстырмалы жиілігі </a:t>
                </a:r>
                <a:r>
                  <a:rPr lang="kk-KZ" sz="3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kk-KZ" sz="32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  <m:r>
                      <a:rPr lang="kk-KZ" sz="32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32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0,2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6195AF9-BB55-46EA-A54F-8E53A73C82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264" y="2636850"/>
                <a:ext cx="10457359" cy="3294556"/>
              </a:xfrm>
              <a:prstGeom prst="rect">
                <a:avLst/>
              </a:prstGeom>
              <a:blipFill>
                <a:blip r:embed="rId2"/>
                <a:stretch>
                  <a:fillRect l="-1516" t="-2593" b="-3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0653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2" y="77418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9471DC8-DA15-493D-B46A-ED84F2876D31}"/>
              </a:ext>
            </a:extLst>
          </p:cNvPr>
          <p:cNvSpPr txBox="1"/>
          <p:nvPr/>
        </p:nvSpPr>
        <p:spPr>
          <a:xfrm>
            <a:off x="4536141" y="187368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B8E995C-0281-45A4-ACF3-19B5DA3A5BEA}"/>
              </a:ext>
            </a:extLst>
          </p:cNvPr>
          <p:cNvSpPr txBox="1"/>
          <p:nvPr/>
        </p:nvSpPr>
        <p:spPr>
          <a:xfrm>
            <a:off x="596151" y="758983"/>
            <a:ext cx="1099969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Қыркүйек айындағы 15 күннің ауа температурасы өлшеніп, кесте түрінде мәлімет берілді</a:t>
            </a:r>
            <a:r>
              <a:rPr lang="kk-KZ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graphicFrame>
        <p:nvGraphicFramePr>
          <p:cNvPr id="7" name="Таблица 10">
            <a:extLst>
              <a:ext uri="{FF2B5EF4-FFF2-40B4-BE49-F238E27FC236}">
                <a16:creationId xmlns:a16="http://schemas.microsoft.com/office/drawing/2014/main" xmlns="" id="{2F8EF1FA-92CD-4656-9209-3BDC1006D7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594892"/>
              </p:ext>
            </p:extLst>
          </p:nvPr>
        </p:nvGraphicFramePr>
        <p:xfrm>
          <a:off x="596150" y="1713090"/>
          <a:ext cx="8702940" cy="1579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3753">
                  <a:extLst>
                    <a:ext uri="{9D8B030D-6E8A-4147-A177-3AD203B41FA5}">
                      <a16:colId xmlns:a16="http://schemas.microsoft.com/office/drawing/2014/main" xmlns="" val="2936206539"/>
                    </a:ext>
                  </a:extLst>
                </a:gridCol>
                <a:gridCol w="724686">
                  <a:extLst>
                    <a:ext uri="{9D8B030D-6E8A-4147-A177-3AD203B41FA5}">
                      <a16:colId xmlns:a16="http://schemas.microsoft.com/office/drawing/2014/main" xmlns="" val="3338970090"/>
                    </a:ext>
                  </a:extLst>
                </a:gridCol>
                <a:gridCol w="845161">
                  <a:extLst>
                    <a:ext uri="{9D8B030D-6E8A-4147-A177-3AD203B41FA5}">
                      <a16:colId xmlns:a16="http://schemas.microsoft.com/office/drawing/2014/main" xmlns="" val="4039847395"/>
                    </a:ext>
                  </a:extLst>
                </a:gridCol>
                <a:gridCol w="1087868">
                  <a:extLst>
                    <a:ext uri="{9D8B030D-6E8A-4147-A177-3AD203B41FA5}">
                      <a16:colId xmlns:a16="http://schemas.microsoft.com/office/drawing/2014/main" xmlns="" val="2168036245"/>
                    </a:ext>
                  </a:extLst>
                </a:gridCol>
                <a:gridCol w="1087868">
                  <a:extLst>
                    <a:ext uri="{9D8B030D-6E8A-4147-A177-3AD203B41FA5}">
                      <a16:colId xmlns:a16="http://schemas.microsoft.com/office/drawing/2014/main" xmlns="" val="3461066614"/>
                    </a:ext>
                  </a:extLst>
                </a:gridCol>
                <a:gridCol w="1087868">
                  <a:extLst>
                    <a:ext uri="{9D8B030D-6E8A-4147-A177-3AD203B41FA5}">
                      <a16:colId xmlns:a16="http://schemas.microsoft.com/office/drawing/2014/main" xmlns="" val="2366614081"/>
                    </a:ext>
                  </a:extLst>
                </a:gridCol>
                <a:gridCol w="1087868">
                  <a:extLst>
                    <a:ext uri="{9D8B030D-6E8A-4147-A177-3AD203B41FA5}">
                      <a16:colId xmlns:a16="http://schemas.microsoft.com/office/drawing/2014/main" xmlns="" val="552376007"/>
                    </a:ext>
                  </a:extLst>
                </a:gridCol>
                <a:gridCol w="1087868">
                  <a:extLst>
                    <a:ext uri="{9D8B030D-6E8A-4147-A177-3AD203B41FA5}">
                      <a16:colId xmlns:a16="http://schemas.microsoft.com/office/drawing/2014/main" xmlns="" val="3452738248"/>
                    </a:ext>
                  </a:extLst>
                </a:gridCol>
              </a:tblGrid>
              <a:tr h="664630">
                <a:tc>
                  <a:txBody>
                    <a:bodyPr/>
                    <a:lstStyle/>
                    <a:p>
                      <a:r>
                        <a:rPr lang="kk-KZ" dirty="0"/>
                        <a:t>Ауа температурасы (градуспен)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5747088"/>
                  </a:ext>
                </a:extLst>
              </a:tr>
              <a:tr h="664630">
                <a:tc>
                  <a:txBody>
                    <a:bodyPr/>
                    <a:lstStyle/>
                    <a:p>
                      <a:r>
                        <a:rPr lang="kk-KZ" dirty="0"/>
                        <a:t>Жиілігі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82590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100CA366-1942-442F-B0A0-06CDFE9DAE69}"/>
                  </a:ext>
                </a:extLst>
              </p:cNvPr>
              <p:cNvSpPr txBox="1"/>
              <p:nvPr/>
            </p:nvSpPr>
            <p:spPr>
              <a:xfrm>
                <a:off x="596150" y="3428999"/>
                <a:ext cx="609600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kk-KZ" sz="1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16 С</a:t>
                </a:r>
                <a14:m>
                  <m:oMath xmlns:m="http://schemas.openxmlformats.org/officeDocument/2006/math">
                    <m:r>
                      <a:rPr lang="kk-KZ" sz="18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°</m:t>
                    </m:r>
                  </m:oMath>
                </a14:m>
                <a:r>
                  <a:rPr lang="ru-RU" dirty="0"/>
                  <a:t> </a:t>
                </a:r>
                <a:r>
                  <a:rPr lang="ru-RU" dirty="0" err="1"/>
                  <a:t>температурасы</a:t>
                </a:r>
                <a:r>
                  <a:rPr lang="ru-RU" dirty="0"/>
                  <a:t> бол</a:t>
                </a:r>
                <a:r>
                  <a:rPr lang="kk-KZ" dirty="0" err="1"/>
                  <a:t>ған</a:t>
                </a:r>
                <a:r>
                  <a:rPr lang="kk-KZ" dirty="0"/>
                  <a:t> күндер санын анықтаңыз</a:t>
                </a:r>
              </a:p>
              <a:p>
                <a:pPr marL="342900" indent="-342900">
                  <a:buAutoNum type="arabicParenR"/>
                </a:pPr>
                <a:r>
                  <a:rPr lang="kk-KZ" sz="1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13 С</a:t>
                </a:r>
                <a14:m>
                  <m:oMath xmlns:m="http://schemas.openxmlformats.org/officeDocument/2006/math">
                    <m:r>
                      <a:rPr lang="kk-KZ" sz="18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°</m:t>
                    </m:r>
                  </m:oMath>
                </a14:m>
                <a:r>
                  <a:rPr lang="ru-RU" dirty="0"/>
                  <a:t> </a:t>
                </a:r>
                <a:r>
                  <a:rPr lang="ru-RU" dirty="0" err="1"/>
                  <a:t>температурасының</a:t>
                </a:r>
                <a:r>
                  <a:rPr lang="ru-RU" dirty="0"/>
                  <a:t> </a:t>
                </a:r>
                <a:r>
                  <a:rPr lang="ru-RU" dirty="0" err="1"/>
                  <a:t>абсолютті</a:t>
                </a:r>
                <a:r>
                  <a:rPr lang="ru-RU" dirty="0"/>
                  <a:t> </a:t>
                </a:r>
                <a:r>
                  <a:rPr lang="ru-RU" dirty="0" err="1"/>
                  <a:t>жиілігін</a:t>
                </a:r>
                <a:r>
                  <a:rPr lang="ru-RU" dirty="0"/>
                  <a:t> </a:t>
                </a:r>
                <a:r>
                  <a:rPr lang="ru-RU" dirty="0" err="1"/>
                  <a:t>анықтаңыз</a:t>
                </a:r>
                <a:endParaRPr lang="ru-RU" dirty="0"/>
              </a:p>
              <a:p>
                <a:pPr marL="342900" indent="-342900">
                  <a:buAutoNum type="arabicParenR"/>
                </a:pPr>
                <a:r>
                  <a:rPr lang="ru-RU" dirty="0"/>
                  <a:t>13</a:t>
                </a:r>
                <a:r>
                  <a:rPr lang="kk-KZ" sz="1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</a:t>
                </a:r>
                <a14:m>
                  <m:oMath xmlns:m="http://schemas.openxmlformats.org/officeDocument/2006/math">
                    <m:r>
                      <a:rPr lang="kk-KZ" sz="18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°</m:t>
                    </m:r>
                  </m:oMath>
                </a14:m>
                <a:r>
                  <a:rPr lang="ru-RU" dirty="0"/>
                  <a:t> </a:t>
                </a:r>
                <a:r>
                  <a:rPr lang="ru-RU" dirty="0" err="1"/>
                  <a:t>температурасының</a:t>
                </a:r>
                <a:r>
                  <a:rPr lang="ru-RU" dirty="0"/>
                  <a:t> </a:t>
                </a:r>
                <a:r>
                  <a:rPr lang="ru-RU" dirty="0" err="1"/>
                  <a:t>салыстырмалы</a:t>
                </a:r>
                <a:r>
                  <a:rPr lang="ru-RU" dirty="0"/>
                  <a:t> </a:t>
                </a:r>
                <a:r>
                  <a:rPr lang="ru-RU" dirty="0" err="1"/>
                  <a:t>жиілігін</a:t>
                </a:r>
                <a:r>
                  <a:rPr lang="ru-RU" dirty="0"/>
                  <a:t> </a:t>
                </a:r>
                <a:r>
                  <a:rPr lang="ru-RU" dirty="0" err="1"/>
                  <a:t>анықтаңыз</a:t>
                </a:r>
                <a:endParaRPr lang="ru-RU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00CA366-1942-442F-B0A0-06CDFE9DAE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150" y="3428999"/>
                <a:ext cx="6096000" cy="1200329"/>
              </a:xfrm>
              <a:prstGeom prst="rect">
                <a:avLst/>
              </a:prstGeom>
              <a:blipFill>
                <a:blip r:embed="rId2"/>
                <a:stretch>
                  <a:fillRect l="-900" t="-3046" b="-71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1269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2" y="77418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latin typeface="Kotex Cyrillic" pitchFamily="50" charset="-5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9471DC8-DA15-493D-B46A-ED84F2876D31}"/>
              </a:ext>
            </a:extLst>
          </p:cNvPr>
          <p:cNvSpPr txBox="1"/>
          <p:nvPr/>
        </p:nvSpPr>
        <p:spPr>
          <a:xfrm>
            <a:off x="111081" y="2610555"/>
            <a:ext cx="676484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RU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ешуі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Таңдама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(n)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көлемі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=15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n=  1+1+2+3+3+1+x = 15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x+11= 15</a:t>
            </a:r>
          </a:p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x=4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B8E995C-0281-45A4-ACF3-19B5DA3A5BEA}"/>
              </a:ext>
            </a:extLst>
          </p:cNvPr>
          <p:cNvSpPr txBox="1"/>
          <p:nvPr/>
        </p:nvSpPr>
        <p:spPr>
          <a:xfrm>
            <a:off x="111082" y="77418"/>
            <a:ext cx="1099969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Қыркүйек айындағы 15 күннің ауа температурасы өлшеніп, кесте түрінде мәлімет берілді</a:t>
            </a:r>
            <a:r>
              <a:rPr lang="kk-KZ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graphicFrame>
        <p:nvGraphicFramePr>
          <p:cNvPr id="7" name="Таблица 10">
            <a:extLst>
              <a:ext uri="{FF2B5EF4-FFF2-40B4-BE49-F238E27FC236}">
                <a16:creationId xmlns:a16="http://schemas.microsoft.com/office/drawing/2014/main" xmlns="" id="{2F8EF1FA-92CD-4656-9209-3BDC1006D7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9448314"/>
              </p:ext>
            </p:extLst>
          </p:nvPr>
        </p:nvGraphicFramePr>
        <p:xfrm>
          <a:off x="506503" y="1031525"/>
          <a:ext cx="8702940" cy="1579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3753">
                  <a:extLst>
                    <a:ext uri="{9D8B030D-6E8A-4147-A177-3AD203B41FA5}">
                      <a16:colId xmlns:a16="http://schemas.microsoft.com/office/drawing/2014/main" xmlns="" val="2936206539"/>
                    </a:ext>
                  </a:extLst>
                </a:gridCol>
                <a:gridCol w="724686">
                  <a:extLst>
                    <a:ext uri="{9D8B030D-6E8A-4147-A177-3AD203B41FA5}">
                      <a16:colId xmlns:a16="http://schemas.microsoft.com/office/drawing/2014/main" xmlns="" val="3338970090"/>
                    </a:ext>
                  </a:extLst>
                </a:gridCol>
                <a:gridCol w="845161">
                  <a:extLst>
                    <a:ext uri="{9D8B030D-6E8A-4147-A177-3AD203B41FA5}">
                      <a16:colId xmlns:a16="http://schemas.microsoft.com/office/drawing/2014/main" xmlns="" val="4039847395"/>
                    </a:ext>
                  </a:extLst>
                </a:gridCol>
                <a:gridCol w="1087868">
                  <a:extLst>
                    <a:ext uri="{9D8B030D-6E8A-4147-A177-3AD203B41FA5}">
                      <a16:colId xmlns:a16="http://schemas.microsoft.com/office/drawing/2014/main" xmlns="" val="2168036245"/>
                    </a:ext>
                  </a:extLst>
                </a:gridCol>
                <a:gridCol w="1087868">
                  <a:extLst>
                    <a:ext uri="{9D8B030D-6E8A-4147-A177-3AD203B41FA5}">
                      <a16:colId xmlns:a16="http://schemas.microsoft.com/office/drawing/2014/main" xmlns="" val="3461066614"/>
                    </a:ext>
                  </a:extLst>
                </a:gridCol>
                <a:gridCol w="1087868">
                  <a:extLst>
                    <a:ext uri="{9D8B030D-6E8A-4147-A177-3AD203B41FA5}">
                      <a16:colId xmlns:a16="http://schemas.microsoft.com/office/drawing/2014/main" xmlns="" val="2366614081"/>
                    </a:ext>
                  </a:extLst>
                </a:gridCol>
                <a:gridCol w="1087868">
                  <a:extLst>
                    <a:ext uri="{9D8B030D-6E8A-4147-A177-3AD203B41FA5}">
                      <a16:colId xmlns:a16="http://schemas.microsoft.com/office/drawing/2014/main" xmlns="" val="552376007"/>
                    </a:ext>
                  </a:extLst>
                </a:gridCol>
                <a:gridCol w="1087868">
                  <a:extLst>
                    <a:ext uri="{9D8B030D-6E8A-4147-A177-3AD203B41FA5}">
                      <a16:colId xmlns:a16="http://schemas.microsoft.com/office/drawing/2014/main" xmlns="" val="3452738248"/>
                    </a:ext>
                  </a:extLst>
                </a:gridCol>
              </a:tblGrid>
              <a:tr h="664630">
                <a:tc>
                  <a:txBody>
                    <a:bodyPr/>
                    <a:lstStyle/>
                    <a:p>
                      <a:r>
                        <a:rPr lang="kk-KZ" dirty="0"/>
                        <a:t>Ауа температурасы (градуспен)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16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5747088"/>
                  </a:ext>
                </a:extLst>
              </a:tr>
              <a:tr h="664630">
                <a:tc>
                  <a:txBody>
                    <a:bodyPr/>
                    <a:lstStyle/>
                    <a:p>
                      <a:r>
                        <a:rPr lang="kk-KZ" dirty="0"/>
                        <a:t>Жиілігі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82590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7919806E-8B2B-4FEF-8B52-9957A20981B0}"/>
                  </a:ext>
                </a:extLst>
              </p:cNvPr>
              <p:cNvSpPr txBox="1"/>
              <p:nvPr/>
            </p:nvSpPr>
            <p:spPr>
              <a:xfrm>
                <a:off x="1004047" y="4959026"/>
                <a:ext cx="6131858" cy="10642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kk-K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1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13 С</a:t>
                </a:r>
                <a14:m>
                  <m:oMath xmlns:m="http://schemas.openxmlformats.org/officeDocument/2006/math">
                    <m:r>
                      <a:rPr lang="kk-KZ" sz="18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°</m:t>
                    </m:r>
                  </m:oMath>
                </a14:m>
                <a:r>
                  <a:rPr lang="ru-RU" dirty="0"/>
                  <a:t> </a:t>
                </a:r>
                <a:r>
                  <a:rPr lang="ru-RU" dirty="0" err="1"/>
                  <a:t>нұсқалығының</a:t>
                </a:r>
                <a:r>
                  <a:rPr lang="ru-RU" dirty="0"/>
                  <a:t> </a:t>
                </a:r>
                <a:r>
                  <a:rPr lang="ru-RU" dirty="0" err="1"/>
                  <a:t>абсолютті</a:t>
                </a:r>
                <a:r>
                  <a:rPr lang="ru-RU" dirty="0"/>
                  <a:t> </a:t>
                </a:r>
                <a:r>
                  <a:rPr lang="ru-RU" dirty="0" err="1"/>
                  <a:t>жиілігі</a:t>
                </a:r>
                <a:r>
                  <a:rPr lang="ru-RU" dirty="0"/>
                  <a:t> </a:t>
                </a:r>
                <a:r>
                  <a:rPr lang="en-US" dirty="0"/>
                  <a:t>= 3</a:t>
                </a:r>
              </a:p>
              <a:p>
                <a:endParaRPr lang="en-US" dirty="0"/>
              </a:p>
              <a:p>
                <a:r>
                  <a:rPr lang="en-US" dirty="0"/>
                  <a:t>3) </a:t>
                </a:r>
                <a:r>
                  <a:rPr lang="kk-KZ" sz="1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13 С</a:t>
                </a:r>
                <a14:m>
                  <m:oMath xmlns:m="http://schemas.openxmlformats.org/officeDocument/2006/math">
                    <m:r>
                      <a:rPr lang="kk-KZ" sz="180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°</m:t>
                    </m:r>
                  </m:oMath>
                </a14:m>
                <a:r>
                  <a:rPr lang="ru-RU" dirty="0"/>
                  <a:t> </a:t>
                </a:r>
                <a:r>
                  <a:rPr lang="en-US" dirty="0"/>
                  <a:t> </a:t>
                </a:r>
                <a:r>
                  <a:rPr lang="kk-KZ" dirty="0"/>
                  <a:t>нұсқалығының салыстырмалы жиілігі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kk-KZ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kk-KZ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  <m:r>
                      <a:rPr lang="kk-KZ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0,2</a:t>
                </a:r>
                <a:r>
                  <a:rPr lang="kk-KZ" dirty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919806E-8B2B-4FEF-8B52-9957A20981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047" y="4959026"/>
                <a:ext cx="6131858" cy="1064266"/>
              </a:xfrm>
              <a:prstGeom prst="rect">
                <a:avLst/>
              </a:prstGeom>
              <a:blipFill>
                <a:blip r:embed="rId2"/>
                <a:stretch>
                  <a:fillRect l="-895" t="-3429" b="-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2008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8D157026318AA3409C6D93DA053016BD" ma:contentTypeVersion="2" ma:contentTypeDescription="Создание документа." ma:contentTypeScope="" ma:versionID="bb7ea4e753c82ce2153703e3d9ed1926">
  <xsd:schema xmlns:xsd="http://www.w3.org/2001/XMLSchema" xmlns:xs="http://www.w3.org/2001/XMLSchema" xmlns:p="http://schemas.microsoft.com/office/2006/metadata/properties" xmlns:ns3="44e66cc9-161c-4555-b9ad-ceb1ae339884" targetNamespace="http://schemas.microsoft.com/office/2006/metadata/properties" ma:root="true" ma:fieldsID="5bba5eb583aa3a30fa63e016748ebda3" ns3:_="">
    <xsd:import namespace="44e66cc9-161c-4555-b9ad-ceb1ae33988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e66cc9-161c-4555-b9ad-ceb1ae3398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92A0BE-81A0-4D42-8834-A7507EB02B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e66cc9-161c-4555-b9ad-ceb1ae3398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95D3AA1-534D-403B-A3EB-E91963B92B85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44e66cc9-161c-4555-b9ad-ceb1ae33988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7C69576-B0FF-4365-AACB-8CF8E412CE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Алгебра-1</Template>
  <TotalTime>931</TotalTime>
  <Words>453</Words>
  <Application>Microsoft Office PowerPoint</Application>
  <PresentationFormat>Широкоэкранный</PresentationFormat>
  <Paragraphs>132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Kotex Cyrillic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Zhaksylyk Talant</dc:creator>
  <cp:lastModifiedBy>Huawei</cp:lastModifiedBy>
  <cp:revision>11</cp:revision>
  <dcterms:created xsi:type="dcterms:W3CDTF">2024-02-12T17:33:20Z</dcterms:created>
  <dcterms:modified xsi:type="dcterms:W3CDTF">2024-08-13T06:39:06Z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0x0101008D157026318AA3409C6D93DA053016BD</vt:lpwstr>
  </property>
</Properties>
</file>