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75" r:id="rId6"/>
    <p:sldId id="422" r:id="rId7"/>
    <p:sldId id="411" r:id="rId8"/>
    <p:sldId id="420" r:id="rId9"/>
    <p:sldId id="412" r:id="rId10"/>
    <p:sldId id="419" r:id="rId11"/>
    <p:sldId id="424" r:id="rId12"/>
    <p:sldId id="427" r:id="rId13"/>
    <p:sldId id="428" r:id="rId14"/>
    <p:sldId id="429" r:id="rId15"/>
    <p:sldId id="42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9" y="8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8T17:50:51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 6261,'10'-4'-228,"5"0"36,-10 4 40,10 0 16,-10-3-1,10 3 53,-10-4 120,-1 0-16,6 0-8,-5 4 12,-5 0-32,5 0-152,0-3-168,-5 3-240,-10-4-916,-9 4 464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8T17:57:05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1944,'5'4'364,"5"-4"-100,-5 0 32,-5 4 48,5-4 0,5 3-40,-10-3-36,5 0-32,-5 0-36,5 4-16,-5-4-32,0 0-108,0 0-188,0 0-248,5 4-384,-5-4-460,10 0 696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3225.09839" units="1/cm"/>
          <inkml:channelProperty channel="Y" name="resolution" value="4300.131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27T12:07:46.7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13872 9385 1736 0,'-6'0'399'0,"-13"-5"-312"0,-8 1-187 16,-3 3-56-16,-4 1-48 0,-13 1-47 0,-2 3-263 16,-11 3-19-16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A3012-52BE-451B-A52A-2B90EBFF6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3593F16-F315-4077-7CF3-8C29EB82A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E8E6AFB-D8D4-77AD-D7A1-ACC326B61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86AC9C-23A1-5288-AD39-D53B045F4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5992B7-C0ED-994C-75E5-7B47C2FC0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94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7949D7-D347-B410-623F-DA8C67D1A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893635A-2268-702B-83A6-80D1C1C2E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57065DB-90C1-C0DE-7011-D21B72419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06B9342-A034-2F93-4A8F-2CEE53ED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653E737-5126-A848-FCC6-60E7CFB2D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63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B5817EE-ED2E-AFB6-5B4F-C123CDE530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45A4467-055B-2EAE-85BF-EA83F0D02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233B5E-FBFF-A644-917B-43FE3370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D56D3C-5844-D93F-F6A6-8B83A10BE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185EB1-AE0D-B942-1584-1AA717C3B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68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874194-0A40-A995-404F-BCB34A46A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EAD450-5E41-80FD-4298-22935E742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EC5FB49-1F0A-933F-0878-62545084C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FC9F456-D3CC-BD39-363E-E47DF8D7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53059C0-19EE-C629-EC22-12691C56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4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2B36F3-0DB2-5065-06AC-1995BB581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F229781-2E06-2352-647B-E305BE09C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91A7B1B-BE4F-CF81-68E6-127D43249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1069B2C-B91F-7628-E639-06EF21FE2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AF571D-81A8-0FD8-1E36-7A1673FDE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47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44331B-4740-03BD-B915-FDCE8DC2C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42B9B7D-6185-95AA-99B7-B0B6E331B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DD6B3A2-1439-2369-5029-973C8FDE0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4E144F2-BD1C-9E93-9563-C27CE045B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2CC59CC-69ED-E690-56B6-8AC52E408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A5A91DB-4490-2966-0E8A-0AE67B16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99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F002F2-FE2A-C6FD-879A-5B81B22FC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0352D06-9DA7-3F77-E0BD-E9F6103DB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0DE90FD-7D89-6CE3-3DC9-B7A096298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24903F3-59A3-F710-3C95-5ED7581DC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926016B-02CD-033E-E57F-65333917D8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71B9C9-1F7A-7E4A-621D-25E29E3B4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7D75FFE-8132-B82B-55B6-6D4CA3656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B70966C-D6F7-2A7C-07FD-41812565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67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3B301A-0480-85B5-F3D7-2DB445C43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66B9735-77F1-B6F7-A2E0-0EA54B4AA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76D9682-AA62-F27C-2E37-6914E21A9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63E74F7-FB92-E6B6-F8DF-F41CAC69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35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BA1030E-A752-5ECA-ED4A-6871648E8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7512FBD-5183-09C0-7D9F-9D1176CE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5E2F823-0E60-CB14-E8F8-C43F834C4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31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6218FA-E07A-D656-2641-E1976A026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6D1FC62-B990-AA85-19CB-5DD4F9852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3003895-2FB6-A87E-A8E8-26444C32B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F31C9A8-C758-AAC0-202F-6A3FA6CD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287297B-CA37-7173-40B8-A1478AE74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DEDB1EA-751B-4BEB-5EA0-9E818270F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38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B8EB2D-25E3-39E8-8F02-C5EF83D8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F79B41C-32B6-76EA-23CB-5C76803AB9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5FDF8F7-FCFE-F53C-E374-0AED5593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2B9A6B2-5119-BF3D-282D-0D5EEF85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B7FC345-B8CF-E5D3-3008-986DB5EA3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A5D9E31-B4CB-F79C-C1B0-2F6DC06D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91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FACA57-6E45-64F9-7860-FD5936DA8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EA21A19-2915-6BDC-1118-55C546594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EA93F4-6D80-5CC0-E0A8-DAF290626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A716787-F5AA-64CC-E758-92E0B9C8E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D605F0B-A652-67B3-E7B4-24066EA77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44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png"/><Relationship Id="rId12" Type="http://schemas.openxmlformats.org/officeDocument/2006/relationships/customXml" Target="../ink/ink3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7.png"/><Relationship Id="rId10" Type="http://schemas.openxmlformats.org/officeDocument/2006/relationships/customXml" Target="../ink/ink2.xml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9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17" Type="http://schemas.openxmlformats.org/officeDocument/2006/relationships/image" Target="../media/image39.png"/><Relationship Id="rId2" Type="http://schemas.openxmlformats.org/officeDocument/2006/relationships/image" Target="../media/image22.png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xmlns="" id="{F864736E-8B35-49AC-81D2-898B405B1D92}"/>
                  </a:ext>
                </a:extLst>
              </p14:cNvPr>
              <p14:cNvContentPartPr/>
              <p14:nvPr/>
            </p14:nvContentPartPr>
            <p14:xfrm>
              <a:off x="13194672" y="2910585"/>
              <a:ext cx="36000" cy="11160"/>
            </p14:xfrm>
          </p:contentPart>
        </mc:Choice>
        <mc:Fallback xmlns=""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F864736E-8B35-49AC-81D2-898B405B1D9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185672" y="2901945"/>
                <a:ext cx="53640" cy="2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" name="Рукописный ввод 4">
                <a:extLst>
                  <a:ext uri="{FF2B5EF4-FFF2-40B4-BE49-F238E27FC236}">
                    <a16:creationId xmlns:a16="http://schemas.microsoft.com/office/drawing/2014/main" xmlns="" id="{CB63013E-F909-4144-8FF9-A124536AD4A5}"/>
                  </a:ext>
                </a:extLst>
              </p14:cNvPr>
              <p14:cNvContentPartPr/>
              <p14:nvPr/>
            </p14:nvContentPartPr>
            <p14:xfrm>
              <a:off x="12610392" y="2558145"/>
              <a:ext cx="21600" cy="7200"/>
            </p14:xfrm>
          </p:contentPart>
        </mc:Choice>
        <mc:Fallback xmlns="">
          <p:pic>
            <p:nvPicPr>
              <p:cNvPr id="5" name="Рукописный ввод 4">
                <a:extLst>
                  <a:ext uri="{FF2B5EF4-FFF2-40B4-BE49-F238E27FC236}">
                    <a16:creationId xmlns:a16="http://schemas.microsoft.com/office/drawing/2014/main" id="{CB63013E-F909-4144-8FF9-A124536AD4A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601392" y="2549145"/>
                <a:ext cx="39240" cy="2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xmlns="" id="{51461DFD-0EB5-4A56-AF5B-5AA5C7975411}"/>
                  </a:ext>
                </a:extLst>
              </p14:cNvPr>
              <p14:cNvContentPartPr/>
              <p14:nvPr/>
            </p14:nvContentPartPr>
            <p14:xfrm>
              <a:off x="4896000" y="3375000"/>
              <a:ext cx="98280" cy="4680"/>
            </p14:xfrm>
          </p:contentPart>
        </mc:Choice>
        <mc:Fallback xmlns=""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id="{51461DFD-0EB5-4A56-AF5B-5AA5C797541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886640" y="3365640"/>
                <a:ext cx="117000" cy="234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F26BDF9C-CB2E-40BC-B023-EAB958D57223}"/>
              </a:ext>
            </a:extLst>
          </p:cNvPr>
          <p:cNvSpPr/>
          <p:nvPr/>
        </p:nvSpPr>
        <p:spPr>
          <a:xfrm>
            <a:off x="4315558" y="2502416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307AE7B5-81E7-42A6-A4C3-93B86D20300C}"/>
              </a:ext>
            </a:extLst>
          </p:cNvPr>
          <p:cNvSpPr/>
          <p:nvPr/>
        </p:nvSpPr>
        <p:spPr>
          <a:xfrm>
            <a:off x="4599577" y="3594016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E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48833B66-6FC6-4B17-B2E7-9FE661405297}"/>
              </a:ext>
            </a:extLst>
          </p:cNvPr>
          <p:cNvSpPr/>
          <p:nvPr/>
        </p:nvSpPr>
        <p:spPr>
          <a:xfrm>
            <a:off x="4367243" y="4425013"/>
            <a:ext cx="3387976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en-US" sz="48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76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15483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9012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: скругленные углы 3">
                <a:extLst>
                  <a:ext uri="{FF2B5EF4-FFF2-40B4-BE49-F238E27FC236}">
                    <a16:creationId xmlns:a16="http://schemas.microsoft.com/office/drawing/2014/main" xmlns="" id="{B7A620F1-7E2A-43EA-81D1-C563EC2CCDC5}"/>
                  </a:ext>
                </a:extLst>
              </p:cNvPr>
              <p:cNvSpPr/>
              <p:nvPr/>
            </p:nvSpPr>
            <p:spPr>
              <a:xfrm>
                <a:off x="103307" y="154838"/>
                <a:ext cx="11969834" cy="6703162"/>
              </a:xfrm>
              <a:prstGeom prst="roundRect">
                <a:avLst>
                  <a:gd name="adj" fmla="val 4821"/>
                </a:avLst>
              </a:prstGeom>
              <a:solidFill>
                <a:srgbClr val="FBFBFB"/>
              </a:solid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A3114F28-89F7-4E72-A5B5-96F676CF3687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>
                  <a:latin typeface="Kotex Cyrillic" pitchFamily="50" charset="-52"/>
                </a:endParaRPr>
              </a:p>
            </p:txBody>
          </p:sp>
        </mc:Choice>
        <mc:Fallback xmlns="">
          <p:sp>
            <p:nvSpPr>
              <p:cNvPr id="4" name="Прямоугольник: скругленные углы 3">
                <a:extLst>
                  <a:ext uri="{FF2B5EF4-FFF2-40B4-BE49-F238E27FC236}">
                    <a16:creationId xmlns:a16="http://schemas.microsoft.com/office/drawing/2014/main" id="{B7A620F1-7E2A-43EA-81D1-C563EC2CCD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07" y="154838"/>
                <a:ext cx="11969834" cy="6703162"/>
              </a:xfrm>
              <a:prstGeom prst="roundRect">
                <a:avLst>
                  <a:gd name="adj" fmla="val 4821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AD7B3791-C5F1-4940-AA05-0C76E0C666E1}"/>
              </a:ext>
            </a:extLst>
          </p:cNvPr>
          <p:cNvCxnSpPr/>
          <p:nvPr/>
        </p:nvCxnSpPr>
        <p:spPr>
          <a:xfrm>
            <a:off x="0" y="21435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">
            <a:extLst>
              <a:ext uri="{FF2B5EF4-FFF2-40B4-BE49-F238E27FC236}">
                <a16:creationId xmlns:a16="http://schemas.microsoft.com/office/drawing/2014/main" xmlns="" id="{DB3D7007-F9A2-492F-A41F-FE394D244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F8BAD45C-C80D-468E-B1D8-D2B3B1D11974}"/>
                  </a:ext>
                </a:extLst>
              </p:cNvPr>
              <p:cNvSpPr txBox="1"/>
              <p:nvPr/>
            </p:nvSpPr>
            <p:spPr>
              <a:xfrm>
                <a:off x="111083" y="508520"/>
                <a:ext cx="10279011" cy="7838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ru-RU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4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kk-KZ" sz="24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den>
                      </m:f>
                      <m:r>
                        <a:rPr lang="kk-KZ" sz="2400" b="0" i="1" smtClean="0">
                          <a:latin typeface="Cambria Math" panose="02040503050406030204" pitchFamily="18" charset="0"/>
                        </a:rPr>
                        <m:t> функциясының мәні қай аралықта оң мән қабылдайды?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8BAD45C-C80D-468E-B1D8-D2B3B1D119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83" y="508520"/>
                <a:ext cx="10279011" cy="7838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7EADFF80-7F50-4571-A864-C40C1428DD5F}"/>
                  </a:ext>
                </a:extLst>
              </p:cNvPr>
              <p:cNvSpPr txBox="1"/>
              <p:nvPr/>
            </p:nvSpPr>
            <p:spPr>
              <a:xfrm>
                <a:off x="439751" y="1937181"/>
                <a:ext cx="12881261" cy="29836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sz="2400" dirty="0"/>
                  <a:t>К </a:t>
                </a:r>
                <a14:m>
                  <m:oMath xmlns:m="http://schemas.openxmlformats.org/officeDocument/2006/math">
                    <m:r>
                      <a:rPr lang="kk-K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kk-K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ru-RU" sz="2400" dirty="0"/>
                  <a:t> </a:t>
                </a:r>
                <a:r>
                  <a:rPr lang="ru-RU" sz="2400" dirty="0" err="1"/>
                  <a:t>болғанда</a:t>
                </a:r>
                <a:r>
                  <a:rPr lang="ru-RU" sz="2400" dirty="0"/>
                  <a:t>,  функция</a:t>
                </a:r>
              </a:p>
              <a:p>
                <a14:m>
                  <m:oMath xmlns:m="http://schemas.openxmlformats.org/officeDocument/2006/math">
                    <m:r>
                      <a:rPr lang="kk-KZ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sz="2400" i="1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ru-RU" sz="2400" dirty="0"/>
                  <a:t>; 0) </a:t>
                </a:r>
                <a:r>
                  <a:rPr lang="ru-RU" sz="2400" dirty="0" err="1"/>
                  <a:t>аралығынды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теріс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мәндер</a:t>
                </a:r>
                <a:r>
                  <a:rPr lang="ru-RU" sz="2400" dirty="0"/>
                  <a:t>,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0;</m:t>
                        </m:r>
                        <m:r>
                          <a:rPr lang="pt-B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  <m:r>
                      <a:rPr lang="kk-KZ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400" dirty="0"/>
                  <a:t> </a:t>
                </a:r>
                <a:r>
                  <a:rPr lang="ru-RU" sz="2400" dirty="0" err="1"/>
                  <a:t>аралығында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оң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мәндер</a:t>
                </a:r>
                <a:r>
                  <a:rPr lang="ru-RU" sz="2400" dirty="0"/>
                  <a:t> </a:t>
                </a:r>
                <a:r>
                  <a:rPr lang="ru-RU" sz="2400" dirty="0" err="1"/>
                  <a:t>қабылдайды</a:t>
                </a:r>
                <a:endParaRPr lang="ru-RU" sz="2400" dirty="0"/>
              </a:p>
              <a:p>
                <a:endParaRPr lang="ru-RU" sz="2400" dirty="0"/>
              </a:p>
              <a:p>
                <a:endParaRPr lang="ru-RU" sz="2400" dirty="0"/>
              </a:p>
              <a:p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24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kk-KZ" sz="24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  <a:r>
                  <a:rPr lang="ru-RU" sz="2400" dirty="0" err="1"/>
                  <a:t>функциясында</a:t>
                </a:r>
                <a:r>
                  <a:rPr lang="ru-RU" sz="2400" dirty="0"/>
                  <a:t> </a:t>
                </a:r>
                <a:r>
                  <a:rPr lang="kk-KZ" sz="2400" dirty="0"/>
                  <a:t>К 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ru-RU" sz="2400" dirty="0"/>
                  <a:t> </a:t>
                </a:r>
                <a:r>
                  <a:rPr lang="ru-RU" sz="2400" dirty="0" err="1"/>
                  <a:t>яғни</a:t>
                </a:r>
                <a:r>
                  <a:rPr lang="ru-RU" sz="2400" dirty="0"/>
                  <a:t>, </a:t>
                </a:r>
                <a:r>
                  <a:rPr lang="kk-KZ" sz="2400" dirty="0"/>
                  <a:t>20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ru-RU" sz="2400" dirty="0"/>
                  <a:t> болғандықтан, </a:t>
                </a:r>
              </a:p>
              <a:p>
                <a:endParaRPr lang="ru-RU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24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  <m:r>
                      <a:rPr lang="kk-KZ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2400" b="0" i="1" smtClean="0">
                        <a:latin typeface="Cambria Math" panose="02040503050406030204" pitchFamily="18" charset="0"/>
                      </a:rPr>
                      <m:t> функциясы </m:t>
                    </m:r>
                    <m:d>
                      <m:dPr>
                        <m:ctrlPr>
                          <a:rPr lang="kk-K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0;</m:t>
                        </m:r>
                        <m:r>
                          <a:rPr lang="pt-B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  <m:r>
                      <a:rPr lang="kk-KZ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400" dirty="0"/>
                  <a:t> </a:t>
                </a:r>
                <a:r>
                  <a:rPr lang="ru-RU" sz="2400" dirty="0" err="1"/>
                  <a:t>аралығында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оң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мәндер</a:t>
                </a:r>
                <a:r>
                  <a:rPr lang="ru-RU" sz="2400" dirty="0"/>
                  <a:t> </a:t>
                </a:r>
                <a:r>
                  <a:rPr lang="ru-RU" sz="2400" dirty="0" err="1"/>
                  <a:t>қабылдайды</a:t>
                </a:r>
                <a:endParaRPr lang="ru-RU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EADFF80-7F50-4571-A864-C40C1428DD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51" y="1937181"/>
                <a:ext cx="12881261" cy="2983637"/>
              </a:xfrm>
              <a:prstGeom prst="rect">
                <a:avLst/>
              </a:prstGeom>
              <a:blipFill>
                <a:blip r:embed="rId4"/>
                <a:stretch>
                  <a:fillRect l="-710" t="-1636" b="-14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866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15483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9012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: скругленные углы 3">
                <a:extLst>
                  <a:ext uri="{FF2B5EF4-FFF2-40B4-BE49-F238E27FC236}">
                    <a16:creationId xmlns:a16="http://schemas.microsoft.com/office/drawing/2014/main" xmlns="" id="{B7A620F1-7E2A-43EA-81D1-C563EC2CCDC5}"/>
                  </a:ext>
                </a:extLst>
              </p:cNvPr>
              <p:cNvSpPr/>
              <p:nvPr/>
            </p:nvSpPr>
            <p:spPr>
              <a:xfrm>
                <a:off x="103307" y="154838"/>
                <a:ext cx="11969834" cy="6703162"/>
              </a:xfrm>
              <a:prstGeom prst="roundRect">
                <a:avLst>
                  <a:gd name="adj" fmla="val 4821"/>
                </a:avLst>
              </a:prstGeom>
              <a:solidFill>
                <a:srgbClr val="FBFBFB"/>
              </a:solid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B89192EC-3BAA-41B0-A2AC-158DD1357EBF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>
                  <a:latin typeface="Kotex Cyrillic" pitchFamily="50" charset="-52"/>
                </a:endParaRPr>
              </a:p>
            </p:txBody>
          </p:sp>
        </mc:Choice>
        <mc:Fallback xmlns="">
          <p:sp>
            <p:nvSpPr>
              <p:cNvPr id="4" name="Прямоугольник: скругленные углы 3">
                <a:extLst>
                  <a:ext uri="{FF2B5EF4-FFF2-40B4-BE49-F238E27FC236}">
                    <a16:creationId xmlns:a16="http://schemas.microsoft.com/office/drawing/2014/main" id="{B7A620F1-7E2A-43EA-81D1-C563EC2CCD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07" y="154838"/>
                <a:ext cx="11969834" cy="6703162"/>
              </a:xfrm>
              <a:prstGeom prst="roundRect">
                <a:avLst>
                  <a:gd name="adj" fmla="val 4821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AD7B3791-C5F1-4940-AA05-0C76E0C666E1}"/>
              </a:ext>
            </a:extLst>
          </p:cNvPr>
          <p:cNvCxnSpPr/>
          <p:nvPr/>
        </p:nvCxnSpPr>
        <p:spPr>
          <a:xfrm>
            <a:off x="0" y="21435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">
            <a:extLst>
              <a:ext uri="{FF2B5EF4-FFF2-40B4-BE49-F238E27FC236}">
                <a16:creationId xmlns:a16="http://schemas.microsoft.com/office/drawing/2014/main" xmlns="" id="{DB3D7007-F9A2-492F-A41F-FE394D244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: скругленные углы 8">
                <a:extLst>
                  <a:ext uri="{FF2B5EF4-FFF2-40B4-BE49-F238E27FC236}">
                    <a16:creationId xmlns:a16="http://schemas.microsoft.com/office/drawing/2014/main" xmlns="" id="{3DEB798B-83C3-4782-9C20-194A8994890D}"/>
                  </a:ext>
                </a:extLst>
              </p:cNvPr>
              <p:cNvSpPr/>
              <p:nvPr/>
            </p:nvSpPr>
            <p:spPr>
              <a:xfrm>
                <a:off x="111083" y="58758"/>
                <a:ext cx="11969834" cy="6703162"/>
              </a:xfrm>
              <a:prstGeom prst="roundRect">
                <a:avLst>
                  <a:gd name="adj" fmla="val 4821"/>
                </a:avLst>
              </a:prstGeom>
              <a:solidFill>
                <a:srgbClr val="FBFBFB"/>
              </a:solid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A70B3C93-4176-4507-9B69-31A0D2247137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>
                  <a:latin typeface="Kotex Cyrillic" pitchFamily="50" charset="-52"/>
                </a:endParaRPr>
              </a:p>
            </p:txBody>
          </p:sp>
        </mc:Choice>
        <mc:Fallback xmlns="">
          <p:sp>
            <p:nvSpPr>
              <p:cNvPr id="9" name="Прямоугольник: скругленные углы 8">
                <a:extLst>
                  <a:ext uri="{FF2B5EF4-FFF2-40B4-BE49-F238E27FC236}">
                    <a16:creationId xmlns:a16="http://schemas.microsoft.com/office/drawing/2014/main" id="{3DEB798B-83C3-4782-9C20-194A899489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83" y="58758"/>
                <a:ext cx="11969834" cy="6703162"/>
              </a:xfrm>
              <a:prstGeom prst="roundRect">
                <a:avLst>
                  <a:gd name="adj" fmla="val 4821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2">
            <a:extLst>
              <a:ext uri="{FF2B5EF4-FFF2-40B4-BE49-F238E27FC236}">
                <a16:creationId xmlns:a16="http://schemas.microsoft.com/office/drawing/2014/main" xmlns="" id="{4CE2C68F-F0D1-4C7C-84CF-D9C624F53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FD7B70DE-25B8-4357-A0C7-4F378707CA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758" y="450447"/>
            <a:ext cx="5316113" cy="46439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736AAFD9-BFEC-46F6-A58A-6FC127980B65}"/>
                  </a:ext>
                </a:extLst>
              </p:cNvPr>
              <p:cNvSpPr txBox="1"/>
              <p:nvPr/>
            </p:nvSpPr>
            <p:spPr>
              <a:xfrm>
                <a:off x="614083" y="602148"/>
                <a:ext cx="6624916" cy="21461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1-суретте </a:t>
                </a:r>
                <a:r>
                  <a:rPr lang="ru-RU" dirty="0" err="1"/>
                  <a:t>көрсетілген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х </m:t>
                        </m:r>
                      </m:den>
                    </m:f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ru-RU" dirty="0" err="1"/>
                  <a:t>функциясының</a:t>
                </a:r>
                <a:r>
                  <a:rPr lang="ru-RU" dirty="0"/>
                  <a:t> </a:t>
                </a:r>
                <a:r>
                  <a:rPr lang="ru-RU" dirty="0" err="1"/>
                  <a:t>графигін</a:t>
                </a:r>
                <a:r>
                  <a:rPr lang="ru-RU" dirty="0"/>
                  <a:t> </a:t>
                </a:r>
              </a:p>
              <a:p>
                <a:r>
                  <a:rPr lang="ru-RU" dirty="0" err="1"/>
                  <a:t>пайдаланып</a:t>
                </a:r>
                <a:r>
                  <a:rPr lang="ru-RU" dirty="0"/>
                  <a:t>:</a:t>
                </a:r>
              </a:p>
              <a:p>
                <a:endParaRPr lang="ru-RU" dirty="0"/>
              </a:p>
              <a:p>
                <a:pPr marL="342900" indent="-342900">
                  <a:buAutoNum type="arabicParenR"/>
                </a:pPr>
                <a:r>
                  <a:rPr lang="ru-RU" dirty="0"/>
                  <a:t>х = -4,  2 </a:t>
                </a:r>
                <a:r>
                  <a:rPr lang="ru-RU" dirty="0" err="1"/>
                  <a:t>мәндеріне</a:t>
                </a:r>
                <a:r>
                  <a:rPr lang="ru-RU" dirty="0"/>
                  <a:t> </a:t>
                </a:r>
                <a:r>
                  <a:rPr lang="ru-RU" dirty="0" err="1"/>
                  <a:t>келетін</a:t>
                </a:r>
                <a:r>
                  <a:rPr lang="ru-RU" dirty="0"/>
                  <a:t> у </a:t>
                </a:r>
                <a:r>
                  <a:rPr lang="ru-RU" dirty="0" err="1"/>
                  <a:t>мәндерін</a:t>
                </a:r>
                <a:r>
                  <a:rPr lang="ru-RU" dirty="0"/>
                  <a:t> </a:t>
                </a:r>
                <a:r>
                  <a:rPr lang="ru-RU" dirty="0" err="1"/>
                  <a:t>табыңдар</a:t>
                </a:r>
                <a:r>
                  <a:rPr lang="ru-RU" dirty="0"/>
                  <a:t> ;</a:t>
                </a:r>
              </a:p>
              <a:p>
                <a:endParaRPr lang="ru-RU" dirty="0"/>
              </a:p>
              <a:p>
                <a:r>
                  <a:rPr lang="ru-RU" dirty="0"/>
                  <a:t>2)   у = </a:t>
                </a:r>
                <a:r>
                  <a:rPr lang="kk-KZ" dirty="0"/>
                  <a:t> -2</a:t>
                </a:r>
                <a:r>
                  <a:rPr lang="en-US" dirty="0"/>
                  <a:t>, </a:t>
                </a:r>
                <a:r>
                  <a:rPr lang="kk-KZ" dirty="0"/>
                  <a:t>0,5  мәндеріне келетін х мәндерін табыңдар.</a:t>
                </a:r>
              </a:p>
              <a:p>
                <a:r>
                  <a:rPr lang="kk-KZ" dirty="0"/>
                  <a:t>    </a:t>
                </a:r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36AAFD9-BFEC-46F6-A58A-6FC127980B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83" y="602148"/>
                <a:ext cx="6624916" cy="2146100"/>
              </a:xfrm>
              <a:prstGeom prst="rect">
                <a:avLst/>
              </a:prstGeom>
              <a:blipFill>
                <a:blip r:embed="rId5"/>
                <a:stretch>
                  <a:fillRect l="-8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178D1EB-728C-44F0-8C45-06F6BA794ABD}"/>
              </a:ext>
            </a:extLst>
          </p:cNvPr>
          <p:cNvSpPr txBox="1"/>
          <p:nvPr/>
        </p:nvSpPr>
        <p:spPr>
          <a:xfrm>
            <a:off x="614083" y="3059668"/>
            <a:ext cx="125954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х = -4</a:t>
            </a:r>
          </a:p>
          <a:p>
            <a:endParaRPr lang="ru-RU" dirty="0"/>
          </a:p>
          <a:p>
            <a:r>
              <a:rPr lang="ru-RU" dirty="0"/>
              <a:t>х = 2</a:t>
            </a:r>
          </a:p>
          <a:p>
            <a:endParaRPr lang="ru-RU" dirty="0"/>
          </a:p>
          <a:p>
            <a:r>
              <a:rPr lang="ru-RU" dirty="0"/>
              <a:t>у = -2</a:t>
            </a:r>
          </a:p>
          <a:p>
            <a:endParaRPr lang="ru-RU" dirty="0"/>
          </a:p>
          <a:p>
            <a:r>
              <a:rPr lang="ru-RU" dirty="0"/>
              <a:t>у= 0,5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xmlns="" id="{25EDD24F-9A54-4F47-8A2D-050179090E6C}"/>
              </a:ext>
            </a:extLst>
          </p:cNvPr>
          <p:cNvCxnSpPr/>
          <p:nvPr/>
        </p:nvCxnSpPr>
        <p:spPr>
          <a:xfrm>
            <a:off x="1873624" y="3229628"/>
            <a:ext cx="10655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xmlns="" id="{E77E930C-FFF3-4B3A-A52A-8B0C7054D3B7}"/>
              </a:ext>
            </a:extLst>
          </p:cNvPr>
          <p:cNvCxnSpPr/>
          <p:nvPr/>
        </p:nvCxnSpPr>
        <p:spPr>
          <a:xfrm>
            <a:off x="1873624" y="3783245"/>
            <a:ext cx="10655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xmlns="" id="{77DD97E8-1AAA-4B58-AC80-40A55228D495}"/>
              </a:ext>
            </a:extLst>
          </p:cNvPr>
          <p:cNvCxnSpPr/>
          <p:nvPr/>
        </p:nvCxnSpPr>
        <p:spPr>
          <a:xfrm>
            <a:off x="1873624" y="4361743"/>
            <a:ext cx="10655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xmlns="" id="{65769286-1BA0-4D74-B9F5-BCA41B940FF3}"/>
              </a:ext>
            </a:extLst>
          </p:cNvPr>
          <p:cNvCxnSpPr/>
          <p:nvPr/>
        </p:nvCxnSpPr>
        <p:spPr>
          <a:xfrm>
            <a:off x="1873624" y="4915360"/>
            <a:ext cx="10655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EA2FBC0D-3C64-4A1D-B73D-0AEBF80DB92C}"/>
              </a:ext>
            </a:extLst>
          </p:cNvPr>
          <p:cNvSpPr txBox="1"/>
          <p:nvPr/>
        </p:nvSpPr>
        <p:spPr>
          <a:xfrm>
            <a:off x="3255583" y="3038904"/>
            <a:ext cx="125954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у = -0,5</a:t>
            </a:r>
          </a:p>
          <a:p>
            <a:endParaRPr lang="ru-RU" dirty="0"/>
          </a:p>
          <a:p>
            <a:r>
              <a:rPr lang="ru-RU" dirty="0"/>
              <a:t>у = 1</a:t>
            </a:r>
          </a:p>
          <a:p>
            <a:endParaRPr lang="ru-RU" dirty="0"/>
          </a:p>
          <a:p>
            <a:r>
              <a:rPr lang="ru-RU" dirty="0"/>
              <a:t>х = -1</a:t>
            </a:r>
          </a:p>
          <a:p>
            <a:endParaRPr lang="ru-RU" dirty="0"/>
          </a:p>
          <a:p>
            <a:r>
              <a:rPr lang="ru-RU" dirty="0"/>
              <a:t>х = 4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87D2B48B-D83E-45D8-9E70-21E73E5A2879}"/>
              </a:ext>
            </a:extLst>
          </p:cNvPr>
          <p:cNvCxnSpPr/>
          <p:nvPr/>
        </p:nvCxnSpPr>
        <p:spPr>
          <a:xfrm>
            <a:off x="7968343" y="1461158"/>
            <a:ext cx="0" cy="2900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0BF52B23-3903-4C48-AD8C-65C62C42602A}"/>
              </a:ext>
            </a:extLst>
          </p:cNvPr>
          <p:cNvCxnSpPr>
            <a:cxnSpLocks/>
          </p:cNvCxnSpPr>
          <p:nvPr/>
        </p:nvCxnSpPr>
        <p:spPr>
          <a:xfrm>
            <a:off x="7395023" y="3001028"/>
            <a:ext cx="20195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1224ECC4-8EE4-45C0-A69C-2D5115F09486}"/>
              </a:ext>
            </a:extLst>
          </p:cNvPr>
          <p:cNvCxnSpPr>
            <a:cxnSpLocks/>
          </p:cNvCxnSpPr>
          <p:nvPr/>
        </p:nvCxnSpPr>
        <p:spPr>
          <a:xfrm flipH="1">
            <a:off x="9710206" y="1675198"/>
            <a:ext cx="1" cy="1917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5060046C-8EDB-4535-8B22-C8C655B2D61B}"/>
              </a:ext>
            </a:extLst>
          </p:cNvPr>
          <p:cNvCxnSpPr>
            <a:cxnSpLocks/>
          </p:cNvCxnSpPr>
          <p:nvPr/>
        </p:nvCxnSpPr>
        <p:spPr>
          <a:xfrm flipH="1">
            <a:off x="8789588" y="2556588"/>
            <a:ext cx="23545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A939BE12-D41D-4C4E-A051-EA961C3497B6}"/>
              </a:ext>
            </a:extLst>
          </p:cNvPr>
          <p:cNvCxnSpPr/>
          <p:nvPr/>
        </p:nvCxnSpPr>
        <p:spPr>
          <a:xfrm>
            <a:off x="-373224" y="1461158"/>
            <a:ext cx="0" cy="15398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0C592FD1-473E-4627-816F-A147C2308CAA}"/>
              </a:ext>
            </a:extLst>
          </p:cNvPr>
          <p:cNvCxnSpPr>
            <a:cxnSpLocks/>
          </p:cNvCxnSpPr>
          <p:nvPr/>
        </p:nvCxnSpPr>
        <p:spPr>
          <a:xfrm>
            <a:off x="8404805" y="3429000"/>
            <a:ext cx="128841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xmlns="" id="{B692316C-3A22-46A5-BFD5-5DC37717D3EB}"/>
              </a:ext>
            </a:extLst>
          </p:cNvPr>
          <p:cNvCxnSpPr>
            <a:cxnSpLocks/>
          </p:cNvCxnSpPr>
          <p:nvPr/>
        </p:nvCxnSpPr>
        <p:spPr>
          <a:xfrm flipV="1">
            <a:off x="8827062" y="2238451"/>
            <a:ext cx="0" cy="164243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xmlns="" id="{293C77E5-70F5-4050-A249-AA4CEF766725}"/>
              </a:ext>
            </a:extLst>
          </p:cNvPr>
          <p:cNvCxnSpPr>
            <a:cxnSpLocks/>
          </p:cNvCxnSpPr>
          <p:nvPr/>
        </p:nvCxnSpPr>
        <p:spPr>
          <a:xfrm flipH="1">
            <a:off x="8404805" y="2679839"/>
            <a:ext cx="258665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xmlns="" id="{2B2C222C-684E-4F19-898B-9BB770B098AD}"/>
              </a:ext>
            </a:extLst>
          </p:cNvPr>
          <p:cNvCxnSpPr>
            <a:cxnSpLocks/>
          </p:cNvCxnSpPr>
          <p:nvPr/>
        </p:nvCxnSpPr>
        <p:spPr>
          <a:xfrm>
            <a:off x="10285741" y="2155552"/>
            <a:ext cx="0" cy="20763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33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95181" y="87642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44">
            <a:extLst>
              <a:ext uri="{FF2B5EF4-FFF2-40B4-BE49-F238E27FC236}">
                <a16:creationId xmlns:a16="http://schemas.microsoft.com/office/drawing/2014/main" xmlns="" id="{CB2FC69A-C13C-479D-8890-BFE9D571F2AB}"/>
              </a:ext>
            </a:extLst>
          </p:cNvPr>
          <p:cNvSpPr/>
          <p:nvPr/>
        </p:nvSpPr>
        <p:spPr>
          <a:xfrm>
            <a:off x="1057294" y="593926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151">
                <a:extLst>
                  <a:ext uri="{FF2B5EF4-FFF2-40B4-BE49-F238E27FC236}">
                    <a16:creationId xmlns:a16="http://schemas.microsoft.com/office/drawing/2014/main" xmlns="" id="{D7F4191C-DC2E-4B1D-9E96-B75CA26AB124}"/>
                  </a:ext>
                </a:extLst>
              </p:cNvPr>
              <p:cNvSpPr/>
              <p:nvPr/>
            </p:nvSpPr>
            <p:spPr>
              <a:xfrm>
                <a:off x="695271" y="2374961"/>
                <a:ext cx="10600258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189" indent="-457189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ru-RU" sz="4400" i="1" smtClean="0">
                        <a:latin typeface="Cambria Math" panose="02040503050406030204" pitchFamily="18" charset="0"/>
                      </a:rPr>
                      <m:t>Ф</m:t>
                    </m:r>
                    <m:r>
                      <a:rPr lang="ru-RU" sz="4400" b="0" i="1" smtClean="0">
                        <a:latin typeface="Cambria Math" panose="02040503050406030204" pitchFamily="18" charset="0"/>
                      </a:rPr>
                      <m:t>ункциясыны</m:t>
                    </m:r>
                    <m:r>
                      <a:rPr lang="kk-KZ" sz="4400" b="0" i="1" smtClean="0">
                        <a:latin typeface="Cambria Math" panose="02040503050406030204" pitchFamily="18" charset="0"/>
                      </a:rPr>
                      <m:t>ң қасиеттерін білдік, </m:t>
                    </m:r>
                  </m:oMath>
                </a14:m>
                <a:endParaRPr lang="kk-KZ" sz="4400" b="0" dirty="0"/>
              </a:p>
              <a:p>
                <a:r>
                  <a:rPr lang="ru-RU" sz="4400" dirty="0" err="1"/>
                  <a:t>графигін</a:t>
                </a:r>
                <a:r>
                  <a:rPr lang="ru-RU" sz="4400" dirty="0"/>
                  <a:t> </a:t>
                </a:r>
                <a:r>
                  <a:rPr lang="ru-RU" sz="4400" dirty="0" err="1"/>
                  <a:t>салуды</a:t>
                </a:r>
                <a:r>
                  <a:rPr lang="ru-RU" sz="4400" dirty="0"/>
                  <a:t> </a:t>
                </a:r>
                <a:r>
                  <a:rPr lang="ru-RU" sz="4400" dirty="0" err="1"/>
                  <a:t>үйрендік</a:t>
                </a:r>
                <a:endParaRPr lang="ru-RU" sz="4400" dirty="0"/>
              </a:p>
            </p:txBody>
          </p:sp>
        </mc:Choice>
        <mc:Fallback xmlns="">
          <p:sp>
            <p:nvSpPr>
              <p:cNvPr id="7" name="Rectangle 151">
                <a:extLst>
                  <a:ext uri="{FF2B5EF4-FFF2-40B4-BE49-F238E27FC236}">
                    <a16:creationId xmlns:a16="http://schemas.microsoft.com/office/drawing/2014/main" id="{D7F4191C-DC2E-4B1D-9E96-B75CA26AB1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71" y="2374961"/>
                <a:ext cx="10600258" cy="1446550"/>
              </a:xfrm>
              <a:prstGeom prst="rect">
                <a:avLst/>
              </a:prstGeom>
              <a:blipFill>
                <a:blip r:embed="rId2"/>
                <a:stretch>
                  <a:fillRect l="-2300" b="-194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1ECC066F-F300-493E-8593-F1E0AAD42F12}"/>
                  </a:ext>
                </a:extLst>
              </p:cNvPr>
              <p:cNvSpPr txBox="1"/>
              <p:nvPr/>
            </p:nvSpPr>
            <p:spPr>
              <a:xfrm>
                <a:off x="-1131939" y="1275893"/>
                <a:ext cx="6624916" cy="12480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ru-RU" sz="44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4400" i="1">
                              <a:latin typeface="Cambria Math" panose="02040503050406030204" pitchFamily="18" charset="0"/>
                            </a:rPr>
                            <m:t>к</m:t>
                          </m:r>
                        </m:num>
                        <m:den>
                          <m:r>
                            <a:rPr lang="kk-KZ" sz="4400" i="1">
                              <a:latin typeface="Cambria Math" panose="02040503050406030204" pitchFamily="18" charset="0"/>
                            </a:rPr>
                            <m:t>х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ECC066F-F300-493E-8593-F1E0AAD42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31939" y="1275893"/>
                <a:ext cx="6624916" cy="12480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4743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: скругленные углы 15">
                <a:extLst>
                  <a:ext uri="{FF2B5EF4-FFF2-40B4-BE49-F238E27FC236}">
                    <a16:creationId xmlns:a16="http://schemas.microsoft.com/office/drawing/2014/main" xmlns="" id="{C2C9D582-A172-A034-AD93-4D520E78DA7F}"/>
                  </a:ext>
                </a:extLst>
              </p:cNvPr>
              <p:cNvSpPr/>
              <p:nvPr/>
            </p:nvSpPr>
            <p:spPr>
              <a:xfrm>
                <a:off x="111083" y="154838"/>
                <a:ext cx="11969834" cy="6703162"/>
              </a:xfrm>
              <a:prstGeom prst="roundRect">
                <a:avLst>
                  <a:gd name="adj" fmla="val 4821"/>
                </a:avLst>
              </a:prstGeom>
              <a:solidFill>
                <a:srgbClr val="FBFBFB"/>
              </a:solid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8EB8CCD9-E83C-412D-9C91-50148F830762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>
                  <a:latin typeface="Kotex Cyrillic" pitchFamily="50" charset="-52"/>
                </a:endParaRPr>
              </a:p>
            </p:txBody>
          </p:sp>
        </mc:Choice>
        <mc:Fallback xmlns="">
          <p:sp>
            <p:nvSpPr>
              <p:cNvPr id="16" name="Прямоугольник: скругленные углы 15">
                <a:extLst>
                  <a:ext uri="{FF2B5EF4-FFF2-40B4-BE49-F238E27FC236}">
                    <a16:creationId xmlns:a16="http://schemas.microsoft.com/office/drawing/2014/main" id="{C2C9D582-A172-A034-AD93-4D520E78DA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83" y="154838"/>
                <a:ext cx="11969834" cy="6703162"/>
              </a:xfrm>
              <a:prstGeom prst="roundRect">
                <a:avLst>
                  <a:gd name="adj" fmla="val 4821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420C550-996B-4086-B623-3347B0A9DA2C}"/>
              </a:ext>
            </a:extLst>
          </p:cNvPr>
          <p:cNvSpPr txBox="1"/>
          <p:nvPr/>
        </p:nvSpPr>
        <p:spPr>
          <a:xfrm>
            <a:off x="2660596" y="2785628"/>
            <a:ext cx="6624916" cy="88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функциясы</a:t>
            </a:r>
            <a:endParaRPr lang="ru-RU" sz="4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3E6F0743-1BC3-4FBC-B48E-027CFFC7FCDE}"/>
                  </a:ext>
                </a:extLst>
              </p:cNvPr>
              <p:cNvSpPr txBox="1"/>
              <p:nvPr/>
            </p:nvSpPr>
            <p:spPr>
              <a:xfrm>
                <a:off x="243876" y="1117816"/>
                <a:ext cx="6624916" cy="15108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ru-RU" sz="5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5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5400" b="0" i="1" smtClean="0">
                              <a:latin typeface="Cambria Math" panose="02040503050406030204" pitchFamily="18" charset="0"/>
                            </a:rPr>
                            <m:t>к</m:t>
                          </m:r>
                        </m:num>
                        <m:den>
                          <m:r>
                            <a:rPr lang="kk-KZ" sz="54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E6F0743-1BC3-4FBC-B48E-027CFFC7FC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76" y="1117816"/>
                <a:ext cx="6624916" cy="15108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353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: скругленные углы 15">
                <a:extLst>
                  <a:ext uri="{FF2B5EF4-FFF2-40B4-BE49-F238E27FC236}">
                    <a16:creationId xmlns:a16="http://schemas.microsoft.com/office/drawing/2014/main" xmlns="" id="{C2C9D582-A172-A034-AD93-4D520E78DA7F}"/>
                  </a:ext>
                </a:extLst>
              </p:cNvPr>
              <p:cNvSpPr/>
              <p:nvPr/>
            </p:nvSpPr>
            <p:spPr>
              <a:xfrm>
                <a:off x="111083" y="77419"/>
                <a:ext cx="11969834" cy="6703162"/>
              </a:xfrm>
              <a:prstGeom prst="roundRect">
                <a:avLst>
                  <a:gd name="adj" fmla="val 4821"/>
                </a:avLst>
              </a:prstGeom>
              <a:solidFill>
                <a:srgbClr val="FBFBFB"/>
              </a:solid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A6E12F80-F4A7-4861-9117-6E91E94552F7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>
                  <a:latin typeface="Kotex Cyrillic" pitchFamily="50" charset="-52"/>
                </a:endParaRPr>
              </a:p>
            </p:txBody>
          </p:sp>
        </mc:Choice>
        <mc:Fallback xmlns="">
          <p:sp>
            <p:nvSpPr>
              <p:cNvPr id="16" name="Прямоугольник: скругленные углы 15">
                <a:extLst>
                  <a:ext uri="{FF2B5EF4-FFF2-40B4-BE49-F238E27FC236}">
                    <a16:creationId xmlns:a16="http://schemas.microsoft.com/office/drawing/2014/main" id="{C2C9D582-A172-A034-AD93-4D520E78DA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83" y="77419"/>
                <a:ext cx="11969834" cy="6703162"/>
              </a:xfrm>
              <a:prstGeom prst="roundRect">
                <a:avLst>
                  <a:gd name="adj" fmla="val 4821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057294" y="593926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151">
                <a:extLst>
                  <a:ext uri="{FF2B5EF4-FFF2-40B4-BE49-F238E27FC236}">
                    <a16:creationId xmlns:a16="http://schemas.microsoft.com/office/drawing/2014/main" xmlns="" id="{FE43F11A-34E8-4E0F-8AD4-F87DBB74D073}"/>
                  </a:ext>
                </a:extLst>
              </p:cNvPr>
              <p:cNvSpPr/>
              <p:nvPr/>
            </p:nvSpPr>
            <p:spPr>
              <a:xfrm>
                <a:off x="695271" y="2374961"/>
                <a:ext cx="10600258" cy="21236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189" indent="-457189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ru-RU" sz="4400" i="1">
                        <a:latin typeface="Cambria Math" panose="02040503050406030204" pitchFamily="18" charset="0"/>
                      </a:rPr>
                      <m:t>Ф</m:t>
                    </m:r>
                    <m:r>
                      <a:rPr lang="ru-RU" sz="4400" b="0" i="1" smtClean="0">
                        <a:latin typeface="Cambria Math" panose="02040503050406030204" pitchFamily="18" charset="0"/>
                      </a:rPr>
                      <m:t>ункциясыны</m:t>
                    </m:r>
                    <m:r>
                      <a:rPr lang="kk-KZ" sz="4400" b="0" i="1" smtClean="0">
                        <a:latin typeface="Cambria Math" panose="02040503050406030204" pitchFamily="18" charset="0"/>
                      </a:rPr>
                      <m:t>ң қасиеттерін білесіздер</m:t>
                    </m:r>
                  </m:oMath>
                </a14:m>
                <a:endParaRPr lang="ru-RU" sz="4400" dirty="0"/>
              </a:p>
              <a:p>
                <a:pPr marL="457189" indent="-457189">
                  <a:buFont typeface="Arial" panose="020B0604020202020204" pitchFamily="34" charset="0"/>
                  <a:buChar char="•"/>
                </a:pPr>
                <a:r>
                  <a:rPr lang="ru-RU" sz="4400" dirty="0" err="1"/>
                  <a:t>Функцияның</a:t>
                </a:r>
                <a:r>
                  <a:rPr lang="ru-RU" sz="4400" dirty="0"/>
                  <a:t> </a:t>
                </a:r>
                <a:r>
                  <a:rPr lang="ru-RU" sz="4400" dirty="0" err="1"/>
                  <a:t>графигін</a:t>
                </a:r>
                <a:r>
                  <a:rPr lang="ru-RU" sz="4400" dirty="0"/>
                  <a:t> </a:t>
                </a:r>
                <a:r>
                  <a:rPr lang="ru-RU" sz="4400" dirty="0" err="1"/>
                  <a:t>салуды</a:t>
                </a:r>
                <a:r>
                  <a:rPr lang="ru-RU" sz="4400" dirty="0"/>
                  <a:t> </a:t>
                </a:r>
                <a:r>
                  <a:rPr lang="ru-RU" sz="4400" dirty="0" err="1"/>
                  <a:t>үйренесіздер</a:t>
                </a:r>
                <a:endParaRPr lang="ru-RU" sz="4400" dirty="0"/>
              </a:p>
            </p:txBody>
          </p:sp>
        </mc:Choice>
        <mc:Fallback xmlns="">
          <p:sp>
            <p:nvSpPr>
              <p:cNvPr id="8" name="Rectangle 151">
                <a:extLst>
                  <a:ext uri="{FF2B5EF4-FFF2-40B4-BE49-F238E27FC236}">
                    <a16:creationId xmlns:a16="http://schemas.microsoft.com/office/drawing/2014/main" id="{FE43F11A-34E8-4E0F-8AD4-F87DBB74D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71" y="2374961"/>
                <a:ext cx="10600258" cy="2123658"/>
              </a:xfrm>
              <a:prstGeom prst="rect">
                <a:avLst/>
              </a:prstGeom>
              <a:blipFill>
                <a:blip r:embed="rId3"/>
                <a:stretch>
                  <a:fillRect l="-2070" b="-129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0ADCF03D-6CF7-48E5-ACA6-D9FF81776EFE}"/>
                  </a:ext>
                </a:extLst>
              </p:cNvPr>
              <p:cNvSpPr txBox="1"/>
              <p:nvPr/>
            </p:nvSpPr>
            <p:spPr>
              <a:xfrm>
                <a:off x="-1131939" y="1275893"/>
                <a:ext cx="6624916" cy="12480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ru-RU" sz="44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4400" i="1">
                              <a:latin typeface="Cambria Math" panose="02040503050406030204" pitchFamily="18" charset="0"/>
                            </a:rPr>
                            <m:t>к</m:t>
                          </m:r>
                        </m:num>
                        <m:den>
                          <m:r>
                            <a:rPr lang="kk-KZ" sz="4400" i="1">
                              <a:latin typeface="Cambria Math" panose="02040503050406030204" pitchFamily="18" charset="0"/>
                            </a:rPr>
                            <m:t>х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ADCF03D-6CF7-48E5-ACA6-D9FF81776E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31939" y="1275893"/>
                <a:ext cx="6624916" cy="12480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614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95181" y="87642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403206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B02FB2DA-CFB6-47F9-A306-3A0AB157E7DD}"/>
                  </a:ext>
                </a:extLst>
              </p:cNvPr>
              <p:cNvSpPr txBox="1"/>
              <p:nvPr/>
            </p:nvSpPr>
            <p:spPr>
              <a:xfrm>
                <a:off x="523894" y="177544"/>
                <a:ext cx="9441200" cy="823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36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i="1">
                            <a:latin typeface="Cambria Math" panose="02040503050406030204" pitchFamily="18" charset="0"/>
                          </a:rPr>
                          <m:t>к</m:t>
                        </m:r>
                      </m:num>
                      <m:den>
                        <m:r>
                          <a:rPr lang="kk-KZ" sz="3600" i="1"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sz="3600" dirty="0"/>
                  <a:t>  функциясыны</a:t>
                </a:r>
                <a:r>
                  <a:rPr lang="kk-KZ" sz="3600" dirty="0"/>
                  <a:t>ң қасиеттері:</a:t>
                </a:r>
                <a:endParaRPr lang="ru-RU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02FB2DA-CFB6-47F9-A306-3A0AB157E7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94" y="177544"/>
                <a:ext cx="9441200" cy="823110"/>
              </a:xfrm>
              <a:prstGeom prst="rect">
                <a:avLst/>
              </a:prstGeom>
              <a:blipFill>
                <a:blip r:embed="rId2"/>
                <a:stretch>
                  <a:fillRect t="-2963" b="-140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AB306384-A52A-4362-A82C-A9BC5BCA54F6}"/>
                  </a:ext>
                </a:extLst>
              </p:cNvPr>
              <p:cNvSpPr txBox="1"/>
              <p:nvPr/>
            </p:nvSpPr>
            <p:spPr>
              <a:xfrm>
                <a:off x="126985" y="3321916"/>
                <a:ext cx="12081764" cy="25270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800" dirty="0"/>
                  <a:t>   </a:t>
                </a:r>
                <a14:m>
                  <m:oMath xmlns:m="http://schemas.openxmlformats.org/officeDocument/2006/math">
                    <m:r>
                      <a:rPr lang="ru-RU" sz="32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32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i="1">
                            <a:latin typeface="Cambria Math" panose="02040503050406030204" pitchFamily="18" charset="0"/>
                          </a:rPr>
                          <m:t>к</m:t>
                        </m:r>
                      </m:num>
                      <m:den>
                        <m:r>
                          <a:rPr lang="kk-KZ" sz="3200" i="1"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sz="3200" dirty="0"/>
                  <a:t>  функциясыны</a:t>
                </a:r>
                <a:r>
                  <a:rPr lang="kk-KZ" sz="3200" dirty="0"/>
                  <a:t>ң анықталу жиыны </a:t>
                </a:r>
                <a14:m>
                  <m:oMath xmlns:m="http://schemas.openxmlformats.org/officeDocument/2006/math">
                    <m:r>
                      <a:rPr lang="kk-KZ" sz="3200" b="0" i="1" smtClean="0">
                        <a:latin typeface="Cambria Math" panose="02040503050406030204" pitchFamily="18" charset="0"/>
                      </a:rPr>
                      <m:t>0 </m:t>
                    </m:r>
                  </m:oMath>
                </a14:m>
                <a:r>
                  <a:rPr lang="kk-KZ" sz="3200" dirty="0"/>
                  <a:t>– ден өзге сандар болады. Себебі бөлшек бөліміндегі х айнымалысының орнына </a:t>
                </a:r>
              </a:p>
              <a:p>
                <a:r>
                  <a:rPr lang="kk-KZ" sz="3200" dirty="0"/>
                  <a:t>0 –</a:t>
                </a:r>
                <a:r>
                  <a:rPr lang="kk-KZ" sz="3200" dirty="0" err="1"/>
                  <a:t>ді</a:t>
                </a:r>
                <a:r>
                  <a:rPr lang="kk-KZ" sz="3200" dirty="0"/>
                  <a:t> қойғанда анықталмағандыққа келеміз</a:t>
                </a:r>
                <a:endParaRPr lang="kk-KZ" sz="2000" dirty="0"/>
              </a:p>
              <a:p>
                <a:r>
                  <a:rPr lang="kk-KZ" sz="2000" dirty="0"/>
                  <a:t> </a:t>
                </a:r>
              </a:p>
              <a:p>
                <a:r>
                  <a:rPr lang="kk-KZ" sz="2000" dirty="0"/>
                  <a:t>       </a:t>
                </a:r>
                <a:r>
                  <a:rPr lang="kk-KZ" sz="3200" dirty="0"/>
                  <a:t>Символдық түрде былай белгіленеді: </a:t>
                </a:r>
                <a:r>
                  <a:rPr lang="en-US" sz="3200" dirty="0"/>
                  <a:t>D(y)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kk-KZ" sz="3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sz="3200" i="1">
                        <a:latin typeface="Cambria Math" panose="02040503050406030204" pitchFamily="18" charset="0"/>
                      </a:rPr>
                      <m:t>∞</m:t>
                    </m:r>
                    <m:r>
                      <m:rPr>
                        <m:nor/>
                      </m:rPr>
                      <a:rPr lang="ru-RU" sz="3200" dirty="0"/>
                      <m:t>; 0)</m:t>
                    </m:r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kk-K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0;</m:t>
                        </m:r>
                        <m:r>
                          <a:rPr lang="pt-B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B306384-A52A-4362-A82C-A9BC5BCA5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85" y="3321916"/>
                <a:ext cx="12081764" cy="2527038"/>
              </a:xfrm>
              <a:prstGeom prst="rect">
                <a:avLst/>
              </a:prstGeom>
              <a:blipFill>
                <a:blip r:embed="rId3"/>
                <a:stretch>
                  <a:fillRect l="-1312" t="-725" b="-72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50D541F0-CD26-4C32-9003-1137E6C610CD}"/>
                  </a:ext>
                </a:extLst>
              </p:cNvPr>
              <p:cNvSpPr txBox="1"/>
              <p:nvPr/>
            </p:nvSpPr>
            <p:spPr>
              <a:xfrm>
                <a:off x="523894" y="1563594"/>
                <a:ext cx="10610812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3200" i="1" dirty="0"/>
                  <a:t>    </a:t>
                </a:r>
                <a14:m>
                  <m:oMath xmlns:m="http://schemas.openxmlformats.org/officeDocument/2006/math">
                    <m:r>
                      <a:rPr lang="ru-RU" sz="32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ru-RU" sz="3200" i="1" dirty="0"/>
                  <a:t> </a:t>
                </a:r>
                <a:r>
                  <a:rPr lang="ru-RU" sz="3200" i="1" dirty="0" err="1"/>
                  <a:t>айнымалысы</a:t>
                </a:r>
                <a:r>
                  <a:rPr lang="ru-RU" sz="3200" i="1" dirty="0"/>
                  <a:t> </a:t>
                </a:r>
                <a:r>
                  <a:rPr lang="ru-RU" sz="3200" i="1" dirty="0" err="1"/>
                  <a:t>қабылдайтын</a:t>
                </a:r>
                <a:r>
                  <a:rPr lang="ru-RU" sz="3200" i="1" dirty="0"/>
                  <a:t> </a:t>
                </a:r>
                <a:r>
                  <a:rPr lang="ru-RU" sz="3200" i="1" dirty="0" err="1"/>
                  <a:t>барлық</a:t>
                </a:r>
                <a:r>
                  <a:rPr lang="ru-RU" sz="3200" i="1" dirty="0"/>
                  <a:t> </a:t>
                </a:r>
                <a:r>
                  <a:rPr lang="ru-RU" sz="3200" i="1" dirty="0" err="1"/>
                  <a:t>сандар</a:t>
                </a:r>
                <a:r>
                  <a:rPr lang="ru-RU" sz="3200" i="1" dirty="0"/>
                  <a:t> </a:t>
                </a:r>
                <a:r>
                  <a:rPr lang="ru-RU" sz="3200" i="1" dirty="0" err="1"/>
                  <a:t>жиыны</a:t>
                </a:r>
                <a:r>
                  <a:rPr lang="ru-RU" sz="3200" i="1" dirty="0"/>
                  <a:t> «</a:t>
                </a:r>
                <a:r>
                  <a:rPr lang="ru-RU" sz="3200" i="1" dirty="0" err="1"/>
                  <a:t>анықталу</a:t>
                </a:r>
                <a:r>
                  <a:rPr lang="ru-RU" sz="3200" i="1" dirty="0"/>
                  <a:t> </a:t>
                </a:r>
                <a:r>
                  <a:rPr lang="ru-RU" sz="3200" i="1" dirty="0" err="1"/>
                  <a:t>жиыны</a:t>
                </a:r>
                <a:r>
                  <a:rPr lang="ru-RU" sz="3200" i="1" dirty="0"/>
                  <a:t>» </a:t>
                </a:r>
                <a:r>
                  <a:rPr lang="ru-RU" sz="3200" i="1" dirty="0" err="1"/>
                  <a:t>деп</a:t>
                </a:r>
                <a:r>
                  <a:rPr lang="ru-RU" sz="3200" i="1" dirty="0"/>
                  <a:t> </a:t>
                </a:r>
                <a:r>
                  <a:rPr lang="ru-RU" sz="3200" i="1" dirty="0" err="1"/>
                  <a:t>аталады</a:t>
                </a:r>
                <a:endParaRPr lang="ru-RU" sz="3200" i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0D541F0-CD26-4C32-9003-1137E6C610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94" y="1563594"/>
                <a:ext cx="10610812" cy="1077218"/>
              </a:xfrm>
              <a:prstGeom prst="rect">
                <a:avLst/>
              </a:prstGeom>
              <a:blipFill>
                <a:blip r:embed="rId4"/>
                <a:stretch>
                  <a:fillRect l="-1493" t="-6780" b="-17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48AA49-4E27-4748-B81C-A1C8C09ED620}"/>
              </a:ext>
            </a:extLst>
          </p:cNvPr>
          <p:cNvSpPr txBox="1"/>
          <p:nvPr/>
        </p:nvSpPr>
        <p:spPr>
          <a:xfrm>
            <a:off x="419100" y="1009046"/>
            <a:ext cx="6629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/>
              <a:t>1. </a:t>
            </a:r>
            <a:r>
              <a:rPr lang="ru-RU" sz="3200" dirty="0" err="1"/>
              <a:t>Анықталу</a:t>
            </a:r>
            <a:r>
              <a:rPr lang="ru-RU" sz="3200" dirty="0"/>
              <a:t> </a:t>
            </a:r>
            <a:r>
              <a:rPr lang="ru-RU" sz="3200" dirty="0" err="1"/>
              <a:t>жиыны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60872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3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AB306384-A52A-4362-A82C-A9BC5BCA54F6}"/>
                  </a:ext>
                </a:extLst>
              </p:cNvPr>
              <p:cNvSpPr txBox="1"/>
              <p:nvPr/>
            </p:nvSpPr>
            <p:spPr>
              <a:xfrm>
                <a:off x="268682" y="2803480"/>
                <a:ext cx="11756625" cy="421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800" dirty="0"/>
                  <a:t>   </a:t>
                </a:r>
                <a14:m>
                  <m:oMath xmlns:m="http://schemas.openxmlformats.org/officeDocument/2006/math">
                    <m:r>
                      <a:rPr lang="kk-KZ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2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 panose="02040503050406030204" pitchFamily="18" charset="0"/>
                          </a:rPr>
                          <m:t>к</m:t>
                        </m:r>
                      </m:num>
                      <m:den>
                        <m:r>
                          <a:rPr lang="kk-KZ" sz="2800" i="1"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sz="2800" dirty="0"/>
                  <a:t> </a:t>
                </a:r>
                <a:r>
                  <a:rPr lang="ru-RU" sz="2800" dirty="0" err="1"/>
                  <a:t>функциясыны</a:t>
                </a:r>
                <a:r>
                  <a:rPr lang="kk-KZ" sz="2800" dirty="0"/>
                  <a:t>ң мәндер жиыны </a:t>
                </a:r>
                <a14:m>
                  <m:oMath xmlns:m="http://schemas.openxmlformats.org/officeDocument/2006/math">
                    <m:r>
                      <a:rPr lang="kk-KZ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ru-RU" sz="2800" dirty="0"/>
                  <a:t>; 0)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kk-K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0;</m:t>
                        </m:r>
                        <m:r>
                          <a:rPr 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  <m:r>
                      <a:rPr lang="kk-KZ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2800" dirty="0"/>
                  <a:t>. Себебі, бөлшек алымындағы к коэффиценті нольден өзге болғандықтан бөлшек нольге тең бола алмайды.</a:t>
                </a:r>
              </a:p>
              <a:p>
                <a:endParaRPr lang="kk-KZ" sz="2800" dirty="0"/>
              </a:p>
              <a:p>
                <a:endParaRPr lang="kk-KZ" sz="2800" dirty="0"/>
              </a:p>
              <a:p>
                <a:r>
                  <a:rPr lang="kk-KZ" sz="2800" dirty="0"/>
                  <a:t>   Символдық түрде былай белгіленеді: </a:t>
                </a:r>
                <a:r>
                  <a:rPr lang="en-US" sz="2800" dirty="0"/>
                  <a:t>D(y)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kk-KZ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sz="2800" i="1">
                        <a:latin typeface="Cambria Math" panose="02040503050406030204" pitchFamily="18" charset="0"/>
                      </a:rPr>
                      <m:t>∞</m:t>
                    </m:r>
                    <m:r>
                      <m:rPr>
                        <m:nor/>
                      </m:rPr>
                      <a:rPr lang="ru-RU" sz="2800" dirty="0"/>
                      <m:t>; 0)</m:t>
                    </m:r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kk-K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0;</m:t>
                        </m:r>
                        <m:r>
                          <a:rPr 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</m:oMath>
                </a14:m>
                <a:endParaRPr lang="kk-KZ" sz="1600" dirty="0"/>
              </a:p>
              <a:p>
                <a:r>
                  <a:rPr lang="kk-KZ" dirty="0"/>
                  <a:t>  </a:t>
                </a:r>
              </a:p>
              <a:p>
                <a:endParaRPr lang="kk-KZ" dirty="0"/>
              </a:p>
              <a:p>
                <a:endParaRPr lang="kk-KZ" dirty="0"/>
              </a:p>
              <a:p>
                <a:endParaRPr lang="kk-KZ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B306384-A52A-4362-A82C-A9BC5BCA5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682" y="2803480"/>
                <a:ext cx="11756625" cy="4217886"/>
              </a:xfrm>
              <a:prstGeom prst="rect">
                <a:avLst/>
              </a:prstGeom>
              <a:blipFill>
                <a:blip r:embed="rId2"/>
                <a:stretch>
                  <a:fillRect l="-1037" t="-289" r="-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802DD042-DA23-4DC2-A001-D495EED308F3}"/>
                  </a:ext>
                </a:extLst>
              </p:cNvPr>
              <p:cNvSpPr txBox="1"/>
              <p:nvPr/>
            </p:nvSpPr>
            <p:spPr>
              <a:xfrm>
                <a:off x="523894" y="186874"/>
                <a:ext cx="6629400" cy="4576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latin typeface="Cambria Math" panose="02040503050406030204" pitchFamily="18" charset="0"/>
                          </a:rPr>
                          <m:t>к</m:t>
                        </m:r>
                      </m:num>
                      <m:den>
                        <m:r>
                          <a:rPr lang="kk-KZ" i="1"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dirty="0"/>
                  <a:t>  функциясыны</a:t>
                </a:r>
                <a:r>
                  <a:rPr lang="kk-KZ" dirty="0"/>
                  <a:t>ң қасиеттері:</a:t>
                </a:r>
                <a:endParaRPr lang="ru-RU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2DD042-DA23-4DC2-A001-D495EED308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94" y="186874"/>
                <a:ext cx="6629400" cy="457689"/>
              </a:xfrm>
              <a:prstGeom prst="rect">
                <a:avLst/>
              </a:prstGeom>
              <a:blipFill>
                <a:blip r:embed="rId5"/>
                <a:stretch>
                  <a:fillRect t="-1333" b="-8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0F8CCC07-E033-48E4-A239-263BECB44756}"/>
                  </a:ext>
                </a:extLst>
              </p:cNvPr>
              <p:cNvSpPr txBox="1"/>
              <p:nvPr/>
            </p:nvSpPr>
            <p:spPr>
              <a:xfrm>
                <a:off x="324292" y="1400438"/>
                <a:ext cx="10807494" cy="9541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i="1" dirty="0"/>
                  <a:t>    </a:t>
                </a:r>
                <a14:m>
                  <m:oMath xmlns:m="http://schemas.openxmlformats.org/officeDocument/2006/math">
                    <m:r>
                      <a:rPr lang="kk-KZ" sz="2800" b="0" i="1" smtClean="0">
                        <a:latin typeface="Cambria Math" panose="02040503050406030204" pitchFamily="18" charset="0"/>
                      </a:rPr>
                      <m:t>у</m:t>
                    </m:r>
                  </m:oMath>
                </a14:m>
                <a:r>
                  <a:rPr lang="ru-RU" sz="2800" i="1" dirty="0"/>
                  <a:t> </a:t>
                </a:r>
                <a:r>
                  <a:rPr lang="ru-RU" sz="2800" i="1" dirty="0" err="1"/>
                  <a:t>айнымалысы</a:t>
                </a:r>
                <a:r>
                  <a:rPr lang="ru-RU" sz="2800" i="1" dirty="0"/>
                  <a:t> </a:t>
                </a:r>
                <a:r>
                  <a:rPr lang="ru-RU" sz="2800" i="1" dirty="0" err="1"/>
                  <a:t>қабылдайтын</a:t>
                </a:r>
                <a:r>
                  <a:rPr lang="ru-RU" sz="2800" i="1" dirty="0"/>
                  <a:t> </a:t>
                </a:r>
                <a:r>
                  <a:rPr lang="ru-RU" sz="2800" i="1" dirty="0" err="1"/>
                  <a:t>барлық</a:t>
                </a:r>
                <a:r>
                  <a:rPr lang="ru-RU" sz="2800" i="1" dirty="0"/>
                  <a:t> </a:t>
                </a:r>
                <a:r>
                  <a:rPr lang="ru-RU" sz="2800" i="1" dirty="0" err="1"/>
                  <a:t>сандар</a:t>
                </a:r>
                <a:r>
                  <a:rPr lang="ru-RU" sz="2800" i="1" dirty="0"/>
                  <a:t> </a:t>
                </a:r>
                <a:r>
                  <a:rPr lang="ru-RU" sz="2800" i="1" dirty="0" err="1"/>
                  <a:t>жиыны</a:t>
                </a:r>
                <a:r>
                  <a:rPr lang="ru-RU" sz="2800" i="1" dirty="0"/>
                  <a:t> « </a:t>
                </a:r>
                <a:r>
                  <a:rPr lang="ru-RU" sz="2800" i="1" dirty="0" err="1"/>
                  <a:t>мүмкін</a:t>
                </a:r>
                <a:r>
                  <a:rPr lang="ru-RU" sz="2800" i="1" dirty="0"/>
                  <a:t> </a:t>
                </a:r>
                <a:r>
                  <a:rPr lang="ru-RU" sz="2800" i="1" dirty="0" err="1"/>
                  <a:t>мәндер</a:t>
                </a:r>
                <a:r>
                  <a:rPr lang="ru-RU" sz="2800" i="1" dirty="0"/>
                  <a:t> </a:t>
                </a:r>
                <a:r>
                  <a:rPr lang="ru-RU" sz="2800" i="1" dirty="0" err="1"/>
                  <a:t>жиыны</a:t>
                </a:r>
                <a:r>
                  <a:rPr lang="ru-RU" sz="2800" i="1" dirty="0"/>
                  <a:t>» </a:t>
                </a:r>
                <a:r>
                  <a:rPr lang="ru-RU" sz="2800" i="1" dirty="0" err="1"/>
                  <a:t>деп</a:t>
                </a:r>
                <a:r>
                  <a:rPr lang="ru-RU" sz="2800" i="1" dirty="0"/>
                  <a:t> </a:t>
                </a:r>
                <a:r>
                  <a:rPr lang="ru-RU" sz="2800" i="1" dirty="0" err="1"/>
                  <a:t>аталады</a:t>
                </a:r>
                <a:endParaRPr lang="ru-RU" i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F8CCC07-E033-48E4-A239-263BECB44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92" y="1400438"/>
                <a:ext cx="10807494" cy="954107"/>
              </a:xfrm>
              <a:prstGeom prst="rect">
                <a:avLst/>
              </a:prstGeom>
              <a:blipFill>
                <a:blip r:embed="rId6"/>
                <a:stretch>
                  <a:fillRect l="-1128" t="-6410" b="-17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684CB34-5B5A-4ED0-B071-91C51E3B0772}"/>
              </a:ext>
            </a:extLst>
          </p:cNvPr>
          <p:cNvSpPr txBox="1"/>
          <p:nvPr/>
        </p:nvSpPr>
        <p:spPr>
          <a:xfrm>
            <a:off x="268682" y="730113"/>
            <a:ext cx="81690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/>
              <a:t>2. </a:t>
            </a:r>
            <a:r>
              <a:rPr lang="ru-RU" sz="3200" dirty="0" err="1"/>
              <a:t>Мүмкін</a:t>
            </a:r>
            <a:r>
              <a:rPr lang="ru-RU" sz="3200" dirty="0"/>
              <a:t> </a:t>
            </a:r>
            <a:r>
              <a:rPr lang="ru-RU" sz="3200" dirty="0" err="1"/>
              <a:t>мәндер</a:t>
            </a:r>
            <a:r>
              <a:rPr lang="ru-RU" sz="3200" dirty="0"/>
              <a:t> </a:t>
            </a:r>
            <a:r>
              <a:rPr lang="ru-RU" sz="3200" dirty="0" err="1"/>
              <a:t>жиыны</a:t>
            </a:r>
            <a:r>
              <a:rPr lang="ru-RU" sz="3200" dirty="0"/>
              <a:t>(</a:t>
            </a:r>
            <a:r>
              <a:rPr lang="ru-RU" sz="3200" dirty="0" err="1"/>
              <a:t>мәндер</a:t>
            </a:r>
            <a:r>
              <a:rPr lang="ru-RU" sz="3200" dirty="0"/>
              <a:t> </a:t>
            </a:r>
            <a:r>
              <a:rPr lang="ru-RU" sz="3200" dirty="0" err="1"/>
              <a:t>жиыны</a:t>
            </a:r>
            <a:r>
              <a:rPr lang="ru-RU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42196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3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9011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2A2E0CC0-6721-4DD2-9A3D-FF8ED320DE86}"/>
                  </a:ext>
                </a:extLst>
              </p:cNvPr>
              <p:cNvSpPr txBox="1"/>
              <p:nvPr/>
            </p:nvSpPr>
            <p:spPr>
              <a:xfrm>
                <a:off x="634252" y="362181"/>
                <a:ext cx="8178053" cy="5795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24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к</m:t>
                        </m:r>
                      </m:num>
                      <m:den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sz="2400" dirty="0"/>
                  <a:t>  функциясыны</a:t>
                </a:r>
                <a:r>
                  <a:rPr lang="kk-KZ" sz="2400" dirty="0"/>
                  <a:t>ң </a:t>
                </a:r>
                <a:r>
                  <a:rPr lang="kk-KZ" sz="2400" dirty="0" err="1"/>
                  <a:t>таңбатұрақтылық</a:t>
                </a:r>
                <a:r>
                  <a:rPr lang="kk-KZ" sz="2400" dirty="0"/>
                  <a:t> аралықтары:</a:t>
                </a:r>
                <a:endParaRPr lang="ru-RU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A2E0CC0-6721-4DD2-9A3D-FF8ED320D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252" y="362181"/>
                <a:ext cx="8178053" cy="579518"/>
              </a:xfrm>
              <a:prstGeom prst="rect">
                <a:avLst/>
              </a:prstGeom>
              <a:blipFill>
                <a:blip r:embed="rId2"/>
                <a:stretch>
                  <a:fillRect t="-1053" b="-10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FF124E7D-E354-4C8D-9583-EFB191D7000E}"/>
                  </a:ext>
                </a:extLst>
              </p:cNvPr>
              <p:cNvSpPr txBox="1"/>
              <p:nvPr/>
            </p:nvSpPr>
            <p:spPr>
              <a:xfrm>
                <a:off x="601882" y="898273"/>
                <a:ext cx="7390856" cy="7386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kk-KZ" sz="2400" b="0" i="1" smtClean="0">
                        <a:latin typeface="Cambria Math" panose="02040503050406030204" pitchFamily="18" charset="0"/>
                      </a:rPr>
                      <m:t>−тің 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sz="2400" i="1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ru-RU" sz="2400" dirty="0"/>
                  <a:t>; 0)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kk-K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0;</m:t>
                        </m:r>
                        <m:r>
                          <a:rPr lang="pt-B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  <m:r>
                      <a:rPr lang="kk-K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400" dirty="0"/>
                  <a:t> </a:t>
                </a:r>
                <a:r>
                  <a:rPr lang="ru-RU" sz="2400" dirty="0" err="1"/>
                  <a:t>аралығында</a:t>
                </a:r>
                <a:r>
                  <a:rPr lang="ru-RU" sz="2400" dirty="0"/>
                  <a:t> функция;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F124E7D-E354-4C8D-9583-EFB191D70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82" y="898273"/>
                <a:ext cx="7390856" cy="738664"/>
              </a:xfrm>
              <a:prstGeom prst="rect">
                <a:avLst/>
              </a:prstGeom>
              <a:blipFill>
                <a:blip r:embed="rId3"/>
                <a:stretch>
                  <a:fillRect t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 descr="Гипербола (обратная пропорциональность) [wiki.eduVdom.com]">
            <a:extLst>
              <a:ext uri="{FF2B5EF4-FFF2-40B4-BE49-F238E27FC236}">
                <a16:creationId xmlns:a16="http://schemas.microsoft.com/office/drawing/2014/main" xmlns="" id="{E4F54282-792F-4367-9DB1-376497F49C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68941" y="3139756"/>
            <a:ext cx="3917578" cy="324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1F3384E1-1441-4756-92B1-C56EBE369078}"/>
                  </a:ext>
                </a:extLst>
              </p:cNvPr>
              <p:cNvSpPr txBox="1"/>
              <p:nvPr/>
            </p:nvSpPr>
            <p:spPr>
              <a:xfrm>
                <a:off x="443754" y="1755763"/>
                <a:ext cx="3742764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kk-KZ" dirty="0"/>
                  <a:t>К </a:t>
                </a:r>
                <a14:m>
                  <m:oMath xmlns:m="http://schemas.openxmlformats.org/officeDocument/2006/math">
                    <m:r>
                      <a:rPr lang="kk-K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kk-K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ru-RU" dirty="0"/>
                  <a:t> </a:t>
                </a:r>
                <a:r>
                  <a:rPr lang="ru-RU" dirty="0" err="1"/>
                  <a:t>болғанда</a:t>
                </a:r>
                <a:r>
                  <a:rPr lang="ru-RU" dirty="0"/>
                  <a:t>,  </a:t>
                </a:r>
              </a:p>
              <a:p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ru-RU" dirty="0"/>
                  <a:t>; 0) </a:t>
                </a:r>
                <a:r>
                  <a:rPr lang="ru-RU" dirty="0" err="1"/>
                  <a:t>аралығынды</a:t>
                </a:r>
                <a:r>
                  <a:rPr lang="ru-RU" dirty="0"/>
                  <a:t> </a:t>
                </a:r>
                <a:r>
                  <a:rPr lang="ru-RU" dirty="0" err="1"/>
                  <a:t>теріс</a:t>
                </a:r>
                <a:r>
                  <a:rPr lang="ru-RU" dirty="0"/>
                  <a:t> </a:t>
                </a:r>
                <a:r>
                  <a:rPr lang="ru-RU" dirty="0" err="1"/>
                  <a:t>мәндер</a:t>
                </a:r>
                <a:r>
                  <a:rPr lang="ru-RU" dirty="0"/>
                  <a:t>,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0;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  <m:r>
                      <a:rPr lang="kk-KZ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 </a:t>
                </a:r>
                <a:r>
                  <a:rPr lang="ru-RU" dirty="0" err="1"/>
                  <a:t>аралығында</a:t>
                </a:r>
                <a:r>
                  <a:rPr lang="ru-RU" dirty="0"/>
                  <a:t> </a:t>
                </a:r>
                <a:r>
                  <a:rPr lang="ru-RU" dirty="0" err="1"/>
                  <a:t>оң</a:t>
                </a:r>
                <a:r>
                  <a:rPr lang="ru-RU" dirty="0"/>
                  <a:t> </a:t>
                </a:r>
                <a:r>
                  <a:rPr lang="ru-RU" dirty="0" err="1"/>
                  <a:t>мәндер</a:t>
                </a:r>
                <a:r>
                  <a:rPr lang="ru-RU" dirty="0"/>
                  <a:t> </a:t>
                </a:r>
                <a:r>
                  <a:rPr lang="ru-RU" dirty="0" err="1"/>
                  <a:t>қабылдайды</a:t>
                </a:r>
                <a:endParaRPr lang="ru-R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F3384E1-1441-4756-92B1-C56EBE3690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54" y="1755763"/>
                <a:ext cx="3742764" cy="1200329"/>
              </a:xfrm>
              <a:prstGeom prst="rect">
                <a:avLst/>
              </a:prstGeom>
              <a:blipFill>
                <a:blip r:embed="rId5"/>
                <a:stretch>
                  <a:fillRect l="-1466" t="-2538" r="-1140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FD365CB4-14F5-494D-AFAE-AFB34390E73E}"/>
                  </a:ext>
                </a:extLst>
              </p:cNvPr>
              <p:cNvSpPr txBox="1"/>
              <p:nvPr/>
            </p:nvSpPr>
            <p:spPr>
              <a:xfrm>
                <a:off x="5537404" y="1411584"/>
                <a:ext cx="2487705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endParaRPr lang="ru-RU" dirty="0"/>
              </a:p>
              <a:p>
                <a:r>
                  <a:rPr lang="ru-RU" dirty="0"/>
                  <a:t>2) </a:t>
                </a:r>
                <a:r>
                  <a:rPr lang="kk-KZ" dirty="0"/>
                  <a:t>К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kk-K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ru-RU" dirty="0"/>
                  <a:t> </a:t>
                </a:r>
                <a:r>
                  <a:rPr lang="ru-RU" dirty="0" err="1"/>
                  <a:t>болғанда</a:t>
                </a:r>
                <a:r>
                  <a:rPr lang="ru-RU" dirty="0"/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0;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</m:oMath>
                </a14:m>
                <a:r>
                  <a:rPr lang="ru-RU" dirty="0"/>
                  <a:t> </a:t>
                </a:r>
                <a:r>
                  <a:rPr lang="ru-RU" dirty="0" err="1"/>
                  <a:t>аралығынды</a:t>
                </a:r>
                <a:r>
                  <a:rPr lang="ru-RU" dirty="0"/>
                  <a:t> </a:t>
                </a:r>
                <a:r>
                  <a:rPr lang="ru-RU" dirty="0" err="1"/>
                  <a:t>теріс</a:t>
                </a:r>
                <a:r>
                  <a:rPr lang="ru-RU" dirty="0"/>
                  <a:t> </a:t>
                </a:r>
                <a:r>
                  <a:rPr lang="ru-RU" dirty="0" err="1"/>
                  <a:t>мәндер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ru-RU" dirty="0"/>
                  <a:t>; 0) </a:t>
                </a:r>
                <a:r>
                  <a:rPr lang="ru-RU" dirty="0" err="1"/>
                  <a:t>аралығында</a:t>
                </a:r>
                <a:r>
                  <a:rPr lang="ru-RU" dirty="0"/>
                  <a:t> </a:t>
                </a:r>
                <a:r>
                  <a:rPr lang="ru-RU" dirty="0" err="1"/>
                  <a:t>оң</a:t>
                </a:r>
                <a:r>
                  <a:rPr lang="ru-RU" dirty="0"/>
                  <a:t> </a:t>
                </a:r>
                <a:r>
                  <a:rPr lang="ru-RU" dirty="0" err="1"/>
                  <a:t>мәндер</a:t>
                </a:r>
                <a:r>
                  <a:rPr lang="ru-RU" dirty="0"/>
                  <a:t> </a:t>
                </a:r>
                <a:r>
                  <a:rPr lang="ru-RU" dirty="0" err="1"/>
                  <a:t>қабылдайды</a:t>
                </a:r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D365CB4-14F5-494D-AFAE-AFB34390E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7404" y="1411584"/>
                <a:ext cx="2487705" cy="1754326"/>
              </a:xfrm>
              <a:prstGeom prst="rect">
                <a:avLst/>
              </a:prstGeom>
              <a:blipFill>
                <a:blip r:embed="rId6"/>
                <a:stretch>
                  <a:fillRect l="-1961" b="-48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2" descr="Гипербола (обратная пропорциональность) [wiki.eduVdom.com]">
            <a:extLst>
              <a:ext uri="{FF2B5EF4-FFF2-40B4-BE49-F238E27FC236}">
                <a16:creationId xmlns:a16="http://schemas.microsoft.com/office/drawing/2014/main" xmlns="" id="{F163EBF7-EEFF-4D62-981E-E84849C351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34" r="1830"/>
          <a:stretch/>
        </p:blipFill>
        <p:spPr bwMode="auto">
          <a:xfrm>
            <a:off x="4691272" y="3229628"/>
            <a:ext cx="3442446" cy="324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95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15483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9012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F16E80A7-9779-4B41-9478-BEF37D07B50D}"/>
                  </a:ext>
                </a:extLst>
              </p:cNvPr>
              <p:cNvSpPr txBox="1"/>
              <p:nvPr/>
            </p:nvSpPr>
            <p:spPr>
              <a:xfrm>
                <a:off x="-564777" y="347971"/>
                <a:ext cx="6660776" cy="8421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8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ru-RU" sz="1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1800" b="0" i="1" smtClean="0">
                              <a:latin typeface="Cambria Math" panose="02040503050406030204" pitchFamily="18" charset="0"/>
                            </a:rPr>
                            <m:t>к</m:t>
                          </m:r>
                        </m:num>
                        <m:den>
                          <m:r>
                            <a:rPr lang="kk-KZ" sz="1800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den>
                      </m:f>
                      <m:r>
                        <a:rPr lang="kk-KZ" sz="1800" b="0" i="1" smtClean="0">
                          <a:latin typeface="Cambria Math" panose="02040503050406030204" pitchFamily="18" charset="0"/>
                        </a:rPr>
                        <m:t> функциясының графигін салу:</m:t>
                      </m:r>
                    </m:oMath>
                  </m:oMathPara>
                </a14:m>
                <a:endParaRPr lang="kk-KZ" sz="1800" b="0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16E80A7-9779-4B41-9478-BEF37D07B5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64777" y="347971"/>
                <a:ext cx="6660776" cy="8421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750F3C79-0409-4BD9-8482-940513837534}"/>
                  </a:ext>
                </a:extLst>
              </p:cNvPr>
              <p:cNvSpPr txBox="1"/>
              <p:nvPr/>
            </p:nvSpPr>
            <p:spPr>
              <a:xfrm>
                <a:off x="673222" y="1141204"/>
                <a:ext cx="6946640" cy="4841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к</m:t>
                    </m:r>
                    <m:r>
                      <a:rPr lang="ru-RU" sz="1800" b="0" i="1" smtClean="0">
                        <a:latin typeface="Cambria Math" panose="02040503050406030204" pitchFamily="18" charset="0"/>
                      </a:rPr>
                      <m:t>=2 болсын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, онда </m:t>
                    </m:r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х </m:t>
                        </m:r>
                      </m:den>
                    </m:f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 түрінде болады</m:t>
                    </m:r>
                  </m:oMath>
                </a14:m>
                <a:r>
                  <a:rPr lang="ru-RU" dirty="0"/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50F3C79-0409-4BD9-8482-9405138375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2" y="1141204"/>
                <a:ext cx="6946640" cy="48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AAAE6CF8-8A2D-419C-8E08-1D25877F10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544" y="1981074"/>
            <a:ext cx="6696829" cy="3440012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2B02DCE9-7F96-45E5-AD9B-1EE81D441A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7388" y="1599446"/>
            <a:ext cx="4713282" cy="411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281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15483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9012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" name="Rectangle 2">
            <a:extLst>
              <a:ext uri="{FF2B5EF4-FFF2-40B4-BE49-F238E27FC236}">
                <a16:creationId xmlns:a16="http://schemas.microsoft.com/office/drawing/2014/main" xmlns="" id="{198421E0-A766-409A-BE23-3FFE96E4F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" name="Рисунок 32">
            <a:extLst>
              <a:ext uri="{FF2B5EF4-FFF2-40B4-BE49-F238E27FC236}">
                <a16:creationId xmlns:a16="http://schemas.microsoft.com/office/drawing/2014/main" xmlns="" id="{E0CB74C2-B608-4CC2-AEB0-FA4471EB76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074"/>
          <a:stretch/>
        </p:blipFill>
        <p:spPr>
          <a:xfrm>
            <a:off x="1057294" y="550506"/>
            <a:ext cx="6418881" cy="1231641"/>
          </a:xfrm>
          <a:prstGeom prst="rect">
            <a:avLst/>
          </a:prstGeom>
        </p:spPr>
      </p:pic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41FBA689-E10B-4C5A-84E6-4ED0A6C999BE}"/>
              </a:ext>
            </a:extLst>
          </p:cNvPr>
          <p:cNvSpPr/>
          <p:nvPr/>
        </p:nvSpPr>
        <p:spPr>
          <a:xfrm>
            <a:off x="1315616" y="419878"/>
            <a:ext cx="942392" cy="6438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BEF831DC-C1D9-405A-A2A1-BF6FF3CD5249}"/>
                  </a:ext>
                </a:extLst>
              </p:cNvPr>
              <p:cNvSpPr txBox="1"/>
              <p:nvPr/>
            </p:nvSpPr>
            <p:spPr>
              <a:xfrm>
                <a:off x="1232647" y="2265686"/>
                <a:ext cx="6624916" cy="42430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У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kk-KZ" sz="1800" b="0" dirty="0"/>
              </a:p>
              <a:p>
                <a:endParaRPr lang="ru-RU" sz="1800" dirty="0"/>
              </a:p>
              <a:p>
                <a:endParaRPr lang="ru-RU" dirty="0"/>
              </a:p>
              <a:p>
                <a:endParaRPr lang="ru-RU" sz="1800" dirty="0"/>
              </a:p>
              <a:p>
                <a:endParaRPr lang="ru-RU" dirty="0"/>
              </a:p>
              <a:p>
                <a:endParaRPr lang="ru-RU" sz="1800" dirty="0"/>
              </a:p>
              <a:p>
                <a:endParaRPr lang="ru-RU" dirty="0"/>
              </a:p>
              <a:p>
                <a:endParaRPr lang="ru-RU" sz="1800" dirty="0"/>
              </a:p>
              <a:p>
                <a:endParaRPr lang="ru-RU" dirty="0"/>
              </a:p>
              <a:p>
                <a:endParaRPr lang="ru-RU" sz="1800" dirty="0"/>
              </a:p>
              <a:p>
                <a:endParaRPr lang="ru-RU" dirty="0"/>
              </a:p>
              <a:p>
                <a:endParaRPr lang="ru-RU" sz="1800" dirty="0"/>
              </a:p>
              <a:p>
                <a:endParaRPr lang="ru-RU" dirty="0"/>
              </a:p>
              <a:p>
                <a:r>
                  <a:rPr lang="ru-RU" sz="1800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EF831DC-C1D9-405A-A2A1-BF6FF3CD5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647" y="2265686"/>
                <a:ext cx="6624916" cy="4243021"/>
              </a:xfrm>
              <a:prstGeom prst="rect">
                <a:avLst/>
              </a:prstGeom>
              <a:blipFill>
                <a:blip r:embed="rId3"/>
                <a:stretch>
                  <a:fillRect l="-7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id="{0E399BA7-D791-4FA6-9754-08CD3D1EBD6B}"/>
                  </a:ext>
                </a:extLst>
              </p:cNvPr>
              <p:cNvSpPr txBox="1"/>
              <p:nvPr/>
            </p:nvSpPr>
            <p:spPr>
              <a:xfrm>
                <a:off x="2052735" y="1401658"/>
                <a:ext cx="541175" cy="3804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10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1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10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kk-KZ" sz="10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E399BA7-D791-4FA6-9754-08CD3D1EBD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735" y="1401658"/>
                <a:ext cx="541175" cy="3804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id="{2BC1A37D-C757-4592-A958-FCB2AAFB1847}"/>
                  </a:ext>
                </a:extLst>
              </p:cNvPr>
              <p:cNvSpPr txBox="1"/>
              <p:nvPr/>
            </p:nvSpPr>
            <p:spPr>
              <a:xfrm>
                <a:off x="4833257" y="2197963"/>
                <a:ext cx="6624734" cy="7855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-2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endParaRPr lang="kk-KZ" sz="1800" b="0" dirty="0"/>
              </a:p>
              <a:p>
                <a:endParaRPr lang="ru-RU" sz="18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2BC1A37D-C757-4592-A958-FCB2AAFB18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57" y="2197963"/>
                <a:ext cx="6624734" cy="785536"/>
              </a:xfrm>
              <a:prstGeom prst="rect">
                <a:avLst/>
              </a:prstGeom>
              <a:blipFill>
                <a:blip r:embed="rId5"/>
                <a:stretch>
                  <a:fillRect l="-8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xmlns="" id="{3454715F-9EE7-4D2C-87DE-1153C7A84874}"/>
              </a:ext>
            </a:extLst>
          </p:cNvPr>
          <p:cNvCxnSpPr/>
          <p:nvPr/>
        </p:nvCxnSpPr>
        <p:spPr>
          <a:xfrm>
            <a:off x="5775649" y="2486033"/>
            <a:ext cx="10655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id="{2CA179F9-8539-4AA8-86EA-ADF9994C308A}"/>
                  </a:ext>
                </a:extLst>
              </p:cNvPr>
              <p:cNvSpPr txBox="1"/>
              <p:nvPr/>
            </p:nvSpPr>
            <p:spPr>
              <a:xfrm>
                <a:off x="6978185" y="2233444"/>
                <a:ext cx="6624734" cy="4840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kk-KZ" sz="1800" b="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CA179F9-8539-4AA8-86EA-ADF9994C3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8185" y="2233444"/>
                <a:ext cx="6624734" cy="484043"/>
              </a:xfrm>
              <a:prstGeom prst="rect">
                <a:avLst/>
              </a:prstGeom>
              <a:blipFill>
                <a:blip r:embed="rId6"/>
                <a:stretch>
                  <a:fillRect l="-829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824C272F-9914-41EE-84CD-32E9897C27E6}"/>
                  </a:ext>
                </a:extLst>
              </p:cNvPr>
              <p:cNvSpPr txBox="1"/>
              <p:nvPr/>
            </p:nvSpPr>
            <p:spPr>
              <a:xfrm>
                <a:off x="2487522" y="1126606"/>
                <a:ext cx="606490" cy="3804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1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1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10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kk-KZ" sz="1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24C272F-9914-41EE-84CD-32E9897C27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7522" y="1126606"/>
                <a:ext cx="606490" cy="3804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30D92013-FF97-40FD-B6FE-212FF0621E4C}"/>
                  </a:ext>
                </a:extLst>
              </p:cNvPr>
              <p:cNvSpPr txBox="1"/>
              <p:nvPr/>
            </p:nvSpPr>
            <p:spPr>
              <a:xfrm>
                <a:off x="1204655" y="3006968"/>
                <a:ext cx="6624734" cy="7610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У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kk-KZ" sz="1800" b="0" dirty="0"/>
              </a:p>
              <a:p>
                <a:endParaRPr lang="ru-RU" sz="1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30D92013-FF97-40FD-B6FE-212FF0621E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4655" y="3006968"/>
                <a:ext cx="6624734" cy="761042"/>
              </a:xfrm>
              <a:prstGeom prst="rect">
                <a:avLst/>
              </a:prstGeom>
              <a:blipFill>
                <a:blip r:embed="rId8"/>
                <a:stretch>
                  <a:fillRect l="-8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xmlns="" id="{657FF8F1-E295-463A-8544-45834010ED92}"/>
                  </a:ext>
                </a:extLst>
              </p:cNvPr>
              <p:cNvSpPr txBox="1"/>
              <p:nvPr/>
            </p:nvSpPr>
            <p:spPr>
              <a:xfrm>
                <a:off x="2819783" y="1429298"/>
                <a:ext cx="85841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1400" b="0" i="0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57FF8F1-E295-463A-8544-45834010ED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783" y="1429298"/>
                <a:ext cx="858417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xmlns="" id="{7B7E25FE-56AD-46DE-A10D-A2814E146191}"/>
                  </a:ext>
                </a:extLst>
              </p:cNvPr>
              <p:cNvSpPr txBox="1"/>
              <p:nvPr/>
            </p:nvSpPr>
            <p:spPr>
              <a:xfrm>
                <a:off x="1204655" y="3750996"/>
                <a:ext cx="6624734" cy="7837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У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−0,5</m:t>
                        </m:r>
                      </m:den>
                    </m:f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endParaRPr lang="kk-KZ" sz="1800" b="0" dirty="0"/>
              </a:p>
              <a:p>
                <a:endParaRPr lang="ru-RU" sz="1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B7E25FE-56AD-46DE-A10D-A2814E1461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4655" y="3750996"/>
                <a:ext cx="6624734" cy="783741"/>
              </a:xfrm>
              <a:prstGeom prst="rect">
                <a:avLst/>
              </a:prstGeom>
              <a:blipFill>
                <a:blip r:embed="rId10"/>
                <a:stretch>
                  <a:fillRect l="-8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id="{7EC2D6EE-72D2-482F-A5CE-D1E22DA4355A}"/>
                  </a:ext>
                </a:extLst>
              </p:cNvPr>
              <p:cNvSpPr txBox="1"/>
              <p:nvPr/>
            </p:nvSpPr>
            <p:spPr>
              <a:xfrm>
                <a:off x="1016590" y="4534737"/>
                <a:ext cx="6624734" cy="13377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У</a:t>
                </a:r>
                <a14:m>
                  <m:oMath xmlns:m="http://schemas.openxmlformats.org/officeDocument/2006/math"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0,25</m:t>
                        </m:r>
                      </m:den>
                    </m:f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kk-KZ" dirty="0"/>
              </a:p>
              <a:p>
                <a:endParaRPr lang="ru-RU" dirty="0"/>
              </a:p>
              <a:p>
                <a:endParaRPr lang="kk-KZ" sz="1800" b="0" dirty="0"/>
              </a:p>
              <a:p>
                <a:endParaRPr lang="ru-RU" sz="1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EC2D6EE-72D2-482F-A5CE-D1E22DA435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590" y="4534737"/>
                <a:ext cx="6624734" cy="1337739"/>
              </a:xfrm>
              <a:prstGeom prst="rect">
                <a:avLst/>
              </a:prstGeom>
              <a:blipFill>
                <a:blip r:embed="rId11"/>
                <a:stretch>
                  <a:fillRect l="-8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DA83FA87-7958-463A-B423-91A54B503390}"/>
                  </a:ext>
                </a:extLst>
              </p:cNvPr>
              <p:cNvSpPr txBox="1"/>
              <p:nvPr/>
            </p:nvSpPr>
            <p:spPr>
              <a:xfrm>
                <a:off x="4833257" y="3371257"/>
                <a:ext cx="6624734" cy="7855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-16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endParaRPr lang="kk-KZ" sz="1800" b="0" dirty="0"/>
              </a:p>
              <a:p>
                <a:endParaRPr lang="ru-RU" sz="1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A83FA87-7958-463A-B423-91A54B5033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57" y="3371257"/>
                <a:ext cx="6624734" cy="785536"/>
              </a:xfrm>
              <a:prstGeom prst="rect">
                <a:avLst/>
              </a:prstGeom>
              <a:blipFill>
                <a:blip r:embed="rId12"/>
                <a:stretch>
                  <a:fillRect l="-8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xmlns="" id="{1DD01A71-42E6-4E79-B851-4FEC8CD5F517}"/>
              </a:ext>
            </a:extLst>
          </p:cNvPr>
          <p:cNvCxnSpPr/>
          <p:nvPr/>
        </p:nvCxnSpPr>
        <p:spPr>
          <a:xfrm>
            <a:off x="5775649" y="3659327"/>
            <a:ext cx="10655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id="{AE90DB84-597C-4745-B2E8-1E3A818B7BD0}"/>
                  </a:ext>
                </a:extLst>
              </p:cNvPr>
              <p:cNvSpPr txBox="1"/>
              <p:nvPr/>
            </p:nvSpPr>
            <p:spPr>
              <a:xfrm>
                <a:off x="6978185" y="3386321"/>
                <a:ext cx="6802016" cy="4840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−16</m:t>
                        </m:r>
                      </m:den>
                    </m:f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kk-KZ" sz="1800" b="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E90DB84-597C-4745-B2E8-1E3A818B7B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8185" y="3386321"/>
                <a:ext cx="6802016" cy="484043"/>
              </a:xfrm>
              <a:prstGeom prst="rect">
                <a:avLst/>
              </a:prstGeom>
              <a:blipFill>
                <a:blip r:embed="rId13"/>
                <a:stretch>
                  <a:fillRect l="-806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xmlns="" id="{1D577E74-D416-43A2-BCF6-0A4F4370E881}"/>
                  </a:ext>
                </a:extLst>
              </p:cNvPr>
              <p:cNvSpPr txBox="1"/>
              <p:nvPr/>
            </p:nvSpPr>
            <p:spPr>
              <a:xfrm>
                <a:off x="3872924" y="1059381"/>
                <a:ext cx="912067" cy="4103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105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10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105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kk-KZ" sz="105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1D577E74-D416-43A2-BCF6-0A4F4370E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924" y="1059381"/>
                <a:ext cx="912067" cy="41036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xmlns="" id="{04964C72-D09D-4861-A1AC-71D21E65D037}"/>
                  </a:ext>
                </a:extLst>
              </p:cNvPr>
              <p:cNvSpPr txBox="1"/>
              <p:nvPr/>
            </p:nvSpPr>
            <p:spPr>
              <a:xfrm>
                <a:off x="3496810" y="1398828"/>
                <a:ext cx="557504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1400" b="0" i="0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kk-KZ" sz="1400" b="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4964C72-D09D-4861-A1AC-71D21E65D0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6810" y="1398828"/>
                <a:ext cx="557504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xmlns="" id="{E8643FB2-A4A1-49E2-860E-EECF5272F6CF}"/>
              </a:ext>
            </a:extLst>
          </p:cNvPr>
          <p:cNvSpPr/>
          <p:nvPr/>
        </p:nvSpPr>
        <p:spPr>
          <a:xfrm>
            <a:off x="5390478" y="1122757"/>
            <a:ext cx="2183059" cy="6177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xmlns="" id="{89FC12E9-33AE-4FFF-BAE3-BEC05D72851C}"/>
              </a:ext>
            </a:extLst>
          </p:cNvPr>
          <p:cNvSpPr/>
          <p:nvPr/>
        </p:nvSpPr>
        <p:spPr>
          <a:xfrm>
            <a:off x="2614509" y="551211"/>
            <a:ext cx="269291" cy="2764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xmlns="" id="{0763BC90-3F99-421A-BDCB-513FC3E1EE48}"/>
                  </a:ext>
                </a:extLst>
              </p:cNvPr>
              <p:cNvSpPr txBox="1"/>
              <p:nvPr/>
            </p:nvSpPr>
            <p:spPr>
              <a:xfrm>
                <a:off x="-696174" y="539562"/>
                <a:ext cx="689065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kk-KZ" sz="1800" b="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763BC90-3F99-421A-BDCB-513FC3E1E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6174" y="539562"/>
                <a:ext cx="6890656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xmlns="" id="{17C0217B-922D-40DC-AC10-DBCF996026A0}"/>
                  </a:ext>
                </a:extLst>
              </p:cNvPr>
              <p:cNvSpPr txBox="1"/>
              <p:nvPr/>
            </p:nvSpPr>
            <p:spPr>
              <a:xfrm>
                <a:off x="1315616" y="1361070"/>
                <a:ext cx="724055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0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7C0217B-922D-40DC-AC10-DBCF996026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616" y="1361070"/>
                <a:ext cx="7240554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596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0" grpId="0"/>
      <p:bldP spid="42" grpId="0"/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15483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9012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: скругленные углы 3">
                <a:extLst>
                  <a:ext uri="{FF2B5EF4-FFF2-40B4-BE49-F238E27FC236}">
                    <a16:creationId xmlns:a16="http://schemas.microsoft.com/office/drawing/2014/main" xmlns="" id="{B7A620F1-7E2A-43EA-81D1-C563EC2CCDC5}"/>
                  </a:ext>
                </a:extLst>
              </p:cNvPr>
              <p:cNvSpPr/>
              <p:nvPr/>
            </p:nvSpPr>
            <p:spPr>
              <a:xfrm>
                <a:off x="103307" y="154838"/>
                <a:ext cx="11969834" cy="6703162"/>
              </a:xfrm>
              <a:prstGeom prst="roundRect">
                <a:avLst>
                  <a:gd name="adj" fmla="val 4821"/>
                </a:avLst>
              </a:prstGeom>
              <a:solidFill>
                <a:srgbClr val="FBFBFB"/>
              </a:solid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7AB5BD22-23FB-48C6-A49F-63C3FA065ED2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>
                  <a:latin typeface="Kotex Cyrillic" pitchFamily="50" charset="-52"/>
                </a:endParaRPr>
              </a:p>
            </p:txBody>
          </p:sp>
        </mc:Choice>
        <mc:Fallback xmlns="">
          <p:sp>
            <p:nvSpPr>
              <p:cNvPr id="4" name="Прямоугольник: скругленные углы 3">
                <a:extLst>
                  <a:ext uri="{FF2B5EF4-FFF2-40B4-BE49-F238E27FC236}">
                    <a16:creationId xmlns:a16="http://schemas.microsoft.com/office/drawing/2014/main" id="{B7A620F1-7E2A-43EA-81D1-C563EC2CCD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07" y="154838"/>
                <a:ext cx="11969834" cy="6703162"/>
              </a:xfrm>
              <a:prstGeom prst="roundRect">
                <a:avLst>
                  <a:gd name="adj" fmla="val 4821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CCAB83E5-3064-4D3E-9084-23D3E5AC386D}"/>
                  </a:ext>
                </a:extLst>
              </p:cNvPr>
              <p:cNvSpPr txBox="1"/>
              <p:nvPr/>
            </p:nvSpPr>
            <p:spPr>
              <a:xfrm>
                <a:off x="1228356" y="1182902"/>
                <a:ext cx="5924938" cy="4840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sz="1800" dirty="0"/>
                  <a:t>  </a:t>
                </a:r>
                <a:r>
                  <a:rPr lang="ru-RU" sz="1800" dirty="0" err="1"/>
                  <a:t>функциясының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графигінің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бойында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жатады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ма</a:t>
                </a:r>
                <a:r>
                  <a:rPr lang="ru-RU" sz="1800" dirty="0"/>
                  <a:t>?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CAB83E5-3064-4D3E-9084-23D3E5AC38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8356" y="1182902"/>
                <a:ext cx="5924938" cy="484043"/>
              </a:xfrm>
              <a:prstGeom prst="rect">
                <a:avLst/>
              </a:prstGeom>
              <a:blipFill>
                <a:blip r:embed="rId3"/>
                <a:stretch>
                  <a:fillRect b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299535F-8797-46E9-AA86-ADCF96F4BA66}"/>
              </a:ext>
            </a:extLst>
          </p:cNvPr>
          <p:cNvSpPr txBox="1"/>
          <p:nvPr/>
        </p:nvSpPr>
        <p:spPr>
          <a:xfrm>
            <a:off x="1296955" y="802433"/>
            <a:ext cx="9125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/>
              <a:t>А (1; 3), В (0,5; 4), С (4; 7), Д ( 1,5; 2)  - нүктелері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422C087-2694-41BB-9488-901D7948CBFA}"/>
              </a:ext>
            </a:extLst>
          </p:cNvPr>
          <p:cNvSpPr txBox="1"/>
          <p:nvPr/>
        </p:nvSpPr>
        <p:spPr>
          <a:xfrm>
            <a:off x="727786" y="1775481"/>
            <a:ext cx="99464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i="1" dirty="0"/>
              <a:t>   М(х; у) </a:t>
            </a:r>
            <a:r>
              <a:rPr lang="ru-RU" i="1" dirty="0" err="1"/>
              <a:t>нүктесі</a:t>
            </a:r>
            <a:r>
              <a:rPr lang="ru-RU" sz="1800" i="1" dirty="0"/>
              <a:t> график </a:t>
            </a:r>
            <a:r>
              <a:rPr lang="ru-RU" sz="1800" i="1" dirty="0" err="1"/>
              <a:t>бойында</a:t>
            </a:r>
            <a:r>
              <a:rPr lang="ru-RU" sz="1800" i="1" dirty="0"/>
              <a:t> </a:t>
            </a:r>
            <a:r>
              <a:rPr lang="ru-RU" sz="1800" i="1" dirty="0" err="1"/>
              <a:t>жатуы</a:t>
            </a:r>
            <a:r>
              <a:rPr lang="ru-RU" sz="1800" i="1" dirty="0"/>
              <a:t> </a:t>
            </a:r>
            <a:r>
              <a:rPr lang="ru-RU" sz="1800" i="1" dirty="0" err="1"/>
              <a:t>үшін</a:t>
            </a:r>
            <a:r>
              <a:rPr lang="ru-RU" sz="1800" i="1" dirty="0"/>
              <a:t> х </a:t>
            </a:r>
            <a:r>
              <a:rPr lang="ru-RU" sz="1800" i="1" dirty="0" err="1"/>
              <a:t>тің</a:t>
            </a:r>
            <a:r>
              <a:rPr lang="ru-RU" sz="1800" i="1" dirty="0"/>
              <a:t> </a:t>
            </a:r>
            <a:r>
              <a:rPr lang="ru-RU" sz="1800" i="1" dirty="0" err="1"/>
              <a:t>орнына</a:t>
            </a:r>
            <a:r>
              <a:rPr lang="ru-RU" sz="1800" i="1" dirty="0"/>
              <a:t> </a:t>
            </a:r>
            <a:r>
              <a:rPr lang="ru-RU" sz="1800" i="1" dirty="0" err="1"/>
              <a:t>нүктенің</a:t>
            </a:r>
            <a:r>
              <a:rPr lang="ru-RU" sz="1800" i="1" dirty="0"/>
              <a:t> </a:t>
            </a:r>
            <a:r>
              <a:rPr lang="ru-RU" sz="1800" i="1" dirty="0" err="1"/>
              <a:t>бірінші</a:t>
            </a:r>
            <a:r>
              <a:rPr lang="ru-RU" sz="1800" i="1" dirty="0"/>
              <a:t> </a:t>
            </a:r>
            <a:r>
              <a:rPr lang="ru-RU" sz="1800" i="1" dirty="0" err="1"/>
              <a:t>координатасын</a:t>
            </a:r>
            <a:r>
              <a:rPr lang="ru-RU" i="1" dirty="0"/>
              <a:t>, у </a:t>
            </a:r>
            <a:r>
              <a:rPr lang="ru-RU" i="1" dirty="0" err="1"/>
              <a:t>орнына</a:t>
            </a:r>
            <a:r>
              <a:rPr lang="ru-RU" i="1" dirty="0"/>
              <a:t> </a:t>
            </a:r>
            <a:r>
              <a:rPr lang="ru-RU" i="1" dirty="0" err="1"/>
              <a:t>екінші</a:t>
            </a:r>
            <a:r>
              <a:rPr lang="ru-RU" i="1" dirty="0"/>
              <a:t> </a:t>
            </a:r>
            <a:r>
              <a:rPr lang="ru-RU" i="1" dirty="0" err="1"/>
              <a:t>координатасын</a:t>
            </a:r>
            <a:r>
              <a:rPr lang="ru-RU" i="1" dirty="0"/>
              <a:t> </a:t>
            </a:r>
            <a:r>
              <a:rPr lang="ru-RU" i="1" dirty="0" err="1"/>
              <a:t>қойғанда</a:t>
            </a:r>
            <a:r>
              <a:rPr lang="ru-RU" i="1" dirty="0"/>
              <a:t> </a:t>
            </a:r>
            <a:r>
              <a:rPr lang="ru-RU" i="1" dirty="0" err="1"/>
              <a:t>теңдік</a:t>
            </a:r>
            <a:r>
              <a:rPr lang="ru-RU" i="1" dirty="0"/>
              <a:t> </a:t>
            </a:r>
            <a:r>
              <a:rPr lang="ru-RU" i="1" dirty="0" err="1"/>
              <a:t>орындалуы</a:t>
            </a:r>
            <a:r>
              <a:rPr lang="ru-RU" i="1" dirty="0"/>
              <a:t> керек.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4CEB6F9-7456-43B9-B569-1DC383EFC922}"/>
              </a:ext>
            </a:extLst>
          </p:cNvPr>
          <p:cNvSpPr txBox="1"/>
          <p:nvPr/>
        </p:nvSpPr>
        <p:spPr>
          <a:xfrm>
            <a:off x="438538" y="2606423"/>
            <a:ext cx="66247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/>
              <a:t>А (1; 3) нүктесін тексереміз: 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62E05414-B5E0-4D72-A53F-8F1C9DC7770C}"/>
                  </a:ext>
                </a:extLst>
              </p:cNvPr>
              <p:cNvSpPr txBox="1"/>
              <p:nvPr/>
            </p:nvSpPr>
            <p:spPr>
              <a:xfrm>
                <a:off x="3554963" y="2549068"/>
                <a:ext cx="6624734" cy="4840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3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ru-RU" sz="1800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2E05414-B5E0-4D72-A53F-8F1C9DC77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963" y="2549068"/>
                <a:ext cx="6624734" cy="484043"/>
              </a:xfrm>
              <a:prstGeom prst="rect">
                <a:avLst/>
              </a:prstGeom>
              <a:blipFill>
                <a:blip r:embed="rId4"/>
                <a:stretch>
                  <a:fillRect l="-736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xmlns="" id="{59DFCF43-2938-411B-8F36-76A7CE62172D}"/>
              </a:ext>
            </a:extLst>
          </p:cNvPr>
          <p:cNvCxnSpPr/>
          <p:nvPr/>
        </p:nvCxnSpPr>
        <p:spPr>
          <a:xfrm>
            <a:off x="4318244" y="2772428"/>
            <a:ext cx="10655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EB55859F-34A5-4E0C-9B1E-B0A68C9BA3A0}"/>
                  </a:ext>
                </a:extLst>
              </p:cNvPr>
              <p:cNvSpPr txBox="1"/>
              <p:nvPr/>
            </p:nvSpPr>
            <p:spPr>
              <a:xfrm>
                <a:off x="5567266" y="2599328"/>
                <a:ext cx="662473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3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B55859F-34A5-4E0C-9B1E-B0A68C9BA3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7266" y="2599328"/>
                <a:ext cx="6624734" cy="369332"/>
              </a:xfrm>
              <a:prstGeom prst="rect">
                <a:avLst/>
              </a:prstGeom>
              <a:blipFill>
                <a:blip r:embed="rId5"/>
                <a:stretch>
                  <a:fillRect l="-736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5545594-8451-4941-8600-1A87807C7A56}"/>
              </a:ext>
            </a:extLst>
          </p:cNvPr>
          <p:cNvSpPr txBox="1"/>
          <p:nvPr/>
        </p:nvSpPr>
        <p:spPr>
          <a:xfrm>
            <a:off x="603205" y="3659891"/>
            <a:ext cx="66247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/>
              <a:t>В (0,5; 4)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3FC3D2AD-1BA5-4C89-97E5-9DE50B15D385}"/>
                  </a:ext>
                </a:extLst>
              </p:cNvPr>
              <p:cNvSpPr txBox="1"/>
              <p:nvPr/>
            </p:nvSpPr>
            <p:spPr>
              <a:xfrm>
                <a:off x="2388635" y="3602535"/>
                <a:ext cx="6624734" cy="5067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4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0,5</m:t>
                        </m:r>
                      </m:den>
                    </m:f>
                  </m:oMath>
                </a14:m>
                <a:r>
                  <a:rPr lang="ru-RU" sz="1800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FC3D2AD-1BA5-4C89-97E5-9DE50B15D3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635" y="3602535"/>
                <a:ext cx="6624734" cy="506742"/>
              </a:xfrm>
              <a:prstGeom prst="rect">
                <a:avLst/>
              </a:prstGeom>
              <a:blipFill>
                <a:blip r:embed="rId6"/>
                <a:stretch>
                  <a:fillRect l="-828" b="-36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DD97E84B-1BFE-4A31-B433-6CDC61EF89BE}"/>
                  </a:ext>
                </a:extLst>
              </p:cNvPr>
              <p:cNvSpPr txBox="1"/>
              <p:nvPr/>
            </p:nvSpPr>
            <p:spPr>
              <a:xfrm>
                <a:off x="4703509" y="3631776"/>
                <a:ext cx="662473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4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D97E84B-1BFE-4A31-B433-6CDC61EF8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509" y="3631776"/>
                <a:ext cx="6624734" cy="369332"/>
              </a:xfrm>
              <a:prstGeom prst="rect">
                <a:avLst/>
              </a:prstGeom>
              <a:blipFill>
                <a:blip r:embed="rId7"/>
                <a:stretch>
                  <a:fillRect l="-829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AD7B3791-C5F1-4940-AA05-0C76E0C666E1}"/>
              </a:ext>
            </a:extLst>
          </p:cNvPr>
          <p:cNvCxnSpPr/>
          <p:nvPr/>
        </p:nvCxnSpPr>
        <p:spPr>
          <a:xfrm>
            <a:off x="0" y="21435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A2A72B7E-79BB-4A78-8F5C-71AF2AAD3F4D}"/>
              </a:ext>
            </a:extLst>
          </p:cNvPr>
          <p:cNvCxnSpPr>
            <a:cxnSpLocks/>
          </p:cNvCxnSpPr>
          <p:nvPr/>
        </p:nvCxnSpPr>
        <p:spPr>
          <a:xfrm flipH="1">
            <a:off x="4995197" y="3700169"/>
            <a:ext cx="74645" cy="196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C34207F1-92E5-456D-A0EB-1EFCAACDCB81}"/>
              </a:ext>
            </a:extLst>
          </p:cNvPr>
          <p:cNvSpPr txBox="1"/>
          <p:nvPr/>
        </p:nvSpPr>
        <p:spPr>
          <a:xfrm>
            <a:off x="649858" y="4538573"/>
            <a:ext cx="66247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/>
              <a:t>С (4; 7)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2BC13C45-B8E1-42C1-8E20-2EAF59B9D459}"/>
                  </a:ext>
                </a:extLst>
              </p:cNvPr>
              <p:cNvSpPr txBox="1"/>
              <p:nvPr/>
            </p:nvSpPr>
            <p:spPr>
              <a:xfrm>
                <a:off x="2388635" y="4375740"/>
                <a:ext cx="6624734" cy="4857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7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1800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BC13C45-B8E1-42C1-8E20-2EAF59B9D4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635" y="4375740"/>
                <a:ext cx="6624734" cy="485774"/>
              </a:xfrm>
              <a:prstGeom prst="rect">
                <a:avLst/>
              </a:prstGeom>
              <a:blipFill>
                <a:blip r:embed="rId8"/>
                <a:stretch>
                  <a:fillRect l="-828" b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261C00D9-BF25-4B27-9FC5-39B79E064F67}"/>
              </a:ext>
            </a:extLst>
          </p:cNvPr>
          <p:cNvSpPr txBox="1"/>
          <p:nvPr/>
        </p:nvSpPr>
        <p:spPr>
          <a:xfrm>
            <a:off x="603205" y="5352049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/>
              <a:t>Д ( 1,5; 2)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2FEA243D-03C7-4F7F-8708-2004B3F41A35}"/>
                  </a:ext>
                </a:extLst>
              </p:cNvPr>
              <p:cNvSpPr txBox="1"/>
              <p:nvPr/>
            </p:nvSpPr>
            <p:spPr>
              <a:xfrm>
                <a:off x="2334986" y="5372834"/>
                <a:ext cx="6097554" cy="5067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2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1800" b="0" i="1" smtClean="0">
                            <a:latin typeface="Cambria Math" panose="02040503050406030204" pitchFamily="18" charset="0"/>
                          </a:rPr>
                          <m:t>1,5</m:t>
                        </m:r>
                      </m:den>
                    </m:f>
                  </m:oMath>
                </a14:m>
                <a:r>
                  <a:rPr lang="ru-RU" sz="1800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FEA243D-03C7-4F7F-8708-2004B3F41A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986" y="5372834"/>
                <a:ext cx="6097554" cy="506742"/>
              </a:xfrm>
              <a:prstGeom prst="rect">
                <a:avLst/>
              </a:prstGeom>
              <a:blipFill>
                <a:blip r:embed="rId9"/>
                <a:stretch>
                  <a:fillRect l="-800" b="-36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60B0EF60-33F4-450D-86F6-E84899AD2734}"/>
                  </a:ext>
                </a:extLst>
              </p:cNvPr>
              <p:cNvSpPr txBox="1"/>
              <p:nvPr/>
            </p:nvSpPr>
            <p:spPr>
              <a:xfrm>
                <a:off x="4851003" y="5511163"/>
                <a:ext cx="609755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2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0B0EF60-33F4-450D-86F6-E84899AD2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003" y="5511163"/>
                <a:ext cx="6097554" cy="369332"/>
              </a:xfrm>
              <a:prstGeom prst="rect">
                <a:avLst/>
              </a:prstGeom>
              <a:blipFill>
                <a:blip r:embed="rId10"/>
                <a:stretch>
                  <a:fillRect l="-900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3FCA8430-F354-49D6-AE7E-4EF4F9F154C7}"/>
              </a:ext>
            </a:extLst>
          </p:cNvPr>
          <p:cNvCxnSpPr>
            <a:cxnSpLocks/>
          </p:cNvCxnSpPr>
          <p:nvPr/>
        </p:nvCxnSpPr>
        <p:spPr>
          <a:xfrm flipH="1">
            <a:off x="2646444" y="4537654"/>
            <a:ext cx="74645" cy="196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88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D157026318AA3409C6D93DA053016BD" ma:contentTypeVersion="2" ma:contentTypeDescription="Создание документа." ma:contentTypeScope="" ma:versionID="bb7ea4e753c82ce2153703e3d9ed1926">
  <xsd:schema xmlns:xsd="http://www.w3.org/2001/XMLSchema" xmlns:xs="http://www.w3.org/2001/XMLSchema" xmlns:p="http://schemas.microsoft.com/office/2006/metadata/properties" xmlns:ns3="44e66cc9-161c-4555-b9ad-ceb1ae339884" targetNamespace="http://schemas.microsoft.com/office/2006/metadata/properties" ma:root="true" ma:fieldsID="5bba5eb583aa3a30fa63e016748ebda3" ns3:_="">
    <xsd:import namespace="44e66cc9-161c-4555-b9ad-ceb1ae3398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e66cc9-161c-4555-b9ad-ceb1ae3398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92A0BE-81A0-4D42-8834-A7507EB02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e66cc9-161c-4555-b9ad-ceb1ae3398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C69576-B0FF-4365-AACB-8CF8E412CE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5D3AA1-534D-403B-A3EB-E91963B92B85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44e66cc9-161c-4555-b9ad-ceb1ae33988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Парабола</Template>
  <TotalTime>243</TotalTime>
  <Words>371</Words>
  <Application>Microsoft Office PowerPoint</Application>
  <PresentationFormat>Широкоэкранный</PresentationFormat>
  <Paragraphs>116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Kotex Cyrillic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Zhaksylyk Talant</dc:creator>
  <cp:lastModifiedBy>Huawei</cp:lastModifiedBy>
  <cp:revision>11</cp:revision>
  <dcterms:created xsi:type="dcterms:W3CDTF">2024-02-11T13:39:54Z</dcterms:created>
  <dcterms:modified xsi:type="dcterms:W3CDTF">2024-08-13T06:38:29Z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0x0101008D157026318AA3409C6D93DA053016BD</vt:lpwstr>
  </property>
</Properties>
</file>