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375" r:id="rId6"/>
    <p:sldId id="422" r:id="rId7"/>
    <p:sldId id="409" r:id="rId8"/>
    <p:sldId id="411" r:id="rId9"/>
    <p:sldId id="420" r:id="rId10"/>
    <p:sldId id="412" r:id="rId11"/>
    <p:sldId id="421" r:id="rId12"/>
    <p:sldId id="413" r:id="rId13"/>
    <p:sldId id="414" r:id="rId14"/>
    <p:sldId id="419" r:id="rId15"/>
    <p:sldId id="423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6" d="100"/>
          <a:sy n="46" d="100"/>
        </p:scale>
        <p:origin x="29" y="8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5-28T17:50:51.12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31 6261,'10'-4'-228,"5"0"36,-10 4 40,10 0 16,-10-3-1,10 3 53,-10-4 120,-1 0-16,6 0-8,-5 4 12,-5 0-32,5 0-152,0-3-168,-5 3-240,-10-4-916,-9 4 464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5-28T17:57:05.59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1944,'5'4'364,"5"-4"-100,-5 0 32,-5 4 48,5-4 0,5 3-40,-10-3-36,5 0-32,-5 0-36,5 4-16,-5-4-32,0 0-108,0 0-188,0 0-248,5 4-384,-5-4-460,10 0 696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v"/>
          <inkml:channel name="T" type="integer" max="2.14748E9" units="dev"/>
        </inkml:traceFormat>
        <inkml:channelProperties>
          <inkml:channelProperty channel="X" name="resolution" value="3225.09839" units="1/cm"/>
          <inkml:channelProperty channel="Y" name="resolution" value="4300.1313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10-27T12:07:46.70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13872 9385 1736 0,'-6'0'399'0,"-13"-5"-312"0,-8 1-187 16,-3 3-56-16,-4 1-48 0,-13 1-47 0,-2 3-263 16,-11 3-19-16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AEA3012-52BE-451B-A52A-2B90EBFF6F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43593F16-F315-4077-7CF3-8C29EB82A7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E8E6AFB-D8D4-77AD-D7A1-ACC326B61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B86AC9C-23A1-5288-AD39-D53B045F4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55992B7-C0ED-994C-75E5-7B47C2FC0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945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E7949D7-D347-B410-623F-DA8C67D1A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8893635A-2268-702B-83A6-80D1C1C2EA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57065DB-90C1-C0DE-7011-D21B72419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06B9342-A034-2F93-4A8F-2CEE53EDA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653E737-5126-A848-FCC6-60E7CFB2D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636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EB5817EE-ED2E-AFB6-5B4F-C123CDE530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D45A4467-055B-2EAE-85BF-EA83F0D022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B233B5E-FBFF-A644-917B-43FE33702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CD56D3C-5844-D93F-F6A6-8B83A10BE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B185EB1-AE0D-B942-1584-1AA717C3B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68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2874194-0A40-A995-404F-BCB34A46A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7EAD450-5E41-80FD-4298-22935E742F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EC5FB49-1F0A-933F-0878-62545084C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FC9F456-D3CC-BD39-363E-E47DF8D70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53059C0-19EE-C629-EC22-12691C567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042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72B36F3-0DB2-5065-06AC-1995BB581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F229781-2E06-2352-647B-E305BE09C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91A7B1B-BE4F-CF81-68E6-127D43249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1069B2C-B91F-7628-E639-06EF21FE2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BAF571D-81A8-0FD8-1E36-7A1673FDE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473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A44331B-4740-03BD-B915-FDCE8DC2C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42B9B7D-6185-95AA-99B7-B0B6E331B8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DDD6B3A2-1439-2369-5029-973C8FDE0E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24E144F2-BD1C-9E93-9563-C27CE045B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2CC59CC-69ED-E690-56B6-8AC52E408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A5A91DB-4490-2966-0E8A-0AE67B16A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998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9F002F2-FE2A-C6FD-879A-5B81B22FC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0352D06-9DA7-3F77-E0BD-E9F6103DB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80DE90FD-7D89-6CE3-3DC9-B7A0962982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824903F3-59A3-F710-3C95-5ED7581DC4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1926016B-02CD-033E-E57F-65333917D8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C071B9C9-1F7A-7E4A-621D-25E29E3B4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37D75FFE-8132-B82B-55B6-6D4CA3656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8B70966C-D6F7-2A7C-07FD-41812565C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672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13B301A-0480-85B5-F3D7-2DB445C43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266B9735-77F1-B6F7-A2E0-0EA54B4AA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E76D9682-AA62-F27C-2E37-6914E21A9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363E74F7-FB92-E6B6-F8DF-F41CAC699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354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6BA1030E-A752-5ECA-ED4A-6871648E8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27512FBD-5183-09C0-7D9F-9D1176CE4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5E2F823-0E60-CB14-E8F8-C43F834C4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31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56218FA-E07A-D656-2641-E1976A026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6D1FC62-B990-AA85-19CB-5DD4F9852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A3003895-2FB6-A87E-A8E8-26444C32B8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F31C9A8-C758-AAC0-202F-6A3FA6CD3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287297B-CA37-7173-40B8-A1478AE74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DEDB1EA-751B-4BEB-5EA0-9E818270F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389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AB8EB2D-25E3-39E8-8F02-C5EF83D86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4F79B41C-32B6-76EA-23CB-5C76803AB9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5FDF8F7-FCFE-F53C-E374-0AED559318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2B9A6B2-5119-BF3D-282D-0D5EEF855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B7FC345-B8CF-E5D3-3008-986DB5EA3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A5D9E31-B4CB-F79C-C1B0-2F6DC06D0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919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AFACA57-6E45-64F9-7860-FD5936DA8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EA21A19-2915-6BDC-1118-55C546594E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0EA93F4-6D80-5CC0-E0A8-DAF2906262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A716787-F5AA-64CC-E758-92E0B9C8E4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D605F0B-A652-67B3-E7B4-24066EA775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4444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.png"/><Relationship Id="rId12" Type="http://schemas.openxmlformats.org/officeDocument/2006/relationships/customXml" Target="../ink/ink3.xm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7.png"/><Relationship Id="rId10" Type="http://schemas.openxmlformats.org/officeDocument/2006/relationships/customXml" Target="../ink/ink2.xml"/><Relationship Id="rId9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5.png"/><Relationship Id="rId15" Type="http://schemas.openxmlformats.org/officeDocument/2006/relationships/image" Target="../media/image3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Relationship Id="rId14" Type="http://schemas.openxmlformats.org/officeDocument/2006/relationships/image" Target="../media/image3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29.jpeg"/><Relationship Id="rId4" Type="http://schemas.openxmlformats.org/officeDocument/2006/relationships/image" Target="../media/image28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Рукописный ввод 2">
                <a:extLst>
                  <a:ext uri="{FF2B5EF4-FFF2-40B4-BE49-F238E27FC236}">
                    <a16:creationId xmlns:a16="http://schemas.microsoft.com/office/drawing/2014/main" xmlns="" id="{F864736E-8B35-49AC-81D2-898B405B1D92}"/>
                  </a:ext>
                </a:extLst>
              </p14:cNvPr>
              <p14:cNvContentPartPr/>
              <p14:nvPr/>
            </p14:nvContentPartPr>
            <p14:xfrm>
              <a:off x="13194672" y="2910585"/>
              <a:ext cx="36000" cy="11160"/>
            </p14:xfrm>
          </p:contentPart>
        </mc:Choice>
        <mc:Fallback xmlns="">
          <p:pic>
            <p:nvPicPr>
              <p:cNvPr id="3" name="Рукописный ввод 2">
                <a:extLst>
                  <a:ext uri="{FF2B5EF4-FFF2-40B4-BE49-F238E27FC236}">
                    <a16:creationId xmlns:a16="http://schemas.microsoft.com/office/drawing/2014/main" id="{F864736E-8B35-49AC-81D2-898B405B1D92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3185672" y="2901945"/>
                <a:ext cx="53640" cy="28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5" name="Рукописный ввод 4">
                <a:extLst>
                  <a:ext uri="{FF2B5EF4-FFF2-40B4-BE49-F238E27FC236}">
                    <a16:creationId xmlns:a16="http://schemas.microsoft.com/office/drawing/2014/main" xmlns="" id="{CB63013E-F909-4144-8FF9-A124536AD4A5}"/>
                  </a:ext>
                </a:extLst>
              </p14:cNvPr>
              <p14:cNvContentPartPr/>
              <p14:nvPr/>
            </p14:nvContentPartPr>
            <p14:xfrm>
              <a:off x="12610392" y="2558145"/>
              <a:ext cx="21600" cy="7200"/>
            </p14:xfrm>
          </p:contentPart>
        </mc:Choice>
        <mc:Fallback xmlns="">
          <p:pic>
            <p:nvPicPr>
              <p:cNvPr id="5" name="Рукописный ввод 4">
                <a:extLst>
                  <a:ext uri="{FF2B5EF4-FFF2-40B4-BE49-F238E27FC236}">
                    <a16:creationId xmlns:a16="http://schemas.microsoft.com/office/drawing/2014/main" id="{CB63013E-F909-4144-8FF9-A124536AD4A5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2601392" y="2549145"/>
                <a:ext cx="39240" cy="24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6" name="Рукописный ввод 5">
                <a:extLst>
                  <a:ext uri="{FF2B5EF4-FFF2-40B4-BE49-F238E27FC236}">
                    <a16:creationId xmlns:a16="http://schemas.microsoft.com/office/drawing/2014/main" xmlns="" id="{51461DFD-0EB5-4A56-AF5B-5AA5C7975411}"/>
                  </a:ext>
                </a:extLst>
              </p14:cNvPr>
              <p14:cNvContentPartPr/>
              <p14:nvPr/>
            </p14:nvContentPartPr>
            <p14:xfrm>
              <a:off x="4896000" y="3375000"/>
              <a:ext cx="98280" cy="468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a16="http://schemas.microsoft.com/office/drawing/2014/main" id="{51461DFD-0EB5-4A56-AF5B-5AA5C7975411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886640" y="3365640"/>
                <a:ext cx="117000" cy="23400"/>
              </a:xfrm>
              <a:prstGeom prst="rect">
                <a:avLst/>
              </a:prstGeom>
            </p:spPr>
          </p:pic>
        </mc:Fallback>
      </mc:AlternateContent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xmlns="" id="{F26BDF9C-CB2E-40BC-B023-EAB958D57223}"/>
              </a:ext>
            </a:extLst>
          </p:cNvPr>
          <p:cNvSpPr/>
          <p:nvPr/>
        </p:nvSpPr>
        <p:spPr>
          <a:xfrm>
            <a:off x="4315558" y="2502416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6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xmlns="" id="{307AE7B5-81E7-42A6-A4C3-93B86D20300C}"/>
              </a:ext>
            </a:extLst>
          </p:cNvPr>
          <p:cNvSpPr/>
          <p:nvPr/>
        </p:nvSpPr>
        <p:spPr>
          <a:xfrm>
            <a:off x="4599577" y="3594016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E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сынып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xmlns="" id="{48833B66-6FC6-4B17-B2E7-9FE661405297}"/>
              </a:ext>
            </a:extLst>
          </p:cNvPr>
          <p:cNvSpPr/>
          <p:nvPr/>
        </p:nvSpPr>
        <p:spPr>
          <a:xfrm>
            <a:off x="4367243" y="4425013"/>
            <a:ext cx="3387976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</a:t>
            </a:r>
            <a:r>
              <a:rPr lang="en-US" sz="48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тоқсан</a:t>
            </a:r>
            <a:endParaRPr lang="ru-RU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7766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3" y="77419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latin typeface="Kotex Cyrillic" pitchFamily="50" charset="-52"/>
            </a:endParaRPr>
          </a:p>
        </p:txBody>
      </p:sp>
      <p:sp>
        <p:nvSpPr>
          <p:cNvPr id="24" name="Rectangle 2">
            <a:extLst>
              <a:ext uri="{FF2B5EF4-FFF2-40B4-BE49-F238E27FC236}">
                <a16:creationId xmlns:a16="http://schemas.microsoft.com/office/drawing/2014/main" xmlns="" id="{19D339E9-40BC-F58D-3042-A8BE66823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9012" y="277242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C749CD2-5686-4720-B409-567467A66DC5}"/>
              </a:ext>
            </a:extLst>
          </p:cNvPr>
          <p:cNvSpPr txBox="1"/>
          <p:nvPr/>
        </p:nvSpPr>
        <p:spPr>
          <a:xfrm>
            <a:off x="679076" y="94527"/>
            <a:ext cx="6629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 err="1">
                <a:solidFill>
                  <a:srgbClr val="FF0000"/>
                </a:solidFill>
              </a:rPr>
              <a:t>Тапсырма</a:t>
            </a:r>
            <a:r>
              <a:rPr lang="kk-KZ" sz="2400" dirty="0">
                <a:solidFill>
                  <a:srgbClr val="FF0000"/>
                </a:solidFill>
              </a:rPr>
              <a:t>:</a:t>
            </a:r>
            <a:endParaRPr lang="ru-RU" sz="24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84C5C5FE-D4EE-41DD-8A1F-21ABBF4DC2B6}"/>
                  </a:ext>
                </a:extLst>
              </p:cNvPr>
              <p:cNvSpPr txBox="1"/>
              <p:nvPr/>
            </p:nvSpPr>
            <p:spPr>
              <a:xfrm>
                <a:off x="335172" y="591676"/>
                <a:ext cx="11745745" cy="7386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4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24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2400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ru-RU" sz="2400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ru-RU" sz="2400" i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2400" dirty="0"/>
                  <a:t>   және  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240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2400" b="0" i="1" smtClean="0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ru-RU" sz="2400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ru-RU" sz="24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2400" dirty="0"/>
                  <a:t>  </a:t>
                </a:r>
                <a:r>
                  <a:rPr lang="ru-RU" sz="2400" dirty="0" err="1"/>
                  <a:t>функцияларын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графиктерін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бір</a:t>
                </a:r>
                <a:r>
                  <a:rPr lang="ru-RU" sz="2400" dirty="0"/>
                  <a:t> координата </a:t>
                </a:r>
                <a:r>
                  <a:rPr lang="ru-RU" sz="2400" dirty="0" err="1"/>
                  <a:t>жүйесіне</a:t>
                </a:r>
                <a:r>
                  <a:rPr lang="ru-RU" sz="2400" dirty="0"/>
                  <a:t> </a:t>
                </a:r>
                <a:r>
                  <a:rPr lang="ru-RU" sz="2400" dirty="0" err="1"/>
                  <a:t>салыңыз</a:t>
                </a:r>
                <a:endParaRPr lang="ru-RU" sz="2400" dirty="0"/>
              </a:p>
              <a:p>
                <a:endParaRPr lang="ru-RU" sz="1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4C5C5FE-D4EE-41DD-8A1F-21ABBF4DC2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172" y="591676"/>
                <a:ext cx="11745745" cy="738664"/>
              </a:xfrm>
              <a:prstGeom prst="rect">
                <a:avLst/>
              </a:prstGeom>
              <a:blipFill>
                <a:blip r:embed="rId2"/>
                <a:stretch>
                  <a:fillRect l="-156" t="-66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Таблица 7">
            <a:extLst>
              <a:ext uri="{FF2B5EF4-FFF2-40B4-BE49-F238E27FC236}">
                <a16:creationId xmlns:a16="http://schemas.microsoft.com/office/drawing/2014/main" xmlns="" id="{35F18092-85C3-4E75-A416-D38EB05F24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633111"/>
              </p:ext>
            </p:extLst>
          </p:nvPr>
        </p:nvGraphicFramePr>
        <p:xfrm>
          <a:off x="263995" y="1669841"/>
          <a:ext cx="3558988" cy="923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263">
                  <a:extLst>
                    <a:ext uri="{9D8B030D-6E8A-4147-A177-3AD203B41FA5}">
                      <a16:colId xmlns:a16="http://schemas.microsoft.com/office/drawing/2014/main" xmlns="" val="1538821409"/>
                    </a:ext>
                  </a:extLst>
                </a:gridCol>
                <a:gridCol w="598145">
                  <a:extLst>
                    <a:ext uri="{9D8B030D-6E8A-4147-A177-3AD203B41FA5}">
                      <a16:colId xmlns:a16="http://schemas.microsoft.com/office/drawing/2014/main" xmlns="" val="4174108756"/>
                    </a:ext>
                  </a:extLst>
                </a:gridCol>
                <a:gridCol w="598145">
                  <a:extLst>
                    <a:ext uri="{9D8B030D-6E8A-4147-A177-3AD203B41FA5}">
                      <a16:colId xmlns:a16="http://schemas.microsoft.com/office/drawing/2014/main" xmlns="" val="3817607739"/>
                    </a:ext>
                  </a:extLst>
                </a:gridCol>
                <a:gridCol w="598145">
                  <a:extLst>
                    <a:ext uri="{9D8B030D-6E8A-4147-A177-3AD203B41FA5}">
                      <a16:colId xmlns:a16="http://schemas.microsoft.com/office/drawing/2014/main" xmlns="" val="3019779454"/>
                    </a:ext>
                  </a:extLst>
                </a:gridCol>
                <a:gridCol w="598145">
                  <a:extLst>
                    <a:ext uri="{9D8B030D-6E8A-4147-A177-3AD203B41FA5}">
                      <a16:colId xmlns:a16="http://schemas.microsoft.com/office/drawing/2014/main" xmlns="" val="3426616942"/>
                    </a:ext>
                  </a:extLst>
                </a:gridCol>
                <a:gridCol w="598145">
                  <a:extLst>
                    <a:ext uri="{9D8B030D-6E8A-4147-A177-3AD203B41FA5}">
                      <a16:colId xmlns:a16="http://schemas.microsoft.com/office/drawing/2014/main" xmlns="" val="3432404557"/>
                    </a:ext>
                  </a:extLst>
                </a:gridCol>
              </a:tblGrid>
              <a:tr h="461665"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-2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-1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03067985"/>
                  </a:ext>
                </a:extLst>
              </a:tr>
              <a:tr h="461665">
                <a:tc>
                  <a:txBody>
                    <a:bodyPr/>
                    <a:lstStyle/>
                    <a:p>
                      <a:r>
                        <a:rPr lang="kk-KZ" dirty="0"/>
                        <a:t>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-4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-1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-1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-4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70516494"/>
                  </a:ext>
                </a:extLst>
              </a:tr>
            </a:tbl>
          </a:graphicData>
        </a:graphic>
      </p:graphicFrame>
      <p:graphicFrame>
        <p:nvGraphicFramePr>
          <p:cNvPr id="11" name="Таблица 7">
            <a:extLst>
              <a:ext uri="{FF2B5EF4-FFF2-40B4-BE49-F238E27FC236}">
                <a16:creationId xmlns:a16="http://schemas.microsoft.com/office/drawing/2014/main" xmlns="" id="{CAD1D94F-E809-4911-B0D6-E73F36C36A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9219850"/>
              </p:ext>
            </p:extLst>
          </p:nvPr>
        </p:nvGraphicFramePr>
        <p:xfrm>
          <a:off x="7108471" y="1669841"/>
          <a:ext cx="3588870" cy="923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8145">
                  <a:extLst>
                    <a:ext uri="{9D8B030D-6E8A-4147-A177-3AD203B41FA5}">
                      <a16:colId xmlns:a16="http://schemas.microsoft.com/office/drawing/2014/main" xmlns="" val="1538821409"/>
                    </a:ext>
                  </a:extLst>
                </a:gridCol>
                <a:gridCol w="598145">
                  <a:extLst>
                    <a:ext uri="{9D8B030D-6E8A-4147-A177-3AD203B41FA5}">
                      <a16:colId xmlns:a16="http://schemas.microsoft.com/office/drawing/2014/main" xmlns="" val="4174108756"/>
                    </a:ext>
                  </a:extLst>
                </a:gridCol>
                <a:gridCol w="598145">
                  <a:extLst>
                    <a:ext uri="{9D8B030D-6E8A-4147-A177-3AD203B41FA5}">
                      <a16:colId xmlns:a16="http://schemas.microsoft.com/office/drawing/2014/main" xmlns="" val="3817607739"/>
                    </a:ext>
                  </a:extLst>
                </a:gridCol>
                <a:gridCol w="598145">
                  <a:extLst>
                    <a:ext uri="{9D8B030D-6E8A-4147-A177-3AD203B41FA5}">
                      <a16:colId xmlns:a16="http://schemas.microsoft.com/office/drawing/2014/main" xmlns="" val="3019779454"/>
                    </a:ext>
                  </a:extLst>
                </a:gridCol>
                <a:gridCol w="598145">
                  <a:extLst>
                    <a:ext uri="{9D8B030D-6E8A-4147-A177-3AD203B41FA5}">
                      <a16:colId xmlns:a16="http://schemas.microsoft.com/office/drawing/2014/main" xmlns="" val="3426616942"/>
                    </a:ext>
                  </a:extLst>
                </a:gridCol>
                <a:gridCol w="598145">
                  <a:extLst>
                    <a:ext uri="{9D8B030D-6E8A-4147-A177-3AD203B41FA5}">
                      <a16:colId xmlns:a16="http://schemas.microsoft.com/office/drawing/2014/main" xmlns="" val="3432404557"/>
                    </a:ext>
                  </a:extLst>
                </a:gridCol>
              </a:tblGrid>
              <a:tr h="461665"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-2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-1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03067985"/>
                  </a:ext>
                </a:extLst>
              </a:tr>
              <a:tr h="461665">
                <a:tc>
                  <a:txBody>
                    <a:bodyPr/>
                    <a:lstStyle/>
                    <a:p>
                      <a:r>
                        <a:rPr lang="kk-KZ" dirty="0"/>
                        <a:t>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7051649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D7BF193C-B35C-4535-A21D-D937D903E820}"/>
                  </a:ext>
                </a:extLst>
              </p:cNvPr>
              <p:cNvSpPr txBox="1"/>
              <p:nvPr/>
            </p:nvSpPr>
            <p:spPr>
              <a:xfrm>
                <a:off x="263995" y="1189908"/>
                <a:ext cx="6624916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1) </m:t>
                    </m:r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ru-RU" sz="1800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1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ru-RU" sz="1800" i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dirty="0"/>
                  <a:t> 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7BF193C-B35C-4535-A21D-D937D903E8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995" y="1189908"/>
                <a:ext cx="6624916" cy="369332"/>
              </a:xfrm>
              <a:prstGeom prst="rect">
                <a:avLst/>
              </a:prstGeom>
              <a:blipFill>
                <a:blip r:embed="rId3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235070CC-F225-4113-B3BF-DDD2A0476AE5}"/>
                  </a:ext>
                </a:extLst>
              </p:cNvPr>
              <p:cNvSpPr txBox="1"/>
              <p:nvPr/>
            </p:nvSpPr>
            <p:spPr>
              <a:xfrm>
                <a:off x="6960088" y="1229070"/>
                <a:ext cx="386927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kk-KZ" b="0" i="1" smtClean="0">
                        <a:latin typeface="Cambria Math" panose="02040503050406030204" pitchFamily="18" charset="0"/>
                      </a:rPr>
                      <m:t>2)</m:t>
                    </m:r>
                    <m:r>
                      <a:rPr lang="ru-RU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b="0" i="1" smtClean="0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ru-RU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ru-RU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dirty="0"/>
                  <a:t> 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35070CC-F225-4113-B3BF-DDD2A0476A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0088" y="1229070"/>
                <a:ext cx="3869277" cy="369332"/>
              </a:xfrm>
              <a:prstGeom prst="rect">
                <a:avLst/>
              </a:prstGeom>
              <a:blipFill>
                <a:blip r:embed="rId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7" name="Рисунок 26">
            <a:extLst>
              <a:ext uri="{FF2B5EF4-FFF2-40B4-BE49-F238E27FC236}">
                <a16:creationId xmlns:a16="http://schemas.microsoft.com/office/drawing/2014/main" xmlns="" id="{BB870DDB-CF7E-4FD9-927F-396DFEB0747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1310" y="2838214"/>
            <a:ext cx="3205128" cy="3729210"/>
          </a:xfrm>
          <a:prstGeom prst="rect">
            <a:avLst/>
          </a:prstGeom>
        </p:spPr>
      </p:pic>
      <p:sp>
        <p:nvSpPr>
          <p:cNvPr id="30" name="Полилиния: фигура 29">
            <a:extLst>
              <a:ext uri="{FF2B5EF4-FFF2-40B4-BE49-F238E27FC236}">
                <a16:creationId xmlns:a16="http://schemas.microsoft.com/office/drawing/2014/main" xmlns="" id="{13CF919D-E54A-454F-AA82-CB3E7296F2E9}"/>
              </a:ext>
            </a:extLst>
          </p:cNvPr>
          <p:cNvSpPr/>
          <p:nvPr/>
        </p:nvSpPr>
        <p:spPr>
          <a:xfrm>
            <a:off x="4563035" y="2869594"/>
            <a:ext cx="1130263" cy="2312020"/>
          </a:xfrm>
          <a:custGeom>
            <a:avLst/>
            <a:gdLst>
              <a:gd name="connsiteX0" fmla="*/ 0 w 1130263"/>
              <a:gd name="connsiteY0" fmla="*/ 151512 h 2312020"/>
              <a:gd name="connsiteX1" fmla="*/ 268941 w 1130263"/>
              <a:gd name="connsiteY1" fmla="*/ 1774124 h 2312020"/>
              <a:gd name="connsiteX2" fmla="*/ 268941 w 1130263"/>
              <a:gd name="connsiteY2" fmla="*/ 1774124 h 2312020"/>
              <a:gd name="connsiteX3" fmla="*/ 537883 w 1130263"/>
              <a:gd name="connsiteY3" fmla="*/ 2312006 h 2312020"/>
              <a:gd name="connsiteX4" fmla="*/ 815789 w 1130263"/>
              <a:gd name="connsiteY4" fmla="*/ 1756194 h 2312020"/>
              <a:gd name="connsiteX5" fmla="*/ 815789 w 1130263"/>
              <a:gd name="connsiteY5" fmla="*/ 1756194 h 2312020"/>
              <a:gd name="connsiteX6" fmla="*/ 1102659 w 1130263"/>
              <a:gd name="connsiteY6" fmla="*/ 151512 h 2312020"/>
              <a:gd name="connsiteX7" fmla="*/ 1102659 w 1130263"/>
              <a:gd name="connsiteY7" fmla="*/ 160477 h 2312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30263" h="2312020">
                <a:moveTo>
                  <a:pt x="0" y="151512"/>
                </a:moveTo>
                <a:lnTo>
                  <a:pt x="268941" y="1774124"/>
                </a:lnTo>
                <a:lnTo>
                  <a:pt x="268941" y="1774124"/>
                </a:lnTo>
                <a:cubicBezTo>
                  <a:pt x="313765" y="1863771"/>
                  <a:pt x="446742" y="2314994"/>
                  <a:pt x="537883" y="2312006"/>
                </a:cubicBezTo>
                <a:cubicBezTo>
                  <a:pt x="629024" y="2309018"/>
                  <a:pt x="815789" y="1756194"/>
                  <a:pt x="815789" y="1756194"/>
                </a:cubicBezTo>
                <a:lnTo>
                  <a:pt x="815789" y="1756194"/>
                </a:lnTo>
                <a:lnTo>
                  <a:pt x="1102659" y="151512"/>
                </a:lnTo>
                <a:cubicBezTo>
                  <a:pt x="1150471" y="-114441"/>
                  <a:pt x="1126565" y="23018"/>
                  <a:pt x="1102659" y="16047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олилиния: фигура 30">
            <a:extLst>
              <a:ext uri="{FF2B5EF4-FFF2-40B4-BE49-F238E27FC236}">
                <a16:creationId xmlns:a16="http://schemas.microsoft.com/office/drawing/2014/main" xmlns="" id="{6FE3D3DC-330F-4B57-A3FE-C2D28FF5E028}"/>
              </a:ext>
            </a:extLst>
          </p:cNvPr>
          <p:cNvSpPr/>
          <p:nvPr/>
        </p:nvSpPr>
        <p:spPr>
          <a:xfrm>
            <a:off x="4572000" y="5181583"/>
            <a:ext cx="1231277" cy="1584639"/>
          </a:xfrm>
          <a:custGeom>
            <a:avLst/>
            <a:gdLst>
              <a:gd name="connsiteX0" fmla="*/ 0 w 1231277"/>
              <a:gd name="connsiteY0" fmla="*/ 1102676 h 1584639"/>
              <a:gd name="connsiteX1" fmla="*/ 268941 w 1231277"/>
              <a:gd name="connsiteY1" fmla="*/ 277923 h 1584639"/>
              <a:gd name="connsiteX2" fmla="*/ 537882 w 1231277"/>
              <a:gd name="connsiteY2" fmla="*/ 17 h 1584639"/>
              <a:gd name="connsiteX3" fmla="*/ 824753 w 1231277"/>
              <a:gd name="connsiteY3" fmla="*/ 286888 h 1584639"/>
              <a:gd name="connsiteX4" fmla="*/ 1093694 w 1231277"/>
              <a:gd name="connsiteY4" fmla="*/ 1093711 h 1584639"/>
              <a:gd name="connsiteX5" fmla="*/ 1219200 w 1231277"/>
              <a:gd name="connsiteY5" fmla="*/ 1550911 h 1584639"/>
              <a:gd name="connsiteX6" fmla="*/ 1219200 w 1231277"/>
              <a:gd name="connsiteY6" fmla="*/ 1515052 h 1584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31277" h="1584639">
                <a:moveTo>
                  <a:pt x="0" y="1102676"/>
                </a:moveTo>
                <a:cubicBezTo>
                  <a:pt x="89647" y="782188"/>
                  <a:pt x="179294" y="461700"/>
                  <a:pt x="268941" y="277923"/>
                </a:cubicBezTo>
                <a:cubicBezTo>
                  <a:pt x="358588" y="94146"/>
                  <a:pt x="445247" y="-1477"/>
                  <a:pt x="537882" y="17"/>
                </a:cubicBezTo>
                <a:cubicBezTo>
                  <a:pt x="630517" y="1511"/>
                  <a:pt x="732118" y="104606"/>
                  <a:pt x="824753" y="286888"/>
                </a:cubicBezTo>
                <a:cubicBezTo>
                  <a:pt x="917388" y="469170"/>
                  <a:pt x="1027953" y="883041"/>
                  <a:pt x="1093694" y="1093711"/>
                </a:cubicBezTo>
                <a:cubicBezTo>
                  <a:pt x="1159435" y="1304381"/>
                  <a:pt x="1198282" y="1480687"/>
                  <a:pt x="1219200" y="1550911"/>
                </a:cubicBezTo>
                <a:cubicBezTo>
                  <a:pt x="1240118" y="1621135"/>
                  <a:pt x="1229659" y="1568093"/>
                  <a:pt x="1219200" y="151505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xmlns="" id="{F15AA2BD-5AA4-466A-977D-E36B096FB5A3}"/>
                  </a:ext>
                </a:extLst>
              </p:cNvPr>
              <p:cNvSpPr txBox="1"/>
              <p:nvPr/>
            </p:nvSpPr>
            <p:spPr>
              <a:xfrm>
                <a:off x="222167" y="3116350"/>
                <a:ext cx="2836782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1)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1800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1800" b="0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  <m:t>−(−</m:t>
                        </m:r>
                        <m:r>
                          <a:rPr lang="ru-RU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kk-KZ" sz="1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ru-RU" sz="18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sz="1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− </m:t>
                    </m:r>
                    <m:r>
                      <a:rPr lang="ru-RU" sz="1800" b="0" i="1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15AA2BD-5AA4-466A-977D-E36B096FB5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167" y="3116350"/>
                <a:ext cx="2836782" cy="369332"/>
              </a:xfrm>
              <a:prstGeom prst="rect">
                <a:avLst/>
              </a:prstGeom>
              <a:blipFill>
                <a:blip r:embed="rId6"/>
                <a:stretch>
                  <a:fillRect l="-1717"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xmlns="" id="{66E7E2BE-9372-42DB-9E2B-7A48CF73D9C0}"/>
                  </a:ext>
                </a:extLst>
              </p:cNvPr>
              <p:cNvSpPr txBox="1"/>
              <p:nvPr/>
            </p:nvSpPr>
            <p:spPr>
              <a:xfrm>
                <a:off x="222166" y="3628372"/>
                <a:ext cx="241345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dirty="0"/>
                  <a:t>2</a:t>
                </a:r>
                <a:r>
                  <a:rPr lang="ru-RU" sz="1800" dirty="0"/>
                  <a:t>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1800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1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kk-KZ" sz="1800" b="0" i="1" smtClean="0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ru-RU" sz="18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sz="1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6E7E2BE-9372-42DB-9E2B-7A48CF73D9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166" y="3628372"/>
                <a:ext cx="2413458" cy="369332"/>
              </a:xfrm>
              <a:prstGeom prst="rect">
                <a:avLst/>
              </a:prstGeom>
              <a:blipFill>
                <a:blip r:embed="rId7"/>
                <a:stretch>
                  <a:fillRect l="-2020"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xmlns="" id="{25C9A4C7-50CF-4275-84FC-52361075E63F}"/>
                  </a:ext>
                </a:extLst>
              </p:cNvPr>
              <p:cNvSpPr txBox="1"/>
              <p:nvPr/>
            </p:nvSpPr>
            <p:spPr>
              <a:xfrm>
                <a:off x="222166" y="4140394"/>
                <a:ext cx="2049049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dirty="0"/>
                  <a:t>3</a:t>
                </a:r>
                <a:r>
                  <a:rPr lang="ru-RU" sz="1800" dirty="0"/>
                  <a:t>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1800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1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ru-RU" sz="18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sz="18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5C9A4C7-50CF-4275-84FC-52361075E6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166" y="4140394"/>
                <a:ext cx="2049049" cy="369332"/>
              </a:xfrm>
              <a:prstGeom prst="rect">
                <a:avLst/>
              </a:prstGeom>
              <a:blipFill>
                <a:blip r:embed="rId8"/>
                <a:stretch>
                  <a:fillRect l="-2374"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xmlns="" id="{4A694B9A-3988-41C1-B10E-95B171E3EC80}"/>
                  </a:ext>
                </a:extLst>
              </p:cNvPr>
              <p:cNvSpPr txBox="1"/>
              <p:nvPr/>
            </p:nvSpPr>
            <p:spPr>
              <a:xfrm>
                <a:off x="222166" y="4652416"/>
                <a:ext cx="2049049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dirty="0"/>
                  <a:t>4</a:t>
                </a:r>
                <a:r>
                  <a:rPr lang="ru-RU" sz="1800" dirty="0"/>
                  <a:t>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b="0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u-RU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ru-RU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sz="1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ru-RU" sz="18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A694B9A-3988-41C1-B10E-95B171E3EC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166" y="4652416"/>
                <a:ext cx="2049049" cy="369332"/>
              </a:xfrm>
              <a:prstGeom prst="rect">
                <a:avLst/>
              </a:prstGeom>
              <a:blipFill>
                <a:blip r:embed="rId9"/>
                <a:stretch>
                  <a:fillRect l="-2374"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xmlns="" id="{04D07D95-F0E8-407D-9844-3160EF43DDDB}"/>
                  </a:ext>
                </a:extLst>
              </p:cNvPr>
              <p:cNvSpPr txBox="1"/>
              <p:nvPr/>
            </p:nvSpPr>
            <p:spPr>
              <a:xfrm>
                <a:off x="222166" y="5282771"/>
                <a:ext cx="2049049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dirty="0"/>
                  <a:t>5</a:t>
                </a:r>
                <a:r>
                  <a:rPr lang="ru-RU" sz="1800" dirty="0"/>
                  <a:t>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b="0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  <m:sup>
                        <m:r>
                          <a:rPr lang="ru-RU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kk-KZ" b="0" i="0" smtClean="0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  <m:r>
                      <a:rPr lang="ru-RU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kk-KZ" b="0" i="1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4D07D95-F0E8-407D-9844-3160EF43DD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166" y="5282771"/>
                <a:ext cx="2049049" cy="369332"/>
              </a:xfrm>
              <a:prstGeom prst="rect">
                <a:avLst/>
              </a:prstGeom>
              <a:blipFill>
                <a:blip r:embed="rId10"/>
                <a:stretch>
                  <a:fillRect l="-2374"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xmlns="" id="{AEF14BE3-A00D-4F9D-90E5-A5483B1AF7B4}"/>
                  </a:ext>
                </a:extLst>
              </p:cNvPr>
              <p:cNvSpPr txBox="1"/>
              <p:nvPr/>
            </p:nvSpPr>
            <p:spPr>
              <a:xfrm>
                <a:off x="6897218" y="2931684"/>
                <a:ext cx="367104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1)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2∗</m:t>
                    </m:r>
                    <m:sSup>
                      <m:sSupPr>
                        <m:ctrlPr>
                          <a:rPr lang="ru-RU" sz="1800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1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u-RU" sz="1800" b="0" i="1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</m:e>
                      <m:sup>
                        <m:r>
                          <a:rPr lang="ru-RU" sz="18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sz="1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2∗4</m:t>
                    </m:r>
                    <m:r>
                      <a:rPr lang="ru-RU" sz="1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EF14BE3-A00D-4F9D-90E5-A5483B1AF7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7218" y="2931684"/>
                <a:ext cx="3671047" cy="369332"/>
              </a:xfrm>
              <a:prstGeom prst="rect">
                <a:avLst/>
              </a:prstGeom>
              <a:blipFill>
                <a:blip r:embed="rId11"/>
                <a:stretch>
                  <a:fillRect l="-1327" t="-9836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xmlns="" id="{1E23D640-5DE1-4FB6-85F2-8C08C928C68F}"/>
                  </a:ext>
                </a:extLst>
              </p:cNvPr>
              <p:cNvSpPr txBox="1"/>
              <p:nvPr/>
            </p:nvSpPr>
            <p:spPr>
              <a:xfrm>
                <a:off x="7076630" y="3840938"/>
                <a:ext cx="667870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dirty="0"/>
                  <a:t>3</a:t>
                </a:r>
                <a:r>
                  <a:rPr lang="ru-RU" sz="1800" dirty="0"/>
                  <a:t>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1800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1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ru-RU" sz="18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sz="18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E23D640-5DE1-4FB6-85F2-8C08C928C6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6630" y="3840938"/>
                <a:ext cx="6678704" cy="369332"/>
              </a:xfrm>
              <a:prstGeom prst="rect">
                <a:avLst/>
              </a:prstGeom>
              <a:blipFill>
                <a:blip r:embed="rId12"/>
                <a:stretch>
                  <a:fillRect l="-822"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xmlns="" id="{47DFF856-0E60-4477-B3CA-9CCE2019ED8F}"/>
                  </a:ext>
                </a:extLst>
              </p:cNvPr>
              <p:cNvSpPr txBox="1"/>
              <p:nvPr/>
            </p:nvSpPr>
            <p:spPr>
              <a:xfrm>
                <a:off x="6909258" y="3358256"/>
                <a:ext cx="367104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dirty="0"/>
                  <a:t>2</a:t>
                </a:r>
                <a:r>
                  <a:rPr lang="ru-RU" sz="1800" dirty="0"/>
                  <a:t>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2∗</m:t>
                    </m:r>
                    <m:sSup>
                      <m:sSupPr>
                        <m:ctrlPr>
                          <a:rPr lang="ru-RU" sz="1800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1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u-RU" sz="18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kk-KZ" sz="1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e>
                      <m:sup>
                        <m:r>
                          <a:rPr lang="ru-RU" sz="18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sz="1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2∗1</m:t>
                    </m:r>
                    <m:r>
                      <a:rPr lang="ru-RU" sz="1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47DFF856-0E60-4477-B3CA-9CCE2019ED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9258" y="3358256"/>
                <a:ext cx="3671047" cy="369332"/>
              </a:xfrm>
              <a:prstGeom prst="rect">
                <a:avLst/>
              </a:prstGeom>
              <a:blipFill>
                <a:blip r:embed="rId13"/>
                <a:stretch>
                  <a:fillRect l="-1327"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xmlns="" id="{E7C1A6AA-5B12-4415-9865-1257420422E1}"/>
                  </a:ext>
                </a:extLst>
              </p:cNvPr>
              <p:cNvSpPr txBox="1"/>
              <p:nvPr/>
            </p:nvSpPr>
            <p:spPr>
              <a:xfrm>
                <a:off x="6944399" y="4386115"/>
                <a:ext cx="367104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dirty="0"/>
                  <a:t>4</a:t>
                </a:r>
                <a:r>
                  <a:rPr lang="ru-RU" sz="1800" dirty="0"/>
                  <a:t>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2∗</m:t>
                    </m:r>
                    <m:sSup>
                      <m:sSupPr>
                        <m:ctrlPr>
                          <a:rPr lang="ru-RU" sz="1800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1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kk-KZ" sz="1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e>
                      <m:sup>
                        <m:r>
                          <a:rPr lang="ru-RU" sz="18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sz="1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2∗1</m:t>
                    </m:r>
                    <m:r>
                      <a:rPr lang="ru-RU" sz="1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E7C1A6AA-5B12-4415-9865-1257420422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4399" y="4386115"/>
                <a:ext cx="3671047" cy="369332"/>
              </a:xfrm>
              <a:prstGeom prst="rect">
                <a:avLst/>
              </a:prstGeom>
              <a:blipFill>
                <a:blip r:embed="rId14"/>
                <a:stretch>
                  <a:fillRect l="-1329"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xmlns="" id="{C935228E-DB56-443C-BA1D-29463E27360A}"/>
                  </a:ext>
                </a:extLst>
              </p:cNvPr>
              <p:cNvSpPr txBox="1"/>
              <p:nvPr/>
            </p:nvSpPr>
            <p:spPr>
              <a:xfrm>
                <a:off x="6958165" y="4925309"/>
                <a:ext cx="367104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dirty="0"/>
                  <a:t>5</a:t>
                </a:r>
                <a:r>
                  <a:rPr lang="ru-RU" sz="1800" dirty="0"/>
                  <a:t>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2∗</m:t>
                    </m:r>
                    <m:sSup>
                      <m:sSupPr>
                        <m:ctrlPr>
                          <a:rPr lang="ru-RU" sz="1800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1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u-RU" sz="1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</m:e>
                      <m:sup>
                        <m:r>
                          <a:rPr lang="ru-RU" sz="18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sz="1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2∗4</m:t>
                    </m:r>
                    <m:r>
                      <a:rPr lang="ru-RU" sz="1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1800" b="0" i="1" smtClean="0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C935228E-DB56-443C-BA1D-29463E2736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8165" y="4925309"/>
                <a:ext cx="3671047" cy="369332"/>
              </a:xfrm>
              <a:prstGeom prst="rect">
                <a:avLst/>
              </a:prstGeom>
              <a:blipFill>
                <a:blip r:embed="rId15"/>
                <a:stretch>
                  <a:fillRect l="-1327" t="-9836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3762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0" grpId="0" animBg="1"/>
      <p:bldP spid="31" grpId="0" animBg="1"/>
      <p:bldP spid="14" grpId="0"/>
      <p:bldP spid="17" grpId="0"/>
      <p:bldP spid="18" grpId="0"/>
      <p:bldP spid="19" grpId="0"/>
      <p:bldP spid="20" grpId="0"/>
      <p:bldP spid="22" grpId="0"/>
      <p:bldP spid="25" grpId="0"/>
      <p:bldP spid="32" grpId="0"/>
      <p:bldP spid="33" grpId="0"/>
      <p:bldP spid="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95181" y="87642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latin typeface="Kotex Cyrillic" pitchFamily="50" charset="-52"/>
            </a:endParaRPr>
          </a:p>
        </p:txBody>
      </p:sp>
      <p:sp>
        <p:nvSpPr>
          <p:cNvPr id="24" name="Rectangle 2">
            <a:extLst>
              <a:ext uri="{FF2B5EF4-FFF2-40B4-BE49-F238E27FC236}">
                <a16:creationId xmlns:a16="http://schemas.microsoft.com/office/drawing/2014/main" xmlns="" id="{19D339E9-40BC-F58D-3042-A8BE66823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9012" y="277242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6" name="Picture 2" descr="Зачем нужна парабола? – Telegraph">
            <a:extLst>
              <a:ext uri="{FF2B5EF4-FFF2-40B4-BE49-F238E27FC236}">
                <a16:creationId xmlns:a16="http://schemas.microsoft.com/office/drawing/2014/main" xmlns="" id="{12ADA271-4F34-4B51-A91D-CC6D22B1C1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294" y="1432093"/>
            <a:ext cx="1863538" cy="2485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Исследование таинственных кривых | Проекты">
            <a:extLst>
              <a:ext uri="{FF2B5EF4-FFF2-40B4-BE49-F238E27FC236}">
                <a16:creationId xmlns:a16="http://schemas.microsoft.com/office/drawing/2014/main" xmlns="" id="{10D0F57E-D5C8-4893-B0C0-60E8DD2A4F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223" y="4211282"/>
            <a:ext cx="2791012" cy="2093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Решение задач с помощью квадратных уравнений">
            <a:extLst>
              <a:ext uri="{FF2B5EF4-FFF2-40B4-BE49-F238E27FC236}">
                <a16:creationId xmlns:a16="http://schemas.microsoft.com/office/drawing/2014/main" xmlns="" id="{9152F07D-60CE-4C46-BB72-0BAEA39D7B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796" r="442"/>
          <a:stretch/>
        </p:blipFill>
        <p:spPr bwMode="auto">
          <a:xfrm>
            <a:off x="3971365" y="1350448"/>
            <a:ext cx="6069105" cy="3301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Природный парк Ергаки, Саяны.">
            <a:extLst>
              <a:ext uri="{FF2B5EF4-FFF2-40B4-BE49-F238E27FC236}">
                <a16:creationId xmlns:a16="http://schemas.microsoft.com/office/drawing/2014/main" xmlns="" id="{9238CB19-C5DF-41BB-853B-DF116FCBD2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9211" y="4831265"/>
            <a:ext cx="3904129" cy="1789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9B7610AC-33AF-457B-B11A-AFD2334825CB}"/>
                  </a:ext>
                </a:extLst>
              </p:cNvPr>
              <p:cNvSpPr txBox="1"/>
              <p:nvPr/>
            </p:nvSpPr>
            <p:spPr>
              <a:xfrm>
                <a:off x="959223" y="390536"/>
                <a:ext cx="9565342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4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2400" i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2400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ru-RU" sz="24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2400" dirty="0" err="1"/>
                  <a:t>функциясының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графигі</a:t>
                </a:r>
                <a:r>
                  <a:rPr lang="ru-RU" sz="2400" dirty="0"/>
                  <a:t> </a:t>
                </a:r>
                <a:r>
                  <a:rPr lang="ru-RU" sz="2400" b="1" dirty="0"/>
                  <a:t>«парабола» </a:t>
                </a:r>
                <a:r>
                  <a:rPr lang="ru-RU" sz="2400" dirty="0" err="1"/>
                  <a:t>деп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аталады</a:t>
                </a:r>
                <a:r>
                  <a:rPr lang="ru-RU" sz="2400" dirty="0"/>
                  <a:t>. </a:t>
                </a:r>
                <a:r>
                  <a:rPr lang="ru-RU" sz="2400" dirty="0" err="1"/>
                  <a:t>Параболаны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біз</a:t>
                </a:r>
                <a:r>
                  <a:rPr lang="ru-RU" sz="2400" dirty="0"/>
                  <a:t> </a:t>
                </a:r>
                <a:r>
                  <a:rPr lang="ru-RU" sz="2400" dirty="0" err="1"/>
                  <a:t>өмірімізде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көптеп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кездестіруімізге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болады</a:t>
                </a:r>
                <a:endParaRPr lang="ru-RU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B7610AC-33AF-457B-B11A-AFD2334825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223" y="390536"/>
                <a:ext cx="9565342" cy="830997"/>
              </a:xfrm>
              <a:prstGeom prst="rect">
                <a:avLst/>
              </a:prstGeom>
              <a:blipFill>
                <a:blip r:embed="rId6"/>
                <a:stretch>
                  <a:fillRect l="-956" t="-5882" b="-161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82816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95181" y="87642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latin typeface="Kotex Cyrillic" pitchFamily="50" charset="-52"/>
            </a:endParaRPr>
          </a:p>
        </p:txBody>
      </p:sp>
      <p:sp>
        <p:nvSpPr>
          <p:cNvPr id="24" name="Rectangle 2">
            <a:extLst>
              <a:ext uri="{FF2B5EF4-FFF2-40B4-BE49-F238E27FC236}">
                <a16:creationId xmlns:a16="http://schemas.microsoft.com/office/drawing/2014/main" xmlns="" id="{19D339E9-40BC-F58D-3042-A8BE66823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294" y="277242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TextBox 71">
            <a:extLst>
              <a:ext uri="{FF2B5EF4-FFF2-40B4-BE49-F238E27FC236}">
                <a16:creationId xmlns:a16="http://schemas.microsoft.com/office/drawing/2014/main" xmlns="" id="{14FCEE11-4AB3-4847-9E51-E42FD092039B}"/>
              </a:ext>
            </a:extLst>
          </p:cNvPr>
          <p:cNvSpPr txBox="1"/>
          <p:nvPr/>
        </p:nvSpPr>
        <p:spPr>
          <a:xfrm>
            <a:off x="1547356" y="3259815"/>
            <a:ext cx="909728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189" indent="-457189">
              <a:buFont typeface="Arial" panose="020B0604020202020204" pitchFamily="34" charset="0"/>
              <a:buChar char="•"/>
            </a:pPr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Функциясының қасиеттерін білдіңіздер және оның графигін салуды үйрендіңіздер</a:t>
            </a:r>
            <a:endParaRPr lang="en-ID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3D7189CD-BA0A-4E3A-9D94-F3AB90EBA5D7}"/>
              </a:ext>
            </a:extLst>
          </p:cNvPr>
          <p:cNvSpPr/>
          <p:nvPr/>
        </p:nvSpPr>
        <p:spPr>
          <a:xfrm>
            <a:off x="1967883" y="326988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50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50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7837C30D-C0D9-42CB-B4B9-A7F7CB7FEE1A}"/>
                  </a:ext>
                </a:extLst>
              </p:cNvPr>
              <p:cNvSpPr txBox="1"/>
              <p:nvPr/>
            </p:nvSpPr>
            <p:spPr>
              <a:xfrm>
                <a:off x="-107576" y="2387707"/>
                <a:ext cx="6624916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40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ru-RU" sz="44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4400" i="1">
                          <a:latin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ru-RU" sz="4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ru-RU" sz="4400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837C30D-C0D9-42CB-B4B9-A7F7CB7FEE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07576" y="2387707"/>
                <a:ext cx="6624916" cy="76944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4743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: скругленные углы 15">
                <a:extLst>
                  <a:ext uri="{FF2B5EF4-FFF2-40B4-BE49-F238E27FC236}">
                    <a16:creationId xmlns:a16="http://schemas.microsoft.com/office/drawing/2014/main" xmlns="" id="{C2C9D582-A172-A034-AD93-4D520E78DA7F}"/>
                  </a:ext>
                </a:extLst>
              </p:cNvPr>
              <p:cNvSpPr/>
              <p:nvPr/>
            </p:nvSpPr>
            <p:spPr>
              <a:xfrm>
                <a:off x="111083" y="77419"/>
                <a:ext cx="11969834" cy="6703162"/>
              </a:xfrm>
              <a:prstGeom prst="roundRect">
                <a:avLst>
                  <a:gd name="adj" fmla="val 4821"/>
                </a:avLst>
              </a:prstGeom>
              <a:solidFill>
                <a:srgbClr val="FBFBFB"/>
              </a:solidFill>
              <a:ln>
                <a:noFill/>
              </a:ln>
              <a:effectLst>
                <a:glow rad="101600">
                  <a:srgbClr val="DDDDDD">
                    <a:alpha val="33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AA0CA41E-B668-4D97-A237-B4F31D684372}" type="mathplaceholder">
                        <a:rPr lang="ru-RU" i="1" smtClean="0">
                          <a:latin typeface="Cambria Math" panose="02040503050406030204" pitchFamily="18" charset="0"/>
                        </a:rPr>
                        <a:t>Место для уравнения.</a:t>
                      </a:fld>
                    </m:oMath>
                  </m:oMathPara>
                </a14:m>
                <a:endParaRPr lang="ru-RU" dirty="0">
                  <a:latin typeface="Kotex Cyrillic" pitchFamily="50" charset="-52"/>
                </a:endParaRPr>
              </a:p>
            </p:txBody>
          </p:sp>
        </mc:Choice>
        <mc:Fallback xmlns="">
          <p:sp>
            <p:nvSpPr>
              <p:cNvPr id="16" name="Прямоугольник: скругленные углы 15">
                <a:extLst>
                  <a:ext uri="{FF2B5EF4-FFF2-40B4-BE49-F238E27FC236}">
                    <a16:creationId xmlns:a16="http://schemas.microsoft.com/office/drawing/2014/main" id="{C2C9D582-A172-A034-AD93-4D520E78DA7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083" y="77419"/>
                <a:ext cx="11969834" cy="6703162"/>
              </a:xfrm>
              <a:prstGeom prst="roundRect">
                <a:avLst>
                  <a:gd name="adj" fmla="val 4821"/>
                </a:avLst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>
                <a:glow rad="101600">
                  <a:srgbClr val="DDDDDD">
                    <a:alpha val="33000"/>
                  </a:srgbClr>
                </a:glow>
              </a:effec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ectangle 2">
            <a:extLst>
              <a:ext uri="{FF2B5EF4-FFF2-40B4-BE49-F238E27FC236}">
                <a16:creationId xmlns:a16="http://schemas.microsoft.com/office/drawing/2014/main" xmlns="" id="{19D339E9-40BC-F58D-3042-A8BE66823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294" y="277242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420C550-996B-4086-B623-3347B0A9DA2C}"/>
              </a:ext>
            </a:extLst>
          </p:cNvPr>
          <p:cNvSpPr txBox="1"/>
          <p:nvPr/>
        </p:nvSpPr>
        <p:spPr>
          <a:xfrm>
            <a:off x="5293659" y="1524001"/>
            <a:ext cx="6624916" cy="8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функциясы</a:t>
            </a:r>
            <a:endParaRPr lang="ru-RU" sz="4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3E6F0743-1BC3-4FBC-B48E-027CFFC7FCDE}"/>
                  </a:ext>
                </a:extLst>
              </p:cNvPr>
              <p:cNvSpPr txBox="1"/>
              <p:nvPr/>
            </p:nvSpPr>
            <p:spPr>
              <a:xfrm>
                <a:off x="0" y="1460170"/>
                <a:ext cx="6624916" cy="10156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600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ru-RU" sz="60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6000" i="1">
                          <a:latin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ru-RU" sz="60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60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ru-RU" sz="6000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60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E6F0743-1BC3-4FBC-B48E-027CFFC7FC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460170"/>
                <a:ext cx="6624916" cy="10156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3531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: скругленные углы 15">
                <a:extLst>
                  <a:ext uri="{FF2B5EF4-FFF2-40B4-BE49-F238E27FC236}">
                    <a16:creationId xmlns:a16="http://schemas.microsoft.com/office/drawing/2014/main" xmlns="" id="{C2C9D582-A172-A034-AD93-4D520E78DA7F}"/>
                  </a:ext>
                </a:extLst>
              </p:cNvPr>
              <p:cNvSpPr/>
              <p:nvPr/>
            </p:nvSpPr>
            <p:spPr>
              <a:xfrm>
                <a:off x="111083" y="77419"/>
                <a:ext cx="11969834" cy="6703162"/>
              </a:xfrm>
              <a:prstGeom prst="roundRect">
                <a:avLst>
                  <a:gd name="adj" fmla="val 4821"/>
                </a:avLst>
              </a:prstGeom>
              <a:solidFill>
                <a:srgbClr val="FBFBFB"/>
              </a:solidFill>
              <a:ln>
                <a:noFill/>
              </a:ln>
              <a:effectLst>
                <a:glow rad="101600">
                  <a:srgbClr val="DDDDDD">
                    <a:alpha val="33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88F1593F-F621-404C-9C4A-8B9F1EC1F3E9}" type="mathplaceholder">
                        <a:rPr lang="ru-RU" i="1" smtClean="0">
                          <a:latin typeface="Cambria Math" panose="02040503050406030204" pitchFamily="18" charset="0"/>
                        </a:rPr>
                        <a:t>Место для уравнения.</a:t>
                      </a:fld>
                    </m:oMath>
                  </m:oMathPara>
                </a14:m>
                <a:endParaRPr lang="ru-RU" dirty="0">
                  <a:latin typeface="Kotex Cyrillic" pitchFamily="50" charset="-52"/>
                </a:endParaRPr>
              </a:p>
            </p:txBody>
          </p:sp>
        </mc:Choice>
        <mc:Fallback xmlns="">
          <p:sp>
            <p:nvSpPr>
              <p:cNvPr id="16" name="Прямоугольник: скругленные углы 15">
                <a:extLst>
                  <a:ext uri="{FF2B5EF4-FFF2-40B4-BE49-F238E27FC236}">
                    <a16:creationId xmlns:a16="http://schemas.microsoft.com/office/drawing/2014/main" id="{C2C9D582-A172-A034-AD93-4D520E78DA7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083" y="77419"/>
                <a:ext cx="11969834" cy="6703162"/>
              </a:xfrm>
              <a:prstGeom prst="roundRect">
                <a:avLst>
                  <a:gd name="adj" fmla="val 4821"/>
                </a:avLst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>
                <a:glow rad="101600">
                  <a:srgbClr val="DDDDDD">
                    <a:alpha val="33000"/>
                  </a:srgbClr>
                </a:glow>
              </a:effec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ectangle 2">
            <a:extLst>
              <a:ext uri="{FF2B5EF4-FFF2-40B4-BE49-F238E27FC236}">
                <a16:creationId xmlns:a16="http://schemas.microsoft.com/office/drawing/2014/main" xmlns="" id="{19D339E9-40BC-F58D-3042-A8BE66823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294" y="277242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144">
            <a:extLst>
              <a:ext uri="{FF2B5EF4-FFF2-40B4-BE49-F238E27FC236}">
                <a16:creationId xmlns:a16="http://schemas.microsoft.com/office/drawing/2014/main" xmlns="" id="{CD91E988-7A18-4398-B6F1-77F363DEF83B}"/>
              </a:ext>
            </a:extLst>
          </p:cNvPr>
          <p:cNvSpPr/>
          <p:nvPr/>
        </p:nvSpPr>
        <p:spPr>
          <a:xfrm>
            <a:off x="1057294" y="593926"/>
            <a:ext cx="5805055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 сабақта:</a:t>
            </a:r>
            <a:endParaRPr lang="ru-RU" sz="48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151">
                <a:extLst>
                  <a:ext uri="{FF2B5EF4-FFF2-40B4-BE49-F238E27FC236}">
                    <a16:creationId xmlns:a16="http://schemas.microsoft.com/office/drawing/2014/main" xmlns="" id="{FE43F11A-34E8-4E0F-8AD4-F87DBB74D073}"/>
                  </a:ext>
                </a:extLst>
              </p:cNvPr>
              <p:cNvSpPr/>
              <p:nvPr/>
            </p:nvSpPr>
            <p:spPr>
              <a:xfrm>
                <a:off x="695271" y="2374961"/>
                <a:ext cx="10600258" cy="21236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189" indent="-457189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ru-RU" sz="4400" i="1">
                        <a:latin typeface="Cambria Math" panose="02040503050406030204" pitchFamily="18" charset="0"/>
                      </a:rPr>
                      <m:t>Ф</m:t>
                    </m:r>
                    <m:r>
                      <a:rPr lang="ru-RU" sz="4400" b="0" i="1" smtClean="0">
                        <a:latin typeface="Cambria Math" panose="02040503050406030204" pitchFamily="18" charset="0"/>
                      </a:rPr>
                      <m:t>ункциясыны</m:t>
                    </m:r>
                    <m:r>
                      <a:rPr lang="kk-KZ" sz="4400" b="0" i="1" smtClean="0">
                        <a:latin typeface="Cambria Math" panose="02040503050406030204" pitchFamily="18" charset="0"/>
                      </a:rPr>
                      <m:t>ң қасиеттерін білесіздер</m:t>
                    </m:r>
                  </m:oMath>
                </a14:m>
                <a:endParaRPr lang="ru-RU" sz="4400" dirty="0"/>
              </a:p>
              <a:p>
                <a:pPr marL="457189" indent="-457189">
                  <a:buFont typeface="Arial" panose="020B0604020202020204" pitchFamily="34" charset="0"/>
                  <a:buChar char="•"/>
                </a:pPr>
                <a:r>
                  <a:rPr lang="ru-RU" sz="4400" dirty="0" err="1"/>
                  <a:t>Функцияның</a:t>
                </a:r>
                <a:r>
                  <a:rPr lang="ru-RU" sz="4400" dirty="0"/>
                  <a:t> </a:t>
                </a:r>
                <a:r>
                  <a:rPr lang="ru-RU" sz="4400" dirty="0" err="1"/>
                  <a:t>графигін</a:t>
                </a:r>
                <a:r>
                  <a:rPr lang="ru-RU" sz="4400" dirty="0"/>
                  <a:t> </a:t>
                </a:r>
                <a:r>
                  <a:rPr lang="ru-RU" sz="4400" dirty="0" err="1"/>
                  <a:t>салуды</a:t>
                </a:r>
                <a:r>
                  <a:rPr lang="ru-RU" sz="4400" dirty="0"/>
                  <a:t> </a:t>
                </a:r>
                <a:r>
                  <a:rPr lang="ru-RU" sz="4400" dirty="0" err="1"/>
                  <a:t>үйренесіздер</a:t>
                </a:r>
                <a:endParaRPr lang="ru-RU" sz="4400" dirty="0"/>
              </a:p>
            </p:txBody>
          </p:sp>
        </mc:Choice>
        <mc:Fallback xmlns="">
          <p:sp>
            <p:nvSpPr>
              <p:cNvPr id="8" name="Rectangle 151">
                <a:extLst>
                  <a:ext uri="{FF2B5EF4-FFF2-40B4-BE49-F238E27FC236}">
                    <a16:creationId xmlns:a16="http://schemas.microsoft.com/office/drawing/2014/main" id="{FE43F11A-34E8-4E0F-8AD4-F87DBB74D0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271" y="2374961"/>
                <a:ext cx="10600258" cy="2123658"/>
              </a:xfrm>
              <a:prstGeom prst="rect">
                <a:avLst/>
              </a:prstGeom>
              <a:blipFill>
                <a:blip r:embed="rId3"/>
                <a:stretch>
                  <a:fillRect l="-2070" b="-129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0ADCF03D-6CF7-48E5-ACA6-D9FF81776EFE}"/>
                  </a:ext>
                </a:extLst>
              </p:cNvPr>
              <p:cNvSpPr txBox="1"/>
              <p:nvPr/>
            </p:nvSpPr>
            <p:spPr>
              <a:xfrm>
                <a:off x="-1057294" y="1674698"/>
                <a:ext cx="6624916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40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ru-RU" sz="44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4400" i="1">
                          <a:latin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ru-RU" sz="4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ru-RU" sz="4400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ADCF03D-6CF7-48E5-ACA6-D9FF81776E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057294" y="1674698"/>
                <a:ext cx="6624916" cy="76944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6148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95181" y="87642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latin typeface="Kotex Cyrillic" pitchFamily="50" charset="-52"/>
            </a:endParaRPr>
          </a:p>
        </p:txBody>
      </p:sp>
      <p:sp>
        <p:nvSpPr>
          <p:cNvPr id="24" name="Rectangle 2">
            <a:extLst>
              <a:ext uri="{FF2B5EF4-FFF2-40B4-BE49-F238E27FC236}">
                <a16:creationId xmlns:a16="http://schemas.microsoft.com/office/drawing/2014/main" xmlns="" id="{19D339E9-40BC-F58D-3042-A8BE66823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294" y="277242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0E634FD8-42E8-4751-A654-0C78A3A76FBE}"/>
                  </a:ext>
                </a:extLst>
              </p:cNvPr>
              <p:cNvSpPr txBox="1"/>
              <p:nvPr/>
            </p:nvSpPr>
            <p:spPr>
              <a:xfrm>
                <a:off x="1057294" y="391944"/>
                <a:ext cx="2277577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ru-RU" sz="28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800" i="1">
                          <a:latin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ru-RU" sz="28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ru-RU" sz="2800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E634FD8-42E8-4751-A654-0C78A3A76F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7294" y="391944"/>
                <a:ext cx="2277577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EE7CAD4B-4D95-489B-9F51-EF7284352DB8}"/>
              </a:ext>
            </a:extLst>
          </p:cNvPr>
          <p:cNvSpPr txBox="1"/>
          <p:nvPr/>
        </p:nvSpPr>
        <p:spPr>
          <a:xfrm>
            <a:off x="2881939" y="391944"/>
            <a:ext cx="6629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 функциясын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қарастырайық:</a:t>
            </a:r>
            <a:endParaRPr lang="ru-RU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C52A719F-53A8-4BD6-88B1-CD7211D52601}"/>
              </a:ext>
            </a:extLst>
          </p:cNvPr>
          <p:cNvSpPr txBox="1"/>
          <p:nvPr/>
        </p:nvSpPr>
        <p:spPr>
          <a:xfrm>
            <a:off x="1057294" y="1305186"/>
            <a:ext cx="75846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Мұндағы а – берілген сан, ал х – айнымалы. 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3E29068E-B249-4E88-AA98-BC2964FCE736}"/>
                  </a:ext>
                </a:extLst>
              </p:cNvPr>
              <p:cNvSpPr txBox="1"/>
              <p:nvPr/>
            </p:nvSpPr>
            <p:spPr>
              <a:xfrm>
                <a:off x="974911" y="2218428"/>
                <a:ext cx="6629400" cy="95410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kk-KZ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Егер а </a:t>
                </a:r>
                <a:r>
                  <a:rPr lang="ru-RU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1</a:t>
                </a:r>
                <a:r>
                  <a:rPr lang="kk-KZ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болса, </a:t>
                </a:r>
                <a14:m>
                  <m:oMath xmlns:m="http://schemas.openxmlformats.org/officeDocument/2006/math">
                    <m:r>
                      <a:rPr lang="ru-RU" sz="2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2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2800" b="0" i="1" smtClean="0">
                        <a:latin typeface="Cambria Math" panose="02040503050406030204" pitchFamily="18" charset="0"/>
                      </a:rPr>
                      <m:t>1∗</m:t>
                    </m:r>
                    <m:sSup>
                      <m:sSupPr>
                        <m:ctrlPr>
                          <a:rPr lang="ru-RU" sz="2800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ru-RU" sz="2800" i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2800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ru-RU" sz="28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ru-RU" sz="2800" dirty="0"/>
              </a:p>
              <a:p>
                <a:r>
                  <a:rPr lang="kk-KZ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endParaRPr lang="ru-RU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E29068E-B249-4E88-AA98-BC2964FCE7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4911" y="2218428"/>
                <a:ext cx="6629400" cy="954107"/>
              </a:xfrm>
              <a:prstGeom prst="rect">
                <a:avLst/>
              </a:prstGeom>
              <a:blipFill>
                <a:blip r:embed="rId3"/>
                <a:stretch>
                  <a:fillRect l="-1932" t="-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1639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95181" y="87642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latin typeface="Kotex Cyrillic" pitchFamily="50" charset="-52"/>
            </a:endParaRPr>
          </a:p>
        </p:txBody>
      </p:sp>
      <p:sp>
        <p:nvSpPr>
          <p:cNvPr id="24" name="Rectangle 2">
            <a:extLst>
              <a:ext uri="{FF2B5EF4-FFF2-40B4-BE49-F238E27FC236}">
                <a16:creationId xmlns:a16="http://schemas.microsoft.com/office/drawing/2014/main" xmlns="" id="{19D339E9-40BC-F58D-3042-A8BE66823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294" y="277242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B02FB2DA-CFB6-47F9-A306-3A0AB157E7DD}"/>
                  </a:ext>
                </a:extLst>
              </p:cNvPr>
              <p:cNvSpPr txBox="1"/>
              <p:nvPr/>
            </p:nvSpPr>
            <p:spPr>
              <a:xfrm>
                <a:off x="523894" y="362715"/>
                <a:ext cx="7929824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6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36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3600" b="0" i="0" smtClean="0">
                        <a:latin typeface="Cambria Math" panose="02040503050406030204" pitchFamily="18" charset="0"/>
                      </a:rPr>
                      <m:t>а</m:t>
                    </m:r>
                    <m:sSup>
                      <m:sSupPr>
                        <m:ctrlPr>
                          <a:rPr lang="ru-RU" sz="3600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3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ru-RU" sz="36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sz="36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3600" dirty="0" err="1"/>
                  <a:t>функциясыны</a:t>
                </a:r>
                <a:r>
                  <a:rPr lang="kk-KZ" sz="3600" dirty="0"/>
                  <a:t>ң қасиеттері:</a:t>
                </a:r>
                <a:endParaRPr lang="ru-RU" sz="36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02FB2DA-CFB6-47F9-A306-3A0AB157E7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894" y="362715"/>
                <a:ext cx="7929824" cy="646331"/>
              </a:xfrm>
              <a:prstGeom prst="rect">
                <a:avLst/>
              </a:prstGeom>
              <a:blipFill>
                <a:blip r:embed="rId2"/>
                <a:stretch>
                  <a:fillRect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0AE26512-199A-464A-9DE1-A3C0A6D4D2F9}"/>
                  </a:ext>
                </a:extLst>
              </p:cNvPr>
              <p:cNvSpPr txBox="1"/>
              <p:nvPr/>
            </p:nvSpPr>
            <p:spPr>
              <a:xfrm>
                <a:off x="523894" y="1563594"/>
                <a:ext cx="10610812" cy="1077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3200" i="1" dirty="0"/>
                  <a:t>    </a:t>
                </a:r>
                <a14:m>
                  <m:oMath xmlns:m="http://schemas.openxmlformats.org/officeDocument/2006/math">
                    <m:r>
                      <a:rPr lang="ru-RU" sz="320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ru-RU" sz="3200" i="1" dirty="0"/>
                  <a:t> </a:t>
                </a:r>
                <a:r>
                  <a:rPr lang="ru-RU" sz="3200" i="1" dirty="0" err="1"/>
                  <a:t>айнымалысы</a:t>
                </a:r>
                <a:r>
                  <a:rPr lang="ru-RU" sz="3200" i="1" dirty="0"/>
                  <a:t> </a:t>
                </a:r>
                <a:r>
                  <a:rPr lang="ru-RU" sz="3200" i="1" dirty="0" err="1"/>
                  <a:t>қабылдайтын</a:t>
                </a:r>
                <a:r>
                  <a:rPr lang="ru-RU" sz="3200" i="1" dirty="0"/>
                  <a:t> </a:t>
                </a:r>
                <a:r>
                  <a:rPr lang="ru-RU" sz="3200" i="1" dirty="0" err="1"/>
                  <a:t>барлық</a:t>
                </a:r>
                <a:r>
                  <a:rPr lang="ru-RU" sz="3200" i="1" dirty="0"/>
                  <a:t> </a:t>
                </a:r>
                <a:r>
                  <a:rPr lang="ru-RU" sz="3200" i="1" dirty="0" err="1"/>
                  <a:t>сандар</a:t>
                </a:r>
                <a:r>
                  <a:rPr lang="ru-RU" sz="3200" i="1" dirty="0"/>
                  <a:t> </a:t>
                </a:r>
                <a:r>
                  <a:rPr lang="ru-RU" sz="3200" i="1" dirty="0" err="1"/>
                  <a:t>жиыны</a:t>
                </a:r>
                <a:r>
                  <a:rPr lang="ru-RU" sz="3200" i="1" dirty="0"/>
                  <a:t> «</a:t>
                </a:r>
                <a:r>
                  <a:rPr lang="ru-RU" sz="3200" i="1" dirty="0" err="1"/>
                  <a:t>анықталу</a:t>
                </a:r>
                <a:r>
                  <a:rPr lang="ru-RU" sz="3200" i="1" dirty="0"/>
                  <a:t> </a:t>
                </a:r>
                <a:r>
                  <a:rPr lang="ru-RU" sz="3200" i="1" dirty="0" err="1"/>
                  <a:t>жиыны</a:t>
                </a:r>
                <a:r>
                  <a:rPr lang="ru-RU" sz="3200" i="1" dirty="0"/>
                  <a:t>» </a:t>
                </a:r>
                <a:r>
                  <a:rPr lang="ru-RU" sz="3200" i="1" dirty="0" err="1"/>
                  <a:t>деп</a:t>
                </a:r>
                <a:r>
                  <a:rPr lang="ru-RU" sz="3200" i="1" dirty="0"/>
                  <a:t> </a:t>
                </a:r>
                <a:r>
                  <a:rPr lang="ru-RU" sz="3200" i="1" dirty="0" err="1"/>
                  <a:t>аталады</a:t>
                </a:r>
                <a:endParaRPr lang="ru-RU" sz="3200" i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AE26512-199A-464A-9DE1-A3C0A6D4D2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894" y="1563594"/>
                <a:ext cx="10610812" cy="1077218"/>
              </a:xfrm>
              <a:prstGeom prst="rect">
                <a:avLst/>
              </a:prstGeom>
              <a:blipFill>
                <a:blip r:embed="rId3"/>
                <a:stretch>
                  <a:fillRect l="-1493" t="-6780" b="-175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AB306384-A52A-4362-A82C-A9BC5BCA54F6}"/>
                  </a:ext>
                </a:extLst>
              </p:cNvPr>
              <p:cNvSpPr txBox="1"/>
              <p:nvPr/>
            </p:nvSpPr>
            <p:spPr>
              <a:xfrm>
                <a:off x="523893" y="3361244"/>
                <a:ext cx="11192977" cy="332398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3200" dirty="0">
                    <a:solidFill>
                      <a:srgbClr val="FF0000"/>
                    </a:solidFill>
                  </a:rPr>
                  <a:t>   </a:t>
                </a:r>
                <a14:m>
                  <m:oMath xmlns:m="http://schemas.openxmlformats.org/officeDocument/2006/math">
                    <m:r>
                      <a:rPr lang="ru-RU" sz="32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3200" i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32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а</m:t>
                    </m:r>
                    <m:sSup>
                      <m:sSupPr>
                        <m:ctrlPr>
                          <a:rPr lang="ru-RU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ru-RU" sz="32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3200" dirty="0" err="1">
                    <a:solidFill>
                      <a:srgbClr val="FF0000"/>
                    </a:solidFill>
                  </a:rPr>
                  <a:t>функциясыны</a:t>
                </a:r>
                <a:r>
                  <a:rPr lang="kk-KZ" sz="3200" dirty="0">
                    <a:solidFill>
                      <a:srgbClr val="FF0000"/>
                    </a:solidFill>
                  </a:rPr>
                  <a:t>ң анықталу жиыны барлық нақты сандар, яғни сандар </a:t>
                </a:r>
                <a:r>
                  <a:rPr lang="kk-KZ" sz="3200" dirty="0" err="1">
                    <a:solidFill>
                      <a:srgbClr val="FF0000"/>
                    </a:solidFill>
                  </a:rPr>
                  <a:t>осьіндегі</a:t>
                </a:r>
                <a:r>
                  <a:rPr lang="kk-KZ" sz="3200" dirty="0">
                    <a:solidFill>
                      <a:srgbClr val="FF0000"/>
                    </a:solidFill>
                  </a:rPr>
                  <a:t> кез келген сан бола алады</a:t>
                </a:r>
              </a:p>
              <a:p>
                <a:endParaRPr lang="kk-KZ" sz="3200" dirty="0"/>
              </a:p>
              <a:p>
                <a:r>
                  <a:rPr lang="kk-KZ" sz="3200" dirty="0"/>
                  <a:t>       Символдық түрде былай белгіленеді: </a:t>
                </a:r>
                <a:r>
                  <a:rPr lang="en-US" sz="3200" dirty="0"/>
                  <a:t>D(y)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pt-BR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; +</m:t>
                        </m:r>
                        <m:r>
                          <a:rPr lang="pt-BR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e>
                    </m:d>
                  </m:oMath>
                </a14:m>
                <a:r>
                  <a:rPr lang="ru-RU" sz="3200" dirty="0"/>
                  <a:t>  </a:t>
                </a:r>
                <a:r>
                  <a:rPr lang="ru-RU" sz="3200" dirty="0" err="1"/>
                  <a:t>немесе</a:t>
                </a:r>
                <a:r>
                  <a:rPr lang="ru-RU" sz="3200" dirty="0"/>
                  <a:t> </a:t>
                </a:r>
                <a:r>
                  <a:rPr lang="en-US" sz="3200" dirty="0"/>
                  <a:t>D(y)</a:t>
                </a:r>
                <a:r>
                  <a:rPr lang="ru-RU" sz="3200" dirty="0"/>
                  <a:t> = </a:t>
                </a:r>
                <a:r>
                  <a:rPr lang="kk-KZ" sz="3200" dirty="0"/>
                  <a:t> </a:t>
                </a:r>
                <a:r>
                  <a:rPr lang="en-US" sz="3200" dirty="0"/>
                  <a:t>R</a:t>
                </a:r>
              </a:p>
              <a:p>
                <a:r>
                  <a:rPr lang="kk-KZ" sz="3200" dirty="0"/>
                  <a:t>Бұл жердегі </a:t>
                </a:r>
                <a:r>
                  <a:rPr lang="en-US" sz="3200" dirty="0"/>
                  <a:t>R</a:t>
                </a:r>
                <a:r>
                  <a:rPr lang="kk-KZ" sz="3200" dirty="0"/>
                  <a:t> – барлық нақты сандар жиынының белгіленуі</a:t>
                </a:r>
                <a:endParaRPr lang="en-US" sz="3200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B306384-A52A-4362-A82C-A9BC5BCA54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893" y="3361244"/>
                <a:ext cx="11192977" cy="3323987"/>
              </a:xfrm>
              <a:prstGeom prst="rect">
                <a:avLst/>
              </a:prstGeom>
              <a:blipFill>
                <a:blip r:embed="rId4"/>
                <a:stretch>
                  <a:fillRect l="-1416" t="-21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61D55FD-249B-460A-9D5E-8F546281A4D9}"/>
              </a:ext>
            </a:extLst>
          </p:cNvPr>
          <p:cNvSpPr txBox="1"/>
          <p:nvPr/>
        </p:nvSpPr>
        <p:spPr>
          <a:xfrm>
            <a:off x="419100" y="1009046"/>
            <a:ext cx="66294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/>
              <a:t>1. </a:t>
            </a:r>
            <a:r>
              <a:rPr lang="ru-RU" sz="3200" dirty="0" err="1"/>
              <a:t>Анықталу</a:t>
            </a:r>
            <a:r>
              <a:rPr lang="ru-RU" sz="3200" dirty="0"/>
              <a:t> </a:t>
            </a:r>
            <a:r>
              <a:rPr lang="ru-RU" sz="3200" dirty="0" err="1"/>
              <a:t>жиыны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560872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3" y="77419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latin typeface="Kotex Cyrillic" pitchFamily="50" charset="-52"/>
            </a:endParaRPr>
          </a:p>
        </p:txBody>
      </p:sp>
      <p:sp>
        <p:nvSpPr>
          <p:cNvPr id="24" name="Rectangle 2">
            <a:extLst>
              <a:ext uri="{FF2B5EF4-FFF2-40B4-BE49-F238E27FC236}">
                <a16:creationId xmlns:a16="http://schemas.microsoft.com/office/drawing/2014/main" xmlns="" id="{19D339E9-40BC-F58D-3042-A8BE66823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294" y="277242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B02FB2DA-CFB6-47F9-A306-3A0AB157E7DD}"/>
                  </a:ext>
                </a:extLst>
              </p:cNvPr>
              <p:cNvSpPr txBox="1"/>
              <p:nvPr/>
            </p:nvSpPr>
            <p:spPr>
              <a:xfrm>
                <a:off x="523894" y="272083"/>
                <a:ext cx="6629400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2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32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3200">
                        <a:latin typeface="Cambria Math" panose="02040503050406030204" pitchFamily="18" charset="0"/>
                      </a:rPr>
                      <m:t>а</m:t>
                    </m:r>
                    <m:sSup>
                      <m:sSupPr>
                        <m:ctrlPr>
                          <a:rPr lang="ru-RU" sz="3200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32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ru-RU" sz="32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3200" dirty="0" err="1"/>
                  <a:t>функциясыны</a:t>
                </a:r>
                <a:r>
                  <a:rPr lang="kk-KZ" sz="3200" dirty="0"/>
                  <a:t>ң қасиеттері:</a:t>
                </a:r>
                <a:endParaRPr lang="ru-RU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02FB2DA-CFB6-47F9-A306-3A0AB157E7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894" y="272083"/>
                <a:ext cx="6629400" cy="584775"/>
              </a:xfrm>
              <a:prstGeom prst="rect">
                <a:avLst/>
              </a:prstGeom>
              <a:blipFill>
                <a:blip r:embed="rId2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0AE26512-199A-464A-9DE1-A3C0A6D4D2F9}"/>
                  </a:ext>
                </a:extLst>
              </p:cNvPr>
              <p:cNvSpPr txBox="1"/>
              <p:nvPr/>
            </p:nvSpPr>
            <p:spPr>
              <a:xfrm>
                <a:off x="523894" y="1883741"/>
                <a:ext cx="10807494" cy="95410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i="1" dirty="0"/>
                  <a:t>    </a:t>
                </a:r>
                <a14:m>
                  <m:oMath xmlns:m="http://schemas.openxmlformats.org/officeDocument/2006/math">
                    <m:r>
                      <a:rPr lang="kk-KZ" sz="2800" b="0" i="1" smtClean="0">
                        <a:latin typeface="Cambria Math" panose="02040503050406030204" pitchFamily="18" charset="0"/>
                      </a:rPr>
                      <m:t>у</m:t>
                    </m:r>
                  </m:oMath>
                </a14:m>
                <a:r>
                  <a:rPr lang="ru-RU" sz="2800" i="1" dirty="0"/>
                  <a:t> </a:t>
                </a:r>
                <a:r>
                  <a:rPr lang="ru-RU" sz="2800" i="1" dirty="0" err="1"/>
                  <a:t>айнымалысы</a:t>
                </a:r>
                <a:r>
                  <a:rPr lang="ru-RU" sz="2800" i="1" dirty="0"/>
                  <a:t> </a:t>
                </a:r>
                <a:r>
                  <a:rPr lang="ru-RU" sz="2800" i="1" dirty="0" err="1"/>
                  <a:t>қабылдайтын</a:t>
                </a:r>
                <a:r>
                  <a:rPr lang="ru-RU" sz="2800" i="1" dirty="0"/>
                  <a:t> </a:t>
                </a:r>
                <a:r>
                  <a:rPr lang="ru-RU" sz="2800" i="1" dirty="0" err="1"/>
                  <a:t>барлық</a:t>
                </a:r>
                <a:r>
                  <a:rPr lang="ru-RU" sz="2800" i="1" dirty="0"/>
                  <a:t> </a:t>
                </a:r>
                <a:r>
                  <a:rPr lang="ru-RU" sz="2800" i="1" dirty="0" err="1"/>
                  <a:t>сандар</a:t>
                </a:r>
                <a:r>
                  <a:rPr lang="ru-RU" sz="2800" i="1" dirty="0"/>
                  <a:t> </a:t>
                </a:r>
                <a:r>
                  <a:rPr lang="ru-RU" sz="2800" i="1" dirty="0" err="1"/>
                  <a:t>жиыны</a:t>
                </a:r>
                <a:r>
                  <a:rPr lang="ru-RU" sz="2800" i="1" dirty="0"/>
                  <a:t> « </a:t>
                </a:r>
                <a:r>
                  <a:rPr lang="ru-RU" sz="2800" i="1" dirty="0" err="1"/>
                  <a:t>мүмкін</a:t>
                </a:r>
                <a:r>
                  <a:rPr lang="ru-RU" sz="2800" i="1" dirty="0"/>
                  <a:t> </a:t>
                </a:r>
                <a:r>
                  <a:rPr lang="ru-RU" sz="2800" i="1" dirty="0" err="1"/>
                  <a:t>мәндер</a:t>
                </a:r>
                <a:r>
                  <a:rPr lang="ru-RU" sz="2800" i="1" dirty="0"/>
                  <a:t> </a:t>
                </a:r>
                <a:r>
                  <a:rPr lang="ru-RU" sz="2800" i="1" dirty="0" err="1"/>
                  <a:t>жиыны</a:t>
                </a:r>
                <a:r>
                  <a:rPr lang="ru-RU" sz="2800" i="1" dirty="0"/>
                  <a:t>» </a:t>
                </a:r>
                <a:r>
                  <a:rPr lang="ru-RU" sz="2800" i="1" dirty="0" err="1"/>
                  <a:t>деп</a:t>
                </a:r>
                <a:r>
                  <a:rPr lang="ru-RU" sz="2800" i="1" dirty="0"/>
                  <a:t> </a:t>
                </a:r>
                <a:r>
                  <a:rPr lang="ru-RU" sz="2800" i="1" dirty="0" err="1"/>
                  <a:t>аталады</a:t>
                </a:r>
                <a:endParaRPr lang="ru-RU" i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AE26512-199A-464A-9DE1-A3C0A6D4D2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894" y="1883741"/>
                <a:ext cx="10807494" cy="954107"/>
              </a:xfrm>
              <a:prstGeom prst="rect">
                <a:avLst/>
              </a:prstGeom>
              <a:blipFill>
                <a:blip r:embed="rId3"/>
                <a:stretch>
                  <a:fillRect l="-1184" t="-5732" b="-17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AB306384-A52A-4362-A82C-A9BC5BCA54F6}"/>
                  </a:ext>
                </a:extLst>
              </p:cNvPr>
              <p:cNvSpPr txBox="1"/>
              <p:nvPr/>
            </p:nvSpPr>
            <p:spPr>
              <a:xfrm>
                <a:off x="419100" y="3361498"/>
                <a:ext cx="10072388" cy="34778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2800" dirty="0"/>
                  <a:t>   </a:t>
                </a:r>
                <a14:m>
                  <m:oMath xmlns:m="http://schemas.openxmlformats.org/officeDocument/2006/math">
                    <m:r>
                      <a:rPr lang="ru-RU" sz="2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28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2800">
                        <a:latin typeface="Cambria Math" panose="02040503050406030204" pitchFamily="18" charset="0"/>
                      </a:rPr>
                      <m:t>а</m:t>
                    </m:r>
                    <m:sSup>
                      <m:sSupPr>
                        <m:ctrlPr>
                          <a:rPr lang="ru-RU" sz="2800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ru-RU" sz="28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kk-KZ" sz="2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2800" dirty="0" err="1"/>
                  <a:t>функциясыны</a:t>
                </a:r>
                <a:r>
                  <a:rPr lang="kk-KZ" sz="2800" dirty="0"/>
                  <a:t>ң мәндер жиыны</a:t>
                </a:r>
                <a:r>
                  <a:rPr lang="kk-KZ" sz="2800" dirty="0">
                    <a:solidFill>
                      <a:srgbClr val="FF0000"/>
                    </a:solidFill>
                  </a:rPr>
                  <a:t> а </a:t>
                </a:r>
                <a:r>
                  <a:rPr lang="kk-KZ" sz="2800" dirty="0"/>
                  <a:t>санына тәуелді</a:t>
                </a:r>
              </a:p>
              <a:p>
                <a:endParaRPr lang="kk-KZ" dirty="0"/>
              </a:p>
              <a:p>
                <a:endParaRPr lang="kk-KZ" dirty="0"/>
              </a:p>
              <a:p>
                <a:r>
                  <a:rPr lang="kk-KZ" dirty="0"/>
                  <a:t> </a:t>
                </a:r>
                <a:r>
                  <a:rPr lang="kk-KZ" sz="2800" dirty="0">
                    <a:solidFill>
                      <a:srgbClr val="FF0000"/>
                    </a:solidFill>
                  </a:rPr>
                  <a:t>Егер, а</a:t>
                </a:r>
                <a14:m>
                  <m:oMath xmlns:m="http://schemas.openxmlformats.org/officeDocument/2006/math">
                    <m:r>
                      <a:rPr lang="kk-KZ" sz="28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kk-KZ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 болса, </m:t>
                    </m:r>
                    <m:r>
                      <a:rPr lang="kk-KZ" sz="28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онда мәндер жиыны  </m:t>
                    </m:r>
                  </m:oMath>
                </a14:m>
                <a:r>
                  <a:rPr lang="kk-KZ" sz="2800" dirty="0">
                    <a:solidFill>
                      <a:srgbClr val="FF0000"/>
                    </a:solidFill>
                  </a:rPr>
                  <a:t> </a:t>
                </a:r>
                <a:r>
                  <a:rPr lang="en-US" sz="2800" dirty="0">
                    <a:solidFill>
                      <a:srgbClr val="FF0000"/>
                    </a:solidFill>
                  </a:rPr>
                  <a:t>E(y)</a:t>
                </a:r>
                <a:r>
                  <a:rPr lang="en-US" sz="2800" dirty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800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"/>
                        <m:ctrlPr>
                          <a:rPr lang="kk-KZ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kk-KZ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0; +</m:t>
                        </m:r>
                      </m:e>
                    </m:d>
                  </m:oMath>
                </a14:m>
                <a:r>
                  <a:rPr lang="pt-BR" sz="2800" dirty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BR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  <m:r>
                      <a:rPr lang="kk-KZ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kk-KZ" sz="2800" dirty="0">
                  <a:solidFill>
                    <a:srgbClr val="FF0000"/>
                  </a:solidFill>
                </a:endParaRPr>
              </a:p>
              <a:p>
                <a:endParaRPr lang="kk-KZ" sz="2800" dirty="0">
                  <a:solidFill>
                    <a:srgbClr val="FF0000"/>
                  </a:solidFill>
                </a:endParaRPr>
              </a:p>
              <a:p>
                <a:r>
                  <a:rPr lang="kk-KZ" sz="2800" dirty="0">
                    <a:solidFill>
                      <a:srgbClr val="FF0000"/>
                    </a:solidFill>
                  </a:rPr>
                  <a:t>  </a:t>
                </a:r>
              </a:p>
              <a:p>
                <a:endParaRPr lang="kk-KZ" dirty="0"/>
              </a:p>
              <a:p>
                <a:endParaRPr lang="kk-KZ" dirty="0"/>
              </a:p>
              <a:p>
                <a:endParaRPr lang="kk-KZ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B306384-A52A-4362-A82C-A9BC5BCA54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" y="3361498"/>
                <a:ext cx="10072388" cy="3477875"/>
              </a:xfrm>
              <a:prstGeom prst="rect">
                <a:avLst/>
              </a:prstGeom>
              <a:blipFill>
                <a:blip r:embed="rId4"/>
                <a:stretch>
                  <a:fillRect l="-726" t="-15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C792C16D-8DCA-4DCE-AC2D-743DB2803623}"/>
                  </a:ext>
                </a:extLst>
              </p:cNvPr>
              <p:cNvSpPr txBox="1"/>
              <p:nvPr/>
            </p:nvSpPr>
            <p:spPr>
              <a:xfrm>
                <a:off x="523893" y="4997305"/>
                <a:ext cx="9014553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kk-KZ" sz="2800" dirty="0">
                    <a:solidFill>
                      <a:srgbClr val="FF0000"/>
                    </a:solidFill>
                  </a:rPr>
                  <a:t>Егер, а</a:t>
                </a:r>
                <a14:m>
                  <m:oMath xmlns:m="http://schemas.openxmlformats.org/officeDocument/2006/math">
                    <m:r>
                      <a:rPr lang="kk-KZ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kk-KZ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 болса, </m:t>
                    </m:r>
                    <m:r>
                      <a:rPr lang="kk-KZ" sz="28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онда мәндер жиыны  </m:t>
                    </m:r>
                  </m:oMath>
                </a14:m>
                <a:r>
                  <a:rPr lang="kk-KZ" sz="2800" dirty="0">
                    <a:solidFill>
                      <a:srgbClr val="FF0000"/>
                    </a:solidFill>
                  </a:rPr>
                  <a:t> </a:t>
                </a:r>
                <a:r>
                  <a:rPr lang="en-US" sz="2800" dirty="0">
                    <a:solidFill>
                      <a:srgbClr val="FF0000"/>
                    </a:solidFill>
                  </a:rPr>
                  <a:t>E(y)</a:t>
                </a:r>
                <a:r>
                  <a:rPr lang="en-US" sz="2800" dirty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d>
                      <m:dPr>
                        <m:begChr m:val=""/>
                        <m:endChr m:val="]"/>
                        <m:ctrlPr>
                          <a:rPr lang="kk-KZ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 −</m:t>
                        </m:r>
                        <m:r>
                          <a:rPr lang="pt-BR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∞</m:t>
                        </m:r>
                        <m:r>
                          <a:rPr lang="kk-KZ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;0</m:t>
                        </m:r>
                      </m:e>
                    </m:d>
                  </m:oMath>
                </a14:m>
                <a:endParaRPr lang="kk-KZ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792C16D-8DCA-4DCE-AC2D-743DB28036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893" y="4997305"/>
                <a:ext cx="9014553" cy="523220"/>
              </a:xfrm>
              <a:prstGeom prst="rect">
                <a:avLst/>
              </a:prstGeom>
              <a:blipFill>
                <a:blip r:embed="rId5"/>
                <a:stretch>
                  <a:fillRect l="-1420" t="-11628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1CA9A50A-0F97-48F4-AC36-58341C8D615B}"/>
              </a:ext>
            </a:extLst>
          </p:cNvPr>
          <p:cNvSpPr txBox="1"/>
          <p:nvPr/>
        </p:nvSpPr>
        <p:spPr>
          <a:xfrm>
            <a:off x="419100" y="1009046"/>
            <a:ext cx="81690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/>
              <a:t>2. </a:t>
            </a:r>
            <a:r>
              <a:rPr lang="ru-RU" sz="3200" dirty="0" err="1"/>
              <a:t>Мүмкін</a:t>
            </a:r>
            <a:r>
              <a:rPr lang="ru-RU" sz="3200" dirty="0"/>
              <a:t> </a:t>
            </a:r>
            <a:r>
              <a:rPr lang="ru-RU" sz="3200" dirty="0" err="1"/>
              <a:t>мәндер</a:t>
            </a:r>
            <a:r>
              <a:rPr lang="ru-RU" sz="3200" dirty="0"/>
              <a:t> </a:t>
            </a:r>
            <a:r>
              <a:rPr lang="ru-RU" sz="3200" dirty="0" err="1"/>
              <a:t>жиыны</a:t>
            </a:r>
            <a:r>
              <a:rPr lang="ru-RU" sz="3200" dirty="0"/>
              <a:t>(</a:t>
            </a:r>
            <a:r>
              <a:rPr lang="ru-RU" sz="3200" dirty="0" err="1"/>
              <a:t>мәндер</a:t>
            </a:r>
            <a:r>
              <a:rPr lang="ru-RU" sz="3200" dirty="0"/>
              <a:t> </a:t>
            </a:r>
            <a:r>
              <a:rPr lang="ru-RU" sz="3200" dirty="0" err="1"/>
              <a:t>жиыны</a:t>
            </a:r>
            <a:r>
              <a:rPr lang="ru-RU" sz="3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42196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3" y="77419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latin typeface="Kotex Cyrillic" pitchFamily="50" charset="-52"/>
            </a:endParaRPr>
          </a:p>
        </p:txBody>
      </p:sp>
      <p:sp>
        <p:nvSpPr>
          <p:cNvPr id="24" name="Rectangle 2">
            <a:extLst>
              <a:ext uri="{FF2B5EF4-FFF2-40B4-BE49-F238E27FC236}">
                <a16:creationId xmlns:a16="http://schemas.microsoft.com/office/drawing/2014/main" xmlns="" id="{19D339E9-40BC-F58D-3042-A8BE66823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294" y="277242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2A2E0CC0-6721-4DD2-9A3D-FF8ED320DE86}"/>
                  </a:ext>
                </a:extLst>
              </p:cNvPr>
              <p:cNvSpPr txBox="1"/>
              <p:nvPr/>
            </p:nvSpPr>
            <p:spPr>
              <a:xfrm>
                <a:off x="634253" y="362181"/>
                <a:ext cx="10168218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2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32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3200" b="0" i="0" smtClean="0">
                        <a:latin typeface="Cambria Math" panose="02040503050406030204" pitchFamily="18" charset="0"/>
                      </a:rPr>
                      <m:t>а</m:t>
                    </m:r>
                    <m:sSup>
                      <m:sSupPr>
                        <m:ctrlPr>
                          <a:rPr lang="ru-RU" sz="3200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32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ru-RU" sz="32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sz="32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3200" dirty="0" err="1"/>
                  <a:t>функциясыны</a:t>
                </a:r>
                <a:r>
                  <a:rPr lang="kk-KZ" sz="3200" dirty="0"/>
                  <a:t>ң </a:t>
                </a:r>
                <a:r>
                  <a:rPr lang="kk-KZ" sz="3200" dirty="0" err="1"/>
                  <a:t>таңбатұрақтылық</a:t>
                </a:r>
                <a:r>
                  <a:rPr lang="kk-KZ" sz="3200" dirty="0"/>
                  <a:t> аралықтары:</a:t>
                </a:r>
                <a:endParaRPr lang="ru-RU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A2E0CC0-6721-4DD2-9A3D-FF8ED320DE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253" y="362181"/>
                <a:ext cx="10168218" cy="584775"/>
              </a:xfrm>
              <a:prstGeom prst="rect">
                <a:avLst/>
              </a:prstGeom>
              <a:blipFill>
                <a:blip r:embed="rId2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FF124E7D-E354-4C8D-9583-EFB191D7000E}"/>
                  </a:ext>
                </a:extLst>
              </p:cNvPr>
              <p:cNvSpPr txBox="1"/>
              <p:nvPr/>
            </p:nvSpPr>
            <p:spPr>
              <a:xfrm>
                <a:off x="634252" y="1055592"/>
                <a:ext cx="10266830" cy="37856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60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kk-KZ" sz="3600" b="0" i="1" smtClean="0">
                        <a:latin typeface="Cambria Math" panose="02040503050406030204" pitchFamily="18" charset="0"/>
                      </a:rPr>
                      <m:t>−тің (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pt-BR" sz="3600" i="1">
                        <a:latin typeface="Cambria Math" panose="02040503050406030204" pitchFamily="18" charset="0"/>
                      </a:rPr>
                      <m:t>∞</m:t>
                    </m:r>
                  </m:oMath>
                </a14:m>
                <a:r>
                  <a:rPr lang="ru-RU" sz="3600" dirty="0"/>
                  <a:t>; 0)</a:t>
                </a:r>
                <a14:m>
                  <m:oMath xmlns:m="http://schemas.openxmlformats.org/officeDocument/2006/math">
                    <m:r>
                      <a:rPr lang="ru-RU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d>
                      <m:dPr>
                        <m:ctrlPr>
                          <a:rPr lang="kk-K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kk-K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0;</m:t>
                        </m:r>
                        <m:r>
                          <a:rPr lang="pt-BR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e>
                    </m:d>
                    <m:r>
                      <a:rPr lang="kk-KZ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3600" dirty="0"/>
                  <a:t> </a:t>
                </a:r>
                <a:r>
                  <a:rPr lang="ru-RU" sz="3600" dirty="0" err="1"/>
                  <a:t>аралығында</a:t>
                </a:r>
                <a:r>
                  <a:rPr lang="ru-RU" sz="3600" dirty="0"/>
                  <a:t> функция;</a:t>
                </a:r>
              </a:p>
              <a:p>
                <a:endParaRPr lang="ru-RU" dirty="0"/>
              </a:p>
              <a:p>
                <a:endParaRPr lang="ru-RU" dirty="0"/>
              </a:p>
              <a:p>
                <a:endParaRPr lang="ru-RU" dirty="0"/>
              </a:p>
              <a:p>
                <a:endParaRPr lang="ru-RU" dirty="0"/>
              </a:p>
              <a:p>
                <a:endParaRPr lang="ru-RU" dirty="0"/>
              </a:p>
              <a:p>
                <a:endParaRPr lang="ru-RU" dirty="0"/>
              </a:p>
              <a:p>
                <a:r>
                  <a:rPr lang="ru-RU" sz="3200" dirty="0"/>
                  <a:t>1) </a:t>
                </a:r>
                <a:r>
                  <a:rPr lang="kk-KZ" sz="3200" dirty="0"/>
                  <a:t>а</a:t>
                </a:r>
                <a14:m>
                  <m:oMath xmlns:m="http://schemas.openxmlformats.org/officeDocument/2006/math">
                    <m:r>
                      <a:rPr lang="kk-K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kk-K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ru-RU" sz="3200" dirty="0"/>
                  <a:t> </a:t>
                </a:r>
                <a:r>
                  <a:rPr lang="ru-RU" sz="3200" dirty="0" err="1"/>
                  <a:t>болғанда</a:t>
                </a:r>
                <a:r>
                  <a:rPr lang="ru-RU" sz="3200" dirty="0"/>
                  <a:t> </a:t>
                </a:r>
                <a:r>
                  <a:rPr lang="ru-RU" sz="3200" dirty="0" err="1"/>
                  <a:t>оң</a:t>
                </a:r>
                <a:r>
                  <a:rPr lang="ru-RU" sz="3200" dirty="0"/>
                  <a:t> </a:t>
                </a:r>
                <a:r>
                  <a:rPr lang="ru-RU" sz="3200" dirty="0" err="1"/>
                  <a:t>мәндер</a:t>
                </a:r>
                <a:r>
                  <a:rPr lang="ru-RU" sz="3200" dirty="0"/>
                  <a:t> </a:t>
                </a:r>
                <a:r>
                  <a:rPr lang="ru-RU" sz="3200" dirty="0" err="1"/>
                  <a:t>қабылдайды</a:t>
                </a:r>
                <a:endParaRPr lang="ru-RU" sz="3200" dirty="0"/>
              </a:p>
              <a:p>
                <a:endParaRPr lang="ru-RU" sz="3200" dirty="0"/>
              </a:p>
              <a:p>
                <a:r>
                  <a:rPr lang="ru-RU" sz="3200" dirty="0"/>
                  <a:t>2) </a:t>
                </a:r>
                <a:r>
                  <a:rPr lang="kk-KZ" sz="3200" dirty="0"/>
                  <a:t>а</a:t>
                </a:r>
                <a14:m>
                  <m:oMath xmlns:m="http://schemas.openxmlformats.org/officeDocument/2006/math">
                    <m:r>
                      <a:rPr lang="kk-KZ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kk-K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ru-RU" sz="3200" dirty="0"/>
                  <a:t> </a:t>
                </a:r>
                <a:r>
                  <a:rPr lang="ru-RU" sz="3200" dirty="0" err="1"/>
                  <a:t>болғанда</a:t>
                </a:r>
                <a:r>
                  <a:rPr lang="ru-RU" sz="3200" dirty="0"/>
                  <a:t> </a:t>
                </a:r>
                <a:r>
                  <a:rPr lang="ru-RU" sz="3200" dirty="0" err="1"/>
                  <a:t>теріс</a:t>
                </a:r>
                <a:r>
                  <a:rPr lang="ru-RU" sz="3200" dirty="0"/>
                  <a:t> </a:t>
                </a:r>
                <a:r>
                  <a:rPr lang="ru-RU" sz="3200" dirty="0" err="1"/>
                  <a:t>мәндер</a:t>
                </a:r>
                <a:r>
                  <a:rPr lang="ru-RU" sz="3200" dirty="0"/>
                  <a:t> </a:t>
                </a:r>
                <a:r>
                  <a:rPr lang="ru-RU" sz="3200" dirty="0" err="1"/>
                  <a:t>қабылдайды</a:t>
                </a:r>
                <a:endParaRPr lang="ru-RU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F124E7D-E354-4C8D-9583-EFB191D700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252" y="1055592"/>
                <a:ext cx="10266830" cy="3785652"/>
              </a:xfrm>
              <a:prstGeom prst="rect">
                <a:avLst/>
              </a:prstGeom>
              <a:blipFill>
                <a:blip r:embed="rId3"/>
                <a:stretch>
                  <a:fillRect l="-1485" t="-2415" b="-45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4955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3" y="77419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latin typeface="Kotex Cyrillic" pitchFamily="50" charset="-52"/>
            </a:endParaRPr>
          </a:p>
        </p:txBody>
      </p:sp>
      <p:sp>
        <p:nvSpPr>
          <p:cNvPr id="24" name="Rectangle 2">
            <a:extLst>
              <a:ext uri="{FF2B5EF4-FFF2-40B4-BE49-F238E27FC236}">
                <a16:creationId xmlns:a16="http://schemas.microsoft.com/office/drawing/2014/main" xmlns="" id="{19D339E9-40BC-F58D-3042-A8BE66823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294" y="277242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7736ACB7-B01D-47DF-8711-DCFBB494CAB1}"/>
                  </a:ext>
                </a:extLst>
              </p:cNvPr>
              <p:cNvSpPr txBox="1"/>
              <p:nvPr/>
            </p:nvSpPr>
            <p:spPr>
              <a:xfrm>
                <a:off x="697006" y="236675"/>
                <a:ext cx="6629400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6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3600" i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3600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3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ru-RU" sz="36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sz="36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3600" dirty="0" err="1"/>
                  <a:t>функциясының</a:t>
                </a:r>
                <a:r>
                  <a:rPr lang="ru-RU" sz="3600" dirty="0"/>
                  <a:t> </a:t>
                </a:r>
                <a:r>
                  <a:rPr lang="ru-RU" sz="3600" dirty="0" err="1"/>
                  <a:t>графигі</a:t>
                </a:r>
                <a:endParaRPr lang="ru-RU" sz="36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736ACB7-B01D-47DF-8711-DCFBB494CA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006" y="236675"/>
                <a:ext cx="6629400" cy="646331"/>
              </a:xfrm>
              <a:prstGeom prst="rect">
                <a:avLst/>
              </a:prstGeom>
              <a:blipFill>
                <a:blip r:embed="rId2"/>
                <a:stretch>
                  <a:fillRect t="-14151" b="-358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87F35B9-1B64-4A72-BC35-6F260C90FB7B}"/>
              </a:ext>
            </a:extLst>
          </p:cNvPr>
          <p:cNvSpPr txBox="1"/>
          <p:nvPr/>
        </p:nvSpPr>
        <p:spPr>
          <a:xfrm>
            <a:off x="640074" y="985673"/>
            <a:ext cx="998310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  Функция </a:t>
            </a:r>
            <a:r>
              <a:rPr lang="ru-RU" sz="2400" dirty="0" err="1"/>
              <a:t>графигін</a:t>
            </a:r>
            <a:r>
              <a:rPr lang="ru-RU" sz="2400" dirty="0"/>
              <a:t> салу </a:t>
            </a:r>
            <a:r>
              <a:rPr lang="ru-RU" sz="2400" dirty="0" err="1"/>
              <a:t>үшін</a:t>
            </a:r>
            <a:r>
              <a:rPr lang="ru-RU" sz="2400" dirty="0"/>
              <a:t> </a:t>
            </a:r>
            <a:r>
              <a:rPr lang="ru-RU" sz="2400" dirty="0" err="1"/>
              <a:t>әрбір</a:t>
            </a:r>
            <a:r>
              <a:rPr lang="ru-RU" sz="2400" dirty="0"/>
              <a:t> х-</a:t>
            </a:r>
            <a:r>
              <a:rPr lang="ru-RU" sz="2400" dirty="0" err="1"/>
              <a:t>ке</a:t>
            </a:r>
            <a:r>
              <a:rPr lang="ru-RU" sz="2400" dirty="0"/>
              <a:t> </a:t>
            </a:r>
            <a:r>
              <a:rPr lang="ru-RU" sz="2400" dirty="0" err="1"/>
              <a:t>тиісті</a:t>
            </a:r>
            <a:r>
              <a:rPr lang="ru-RU" sz="2400" dirty="0"/>
              <a:t> у </a:t>
            </a:r>
            <a:r>
              <a:rPr lang="ru-RU" sz="2400" dirty="0" err="1"/>
              <a:t>мәндерін</a:t>
            </a:r>
            <a:r>
              <a:rPr lang="ru-RU" sz="2400" dirty="0"/>
              <a:t> </a:t>
            </a:r>
            <a:r>
              <a:rPr lang="ru-RU" sz="2400" dirty="0" err="1"/>
              <a:t>анықтаймыз</a:t>
            </a:r>
            <a:r>
              <a:rPr lang="ru-RU" sz="2400" dirty="0"/>
              <a:t>. Оны </a:t>
            </a:r>
            <a:r>
              <a:rPr lang="ru-RU" sz="2400" dirty="0" err="1"/>
              <a:t>төмендегідей</a:t>
            </a:r>
            <a:r>
              <a:rPr lang="ru-RU" sz="2400" dirty="0"/>
              <a:t> </a:t>
            </a:r>
            <a:r>
              <a:rPr lang="ru-RU" sz="2400" dirty="0" err="1"/>
              <a:t>кестеге</a:t>
            </a:r>
            <a:r>
              <a:rPr lang="ru-RU" sz="2400" dirty="0"/>
              <a:t> </a:t>
            </a:r>
            <a:r>
              <a:rPr lang="ru-RU" sz="2400" dirty="0" err="1"/>
              <a:t>жазу</a:t>
            </a:r>
            <a:r>
              <a:rPr lang="ru-RU" sz="2400" dirty="0"/>
              <a:t> </a:t>
            </a:r>
            <a:r>
              <a:rPr lang="ru-RU" sz="2400" dirty="0" err="1"/>
              <a:t>тиімді</a:t>
            </a:r>
            <a:r>
              <a:rPr lang="ru-RU" sz="2400" dirty="0"/>
              <a:t>:</a:t>
            </a:r>
          </a:p>
          <a:p>
            <a:endParaRPr lang="ru-RU" dirty="0"/>
          </a:p>
        </p:txBody>
      </p:sp>
      <p:graphicFrame>
        <p:nvGraphicFramePr>
          <p:cNvPr id="8" name="Таблица 9">
            <a:extLst>
              <a:ext uri="{FF2B5EF4-FFF2-40B4-BE49-F238E27FC236}">
                <a16:creationId xmlns:a16="http://schemas.microsoft.com/office/drawing/2014/main" xmlns="" id="{7DDD60F7-C6CF-4DC1-AF02-AA5D1C4A89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7947987"/>
              </p:ext>
            </p:extLst>
          </p:nvPr>
        </p:nvGraphicFramePr>
        <p:xfrm>
          <a:off x="849406" y="1959403"/>
          <a:ext cx="812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xmlns="" val="30040969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159661940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203328323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199322360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3234342068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151526952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2051621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42462279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-2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-1,5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-1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73774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2,25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2,25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700711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2D43E871-7761-4493-83AD-03AC335A8B00}"/>
                  </a:ext>
                </a:extLst>
              </p:cNvPr>
              <p:cNvSpPr txBox="1"/>
              <p:nvPr/>
            </p:nvSpPr>
            <p:spPr>
              <a:xfrm>
                <a:off x="222166" y="3116350"/>
                <a:ext cx="367104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1800" dirty="0"/>
                  <a:t>1)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1800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1800" b="0" i="1" smtClean="0">
                            <a:latin typeface="Cambria Math" panose="02040503050406030204" pitchFamily="18" charset="0"/>
                          </a:rPr>
                          <m:t>(−2)</m:t>
                        </m:r>
                      </m:e>
                      <m:sup>
                        <m:r>
                          <a:rPr lang="ru-RU" sz="18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sz="1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ru-RU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18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  <m:r>
                      <a:rPr lang="ru-RU" sz="1800" b="0" i="1" smtClean="0">
                        <a:latin typeface="Cambria Math" panose="02040503050406030204" pitchFamily="18" charset="0"/>
                      </a:rPr>
                      <m:t>∗</m:t>
                    </m:r>
                    <m:d>
                      <m:dPr>
                        <m:ctrlPr>
                          <a:rPr lang="ru-RU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18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  <m:r>
                      <a:rPr lang="ru-RU" sz="1800" b="0" i="1" smtClean="0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D43E871-7761-4493-83AD-03AC335A8B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166" y="3116350"/>
                <a:ext cx="3671047" cy="369332"/>
              </a:xfrm>
              <a:prstGeom prst="rect">
                <a:avLst/>
              </a:prstGeom>
              <a:blipFill>
                <a:blip r:embed="rId3"/>
                <a:stretch>
                  <a:fillRect l="-1327"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158D57A3-8FE2-46AC-8665-545A582F6909}"/>
                  </a:ext>
                </a:extLst>
              </p:cNvPr>
              <p:cNvSpPr txBox="1"/>
              <p:nvPr/>
            </p:nvSpPr>
            <p:spPr>
              <a:xfrm>
                <a:off x="222166" y="3628372"/>
                <a:ext cx="667870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dirty="0"/>
                  <a:t>2</a:t>
                </a:r>
                <a:r>
                  <a:rPr lang="ru-RU" sz="1800" dirty="0"/>
                  <a:t>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1800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1800" b="0" i="1" smtClean="0">
                            <a:latin typeface="Cambria Math" panose="02040503050406030204" pitchFamily="18" charset="0"/>
                          </a:rPr>
                          <m:t>(−1,5)</m:t>
                        </m:r>
                      </m:e>
                      <m:sup>
                        <m:r>
                          <a:rPr lang="ru-RU" sz="18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sz="1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ru-RU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1800" b="0" i="1" smtClean="0">
                            <a:latin typeface="Cambria Math" panose="02040503050406030204" pitchFamily="18" charset="0"/>
                          </a:rPr>
                          <m:t>−1,5</m:t>
                        </m:r>
                      </m:e>
                    </m:d>
                    <m:r>
                      <a:rPr lang="ru-RU" sz="1800" b="0" i="1" smtClean="0">
                        <a:latin typeface="Cambria Math" panose="02040503050406030204" pitchFamily="18" charset="0"/>
                      </a:rPr>
                      <m:t>∗</m:t>
                    </m:r>
                    <m:d>
                      <m:dPr>
                        <m:ctrlPr>
                          <a:rPr lang="ru-RU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1800" b="0" i="1" smtClean="0">
                            <a:latin typeface="Cambria Math" panose="02040503050406030204" pitchFamily="18" charset="0"/>
                          </a:rPr>
                          <m:t>−1,5</m:t>
                        </m:r>
                      </m:e>
                    </m:d>
                    <m:r>
                      <a:rPr lang="ru-RU" sz="1800" b="0" i="1" smtClean="0">
                        <a:latin typeface="Cambria Math" panose="02040503050406030204" pitchFamily="18" charset="0"/>
                      </a:rPr>
                      <m:t>=2,25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58D57A3-8FE2-46AC-8665-545A582F69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166" y="3628372"/>
                <a:ext cx="6678704" cy="369332"/>
              </a:xfrm>
              <a:prstGeom prst="rect">
                <a:avLst/>
              </a:prstGeom>
              <a:blipFill>
                <a:blip r:embed="rId4"/>
                <a:stretch>
                  <a:fillRect l="-730"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xmlns="" id="{11634AF5-098F-4F28-9E31-B3735521E94A}"/>
                  </a:ext>
                </a:extLst>
              </p:cNvPr>
              <p:cNvSpPr txBox="1"/>
              <p:nvPr/>
            </p:nvSpPr>
            <p:spPr>
              <a:xfrm>
                <a:off x="222166" y="4140394"/>
                <a:ext cx="667870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dirty="0"/>
                  <a:t>3</a:t>
                </a:r>
                <a:r>
                  <a:rPr lang="ru-RU" sz="1800" dirty="0"/>
                  <a:t>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1800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1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ru-RU" sz="18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sz="18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1634AF5-098F-4F28-9E31-B3735521E9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166" y="4140394"/>
                <a:ext cx="6678704" cy="369332"/>
              </a:xfrm>
              <a:prstGeom prst="rect">
                <a:avLst/>
              </a:prstGeom>
              <a:blipFill>
                <a:blip r:embed="rId5"/>
                <a:stretch>
                  <a:fillRect l="-730"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xmlns="" id="{1A311EC4-76DB-493B-A079-60FF2578E34C}"/>
                  </a:ext>
                </a:extLst>
              </p:cNvPr>
              <p:cNvSpPr txBox="1"/>
              <p:nvPr/>
            </p:nvSpPr>
            <p:spPr>
              <a:xfrm>
                <a:off x="222166" y="4652416"/>
                <a:ext cx="667870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dirty="0"/>
                  <a:t>4</a:t>
                </a:r>
                <a:r>
                  <a:rPr lang="ru-RU" sz="1800" dirty="0"/>
                  <a:t>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1800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1800" b="0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ru-RU" sz="18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sz="1800" b="0" i="1" smtClean="0">
                        <a:latin typeface="Cambria Math" panose="02040503050406030204" pitchFamily="18" charset="0"/>
                      </a:rPr>
                      <m:t>=1∗1=1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A311EC4-76DB-493B-A079-60FF2578E3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166" y="4652416"/>
                <a:ext cx="6678704" cy="369332"/>
              </a:xfrm>
              <a:prstGeom prst="rect">
                <a:avLst/>
              </a:prstGeom>
              <a:blipFill>
                <a:blip r:embed="rId6"/>
                <a:stretch>
                  <a:fillRect l="-730"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xmlns="" id="{29AE0E2A-7170-4BF3-B794-7820963F7748}"/>
                  </a:ext>
                </a:extLst>
              </p:cNvPr>
              <p:cNvSpPr txBox="1"/>
              <p:nvPr/>
            </p:nvSpPr>
            <p:spPr>
              <a:xfrm>
                <a:off x="222166" y="5282771"/>
                <a:ext cx="6624916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dirty="0"/>
                  <a:t>5</a:t>
                </a:r>
                <a:r>
                  <a:rPr lang="ru-RU" sz="1800" dirty="0"/>
                  <a:t>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(1,5)</m:t>
                        </m:r>
                      </m:e>
                      <m:sup>
                        <m:r>
                          <a:rPr lang="ru-RU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sz="1800" b="0" i="1" smtClean="0">
                        <a:latin typeface="Cambria Math" panose="02040503050406030204" pitchFamily="18" charset="0"/>
                      </a:rPr>
                      <m:t>=(1,5)∗(1,5)=2,25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9AE0E2A-7170-4BF3-B794-7820963F77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166" y="5282771"/>
                <a:ext cx="6624916" cy="369332"/>
              </a:xfrm>
              <a:prstGeom prst="rect">
                <a:avLst/>
              </a:prstGeom>
              <a:blipFill>
                <a:blip r:embed="rId7"/>
                <a:stretch>
                  <a:fillRect l="-736"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xmlns="" id="{E65E649F-1CFE-400F-B32F-D9DFBEA3ABC4}"/>
                  </a:ext>
                </a:extLst>
              </p:cNvPr>
              <p:cNvSpPr txBox="1"/>
              <p:nvPr/>
            </p:nvSpPr>
            <p:spPr>
              <a:xfrm>
                <a:off x="222166" y="5874892"/>
                <a:ext cx="6624916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dirty="0"/>
                  <a:t>6</a:t>
                </a:r>
                <a:r>
                  <a:rPr lang="ru-RU" sz="1800" dirty="0"/>
                  <a:t>) </a:t>
                </a:r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ru-RU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sz="1800" b="0" i="1" smtClean="0">
                        <a:latin typeface="Cambria Math" panose="02040503050406030204" pitchFamily="18" charset="0"/>
                      </a:rPr>
                      <m:t>=2∗2=4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65E649F-1CFE-400F-B32F-D9DFBEA3AB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166" y="5874892"/>
                <a:ext cx="6624916" cy="369332"/>
              </a:xfrm>
              <a:prstGeom prst="rect">
                <a:avLst/>
              </a:prstGeom>
              <a:blipFill>
                <a:blip r:embed="rId8"/>
                <a:stretch>
                  <a:fillRect l="-736"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7706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2" y="77418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latin typeface="Kotex Cyrillic" pitchFamily="50" charset="-52"/>
            </a:endParaRPr>
          </a:p>
        </p:txBody>
      </p:sp>
      <p:sp>
        <p:nvSpPr>
          <p:cNvPr id="24" name="Rectangle 2">
            <a:extLst>
              <a:ext uri="{FF2B5EF4-FFF2-40B4-BE49-F238E27FC236}">
                <a16:creationId xmlns:a16="http://schemas.microsoft.com/office/drawing/2014/main" xmlns="" id="{19D339E9-40BC-F58D-3042-A8BE66823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294" y="277242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7736ACB7-B01D-47DF-8711-DCFBB494CAB1}"/>
                  </a:ext>
                </a:extLst>
              </p:cNvPr>
              <p:cNvSpPr txBox="1"/>
              <p:nvPr/>
            </p:nvSpPr>
            <p:spPr>
              <a:xfrm>
                <a:off x="697006" y="236675"/>
                <a:ext cx="6629400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1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ru-RU" sz="1800" i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1800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1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ru-RU" sz="18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sz="1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dirty="0" err="1"/>
                  <a:t>функциясының</a:t>
                </a:r>
                <a:r>
                  <a:rPr lang="ru-RU" dirty="0"/>
                  <a:t> </a:t>
                </a:r>
                <a:r>
                  <a:rPr lang="ru-RU" dirty="0" err="1"/>
                  <a:t>графигі</a:t>
                </a:r>
                <a:endParaRPr lang="ru-RU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736ACB7-B01D-47DF-8711-DCFBB494CA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006" y="236675"/>
                <a:ext cx="6629400" cy="369332"/>
              </a:xfrm>
              <a:prstGeom prst="rect">
                <a:avLst/>
              </a:prstGeom>
              <a:blipFill>
                <a:blip r:embed="rId2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8" name="Таблица 9">
            <a:extLst>
              <a:ext uri="{FF2B5EF4-FFF2-40B4-BE49-F238E27FC236}">
                <a16:creationId xmlns:a16="http://schemas.microsoft.com/office/drawing/2014/main" xmlns="" id="{7DDD60F7-C6CF-4DC1-AF02-AA5D1C4A89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785720"/>
              </p:ext>
            </p:extLst>
          </p:nvPr>
        </p:nvGraphicFramePr>
        <p:xfrm>
          <a:off x="697006" y="683243"/>
          <a:ext cx="812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xmlns="" val="30040969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159661940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203328323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199322360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3234342068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151526952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2051621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42462279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-2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-1,5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-1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73774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2,25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2,25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7007113"/>
                  </a:ext>
                </a:extLst>
              </a:tr>
            </a:tbl>
          </a:graphicData>
        </a:graphic>
      </p:graphicFrame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0DE023B5-27DA-451E-A433-49183D243EA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0201"/>
          <a:stretch/>
        </p:blipFill>
        <p:spPr>
          <a:xfrm>
            <a:off x="312953" y="2130160"/>
            <a:ext cx="3263694" cy="2775007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DFD6C08C-0A8D-4EA4-87D4-F60AB588D06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0483" r="683"/>
          <a:stretch/>
        </p:blipFill>
        <p:spPr>
          <a:xfrm>
            <a:off x="5091952" y="2130159"/>
            <a:ext cx="3200400" cy="277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1213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8D157026318AA3409C6D93DA053016BD" ma:contentTypeVersion="2" ma:contentTypeDescription="Создание документа." ma:contentTypeScope="" ma:versionID="bb7ea4e753c82ce2153703e3d9ed1926">
  <xsd:schema xmlns:xsd="http://www.w3.org/2001/XMLSchema" xmlns:xs="http://www.w3.org/2001/XMLSchema" xmlns:p="http://schemas.microsoft.com/office/2006/metadata/properties" xmlns:ns3="44e66cc9-161c-4555-b9ad-ceb1ae339884" targetNamespace="http://schemas.microsoft.com/office/2006/metadata/properties" ma:root="true" ma:fieldsID="5bba5eb583aa3a30fa63e016748ebda3" ns3:_="">
    <xsd:import namespace="44e66cc9-161c-4555-b9ad-ceb1ae33988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e66cc9-161c-4555-b9ad-ceb1ae3398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7C69576-B0FF-4365-AACB-8CF8E412CE9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B92A0BE-81A0-4D42-8834-A7507EB02B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e66cc9-161c-4555-b9ad-ceb1ae3398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95D3AA1-534D-403B-A3EB-E91963B92B85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44e66cc9-161c-4555-b9ad-ceb1ae339884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Алгебра-1</Template>
  <TotalTime>1928</TotalTime>
  <Words>387</Words>
  <Application>Microsoft Office PowerPoint</Application>
  <PresentationFormat>Широкоэкранный</PresentationFormat>
  <Paragraphs>129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Kotex Cyrillic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Zhaksylyk Talant</dc:creator>
  <cp:lastModifiedBy>Huawei</cp:lastModifiedBy>
  <cp:revision>26</cp:revision>
  <dcterms:created xsi:type="dcterms:W3CDTF">2024-01-29T12:47:33Z</dcterms:created>
  <dcterms:modified xsi:type="dcterms:W3CDTF">2024-08-13T06:38:04Z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0x0101008D157026318AA3409C6D93DA053016BD</vt:lpwstr>
  </property>
</Properties>
</file>