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8" r:id="rId2"/>
    <p:sldId id="282" r:id="rId3"/>
    <p:sldId id="292" r:id="rId4"/>
    <p:sldId id="303" r:id="rId5"/>
    <p:sldId id="304" r:id="rId6"/>
    <p:sldId id="301" r:id="rId7"/>
    <p:sldId id="306" r:id="rId8"/>
    <p:sldId id="309" r:id="rId9"/>
    <p:sldId id="308" r:id="rId10"/>
    <p:sldId id="28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2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3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1467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4226" y="4103731"/>
            <a:ext cx="3309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 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56"/>
    </mc:Choice>
    <mc:Fallback xmlns="">
      <p:transition spd="slow" advTm="405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1554373" y="2405545"/>
            <a:ext cx="90972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Екі айнымалысы бар сызықтық теңдеулер жүйесін графиктік тәсілмен шешуді үйрендік</a:t>
            </a:r>
            <a:endParaRPr lang="kk-KZ" altLang="ru-RU" sz="3600" dirty="0">
              <a:latin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097555" y="1270943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айнымалысы бар сызықтық теңдеулер жүйесін графиктік тәсілмен шешу</a:t>
            </a:r>
          </a:p>
          <a:p>
            <a:pPr algn="ctr"/>
            <a:endParaRPr lang="ru-RU" sz="3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09"/>
    </mc:Choice>
    <mc:Fallback xmlns="">
      <p:transition spd="slow" advTm="500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036618" y="1204308"/>
            <a:ext cx="47521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Оқу мақсаты: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528919" y="2934820"/>
            <a:ext cx="110803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255059" y="2057657"/>
            <a:ext cx="10354235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7.4.2.4  екі айнымалысы бар сызықтық теңдеулер жүйесін графиктік тәсілмен шешуді үйрену</a:t>
            </a:r>
            <a:endParaRPr kumimoji="0" lang="kk-KZ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84"/>
    </mc:Choice>
    <mc:Fallback xmlns="">
      <p:transition spd="slow" advTm="718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C91EF927-3FC0-4E4E-A1CE-827EC3D96B0B}"/>
              </a:ext>
            </a:extLst>
          </p:cNvPr>
          <p:cNvSpPr/>
          <p:nvPr/>
        </p:nvSpPr>
        <p:spPr>
          <a:xfrm>
            <a:off x="344038" y="2112098"/>
            <a:ext cx="111184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1)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Егер түзулер 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қиылысса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онда жүйенің 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жалғыз шешімі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болады;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4038" y="494927"/>
            <a:ext cx="1066223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Сызықтық теңдеулер жүйесіне кіретін теңдеулер графиктері түзулер болады, ал жүйенің 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шешімдерінің саны 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жазықтықтағы түзулердің өзара 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орналасуына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байланысты.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1467" y="3229488"/>
            <a:ext cx="1096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2)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Егер түзулер 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беттессе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онда жүйенің 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шексіз көп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шешімі болады;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1519" y="4183595"/>
            <a:ext cx="109187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3)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Егер түзулер 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параллель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болса, онда жүйенің шешімі 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жоқ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40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7990">
        <p:fade/>
      </p:transition>
    </mc:Choice>
    <mc:Fallback xmlns="">
      <p:transition spd="med" advTm="2799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C91EF927-3FC0-4E4E-A1CE-827EC3D96B0B}"/>
              </a:ext>
            </a:extLst>
          </p:cNvPr>
          <p:cNvSpPr/>
          <p:nvPr/>
        </p:nvSpPr>
        <p:spPr>
          <a:xfrm>
            <a:off x="426702" y="2243546"/>
            <a:ext cx="111184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1)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Бір координаталық жазықтықта жүйедегі теңдеулердің графиктерін саламыз; 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4038" y="494927"/>
            <a:ext cx="106622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Екі айнымалысы бар сызықтық теңдеулер жүйесін графиктік тәсілмен шешу үшін: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1519" y="3651542"/>
            <a:ext cx="109688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2)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Егер түзулер қиылысса, қиылысу нүктелерінің координатасын аламыз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1519" y="5168482"/>
            <a:ext cx="109187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3)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Алынған сандар жұбы жүйенің шешімі болып табылады;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31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9616">
        <p:fade/>
      </p:transition>
    </mc:Choice>
    <mc:Fallback xmlns="">
      <p:transition spd="med" advTm="1961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83261F-2406-496C-B9A6-12B14187E2EF}"/>
              </a:ext>
            </a:extLst>
          </p:cNvPr>
          <p:cNvSpPr txBox="1"/>
          <p:nvPr/>
        </p:nvSpPr>
        <p:spPr>
          <a:xfrm>
            <a:off x="76200" y="348733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Мысал:</a:t>
            </a:r>
            <a:endParaRPr lang="ru-RU" sz="3200" dirty="0"/>
          </a:p>
        </p:txBody>
      </p:sp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10764DC3-94D6-46FC-AEB0-EA20DDCE0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611" y="83895"/>
            <a:ext cx="2103528" cy="111445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DC0B340-1821-4451-A0E8-697240C0A4B8}"/>
              </a:ext>
            </a:extLst>
          </p:cNvPr>
          <p:cNvSpPr txBox="1"/>
          <p:nvPr/>
        </p:nvSpPr>
        <p:spPr>
          <a:xfrm>
            <a:off x="4171950" y="458253"/>
            <a:ext cx="802005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теңдеулер жүйесін графиктік тәсілмен шешіңіз:</a:t>
            </a:r>
            <a:endParaRPr lang="ru-RU" sz="28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FCF059FE-DEE0-4A5C-8248-151ACA4A39CD}"/>
              </a:ext>
            </a:extLst>
          </p:cNvPr>
          <p:cNvSpPr txBox="1"/>
          <p:nvPr/>
        </p:nvSpPr>
        <p:spPr>
          <a:xfrm>
            <a:off x="180975" y="1217397"/>
            <a:ext cx="11430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Ол үшін екі теңдеуді жеке қарастырып графиктерін сызып аламыз:</a:t>
            </a:r>
            <a:endParaRPr lang="ru-RU" sz="2800" dirty="0"/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xmlns="" id="{42C9C134-EA28-42EC-8727-AE96B0291A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112" t="15109" r="4004" b="44721"/>
          <a:stretch/>
        </p:blipFill>
        <p:spPr>
          <a:xfrm>
            <a:off x="418589" y="1949766"/>
            <a:ext cx="2023314" cy="552882"/>
          </a:xfrm>
          <a:prstGeom prst="rect">
            <a:avLst/>
          </a:prstGeom>
        </p:spPr>
      </p:pic>
      <p:graphicFrame>
        <p:nvGraphicFramePr>
          <p:cNvPr id="22" name="Таблица 9">
            <a:extLst>
              <a:ext uri="{FF2B5EF4-FFF2-40B4-BE49-F238E27FC236}">
                <a16:creationId xmlns:a16="http://schemas.microsoft.com/office/drawing/2014/main" xmlns="" id="{6CC8D765-E934-4CC8-A9E9-AEA6DE144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395319"/>
              </p:ext>
            </p:extLst>
          </p:nvPr>
        </p:nvGraphicFramePr>
        <p:xfrm>
          <a:off x="238125" y="4597828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9065F8EB-048A-4B7B-92B2-E6FF126148FE}"/>
                  </a:ext>
                </a:extLst>
              </p:cNvPr>
              <p:cNvSpPr txBox="1"/>
              <p:nvPr/>
            </p:nvSpPr>
            <p:spPr>
              <a:xfrm>
                <a:off x="1055268" y="3089693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1)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18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−2∗1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065F8EB-048A-4B7B-92B2-E6FF126148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268" y="3089693"/>
                <a:ext cx="2249907" cy="369332"/>
              </a:xfrm>
              <a:prstGeom prst="rect">
                <a:avLst/>
              </a:prstGeom>
              <a:blipFill>
                <a:blip r:embed="rId3"/>
                <a:stretch>
                  <a:fillRect l="-2168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xmlns="" id="{6B4F2831-746B-4E87-B8D3-BFC28154309F}"/>
                  </a:ext>
                </a:extLst>
              </p:cNvPr>
              <p:cNvSpPr txBox="1"/>
              <p:nvPr/>
            </p:nvSpPr>
            <p:spPr>
              <a:xfrm>
                <a:off x="379486" y="2476121"/>
                <a:ext cx="2023313" cy="5232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ru-RU" sz="28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kk-KZ" sz="2800" b="0" i="0" smtClean="0">
                          <a:latin typeface="Cambria Math" panose="02040503050406030204" pitchFamily="18" charset="0"/>
                        </a:rPr>
                        <m:t>4−2х</m:t>
                      </m:r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6B4F2831-746B-4E87-B8D3-BFC2815430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486" y="2476121"/>
                <a:ext cx="2023313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FF94B47E-DE5B-48BE-808F-CDE6AE0DC74D}"/>
                  </a:ext>
                </a:extLst>
              </p:cNvPr>
              <p:cNvSpPr txBox="1"/>
              <p:nvPr/>
            </p:nvSpPr>
            <p:spPr>
              <a:xfrm>
                <a:off x="83718" y="3089693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1;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F94B47E-DE5B-48BE-808F-CDE6AE0DC7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18" y="3089693"/>
                <a:ext cx="1087857" cy="369332"/>
              </a:xfrm>
              <a:prstGeom prst="rect">
                <a:avLst/>
              </a:prstGeom>
              <a:blipFill>
                <a:blip r:embed="rId5"/>
                <a:stretch>
                  <a:fillRect l="-5056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B0EB321B-4D7C-4084-B4A8-2A552192CB5E}"/>
                  </a:ext>
                </a:extLst>
              </p:cNvPr>
              <p:cNvSpPr txBox="1"/>
              <p:nvPr/>
            </p:nvSpPr>
            <p:spPr>
              <a:xfrm>
                <a:off x="76200" y="3089693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1;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0EB321B-4D7C-4084-B4A8-2A552192CB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" y="3089693"/>
                <a:ext cx="1087857" cy="369332"/>
              </a:xfrm>
              <a:prstGeom prst="rect">
                <a:avLst/>
              </a:prstGeom>
              <a:blipFill>
                <a:blip r:embed="rId6"/>
                <a:stretch>
                  <a:fillRect l="-5056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xmlns="" id="{86F14710-F730-4850-B8CD-59B65B82E8A2}"/>
                  </a:ext>
                </a:extLst>
              </p:cNvPr>
              <p:cNvSpPr txBox="1"/>
              <p:nvPr/>
            </p:nvSpPr>
            <p:spPr>
              <a:xfrm>
                <a:off x="60654" y="3614924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2;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6F14710-F730-4850-B8CD-59B65B82E8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54" y="3614924"/>
                <a:ext cx="1087857" cy="369332"/>
              </a:xfrm>
              <a:prstGeom prst="rect">
                <a:avLst/>
              </a:prstGeom>
              <a:blipFill>
                <a:blip r:embed="rId7"/>
                <a:stretch>
                  <a:fillRect l="-5056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0FBE5088-407C-4870-A4DE-E5928293FD20}"/>
                  </a:ext>
                </a:extLst>
              </p:cNvPr>
              <p:cNvSpPr txBox="1"/>
              <p:nvPr/>
            </p:nvSpPr>
            <p:spPr>
              <a:xfrm>
                <a:off x="1055268" y="3607287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sz="1800" dirty="0"/>
                  <a:t>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18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−2∗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FBE5088-407C-4870-A4DE-E5928293FD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5268" y="3607287"/>
                <a:ext cx="2249907" cy="369332"/>
              </a:xfrm>
              <a:prstGeom prst="rect">
                <a:avLst/>
              </a:prstGeom>
              <a:blipFill>
                <a:blip r:embed="rId8"/>
                <a:stretch>
                  <a:fillRect l="-2168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5481A07B-1200-4B79-8F9F-7D5B3B96FA12}"/>
                  </a:ext>
                </a:extLst>
              </p:cNvPr>
              <p:cNvSpPr txBox="1"/>
              <p:nvPr/>
            </p:nvSpPr>
            <p:spPr>
              <a:xfrm>
                <a:off x="7761873" y="3089693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1)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2∗1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481A07B-1200-4B79-8F9F-7D5B3B96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873" y="3089693"/>
                <a:ext cx="2249907" cy="369332"/>
              </a:xfrm>
              <a:prstGeom prst="rect">
                <a:avLst/>
              </a:prstGeom>
              <a:blipFill>
                <a:blip r:embed="rId9"/>
                <a:stretch>
                  <a:fillRect l="-2168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xmlns="" id="{907B2D83-9E1A-4233-BC67-E3B93F8F281B}"/>
                  </a:ext>
                </a:extLst>
              </p:cNvPr>
              <p:cNvSpPr txBox="1"/>
              <p:nvPr/>
            </p:nvSpPr>
            <p:spPr>
              <a:xfrm>
                <a:off x="6790323" y="3089693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1;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07B2D83-9E1A-4233-BC67-E3B93F8F28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0323" y="3089693"/>
                <a:ext cx="1087857" cy="369332"/>
              </a:xfrm>
              <a:prstGeom prst="rect">
                <a:avLst/>
              </a:prstGeom>
              <a:blipFill>
                <a:blip r:embed="rId10"/>
                <a:stretch>
                  <a:fillRect l="-5056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AE1054CC-E1F3-485D-B7AA-58B9D0C406D1}"/>
                  </a:ext>
                </a:extLst>
              </p:cNvPr>
              <p:cNvSpPr txBox="1"/>
              <p:nvPr/>
            </p:nvSpPr>
            <p:spPr>
              <a:xfrm>
                <a:off x="6782805" y="3089693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1;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E1054CC-E1F3-485D-B7AA-58B9D0C406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2805" y="3089693"/>
                <a:ext cx="1087857" cy="369332"/>
              </a:xfrm>
              <a:prstGeom prst="rect">
                <a:avLst/>
              </a:prstGeom>
              <a:blipFill>
                <a:blip r:embed="rId11"/>
                <a:stretch>
                  <a:fillRect l="-5056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="" id="{57E430BA-BDC6-4240-8093-2BDC57E47633}"/>
                  </a:ext>
                </a:extLst>
              </p:cNvPr>
              <p:cNvSpPr txBox="1"/>
              <p:nvPr/>
            </p:nvSpPr>
            <p:spPr>
              <a:xfrm>
                <a:off x="6767259" y="3614924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2;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7E430BA-BDC6-4240-8093-2BDC57E476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7259" y="3614924"/>
                <a:ext cx="1087857" cy="369332"/>
              </a:xfrm>
              <a:prstGeom prst="rect">
                <a:avLst/>
              </a:prstGeom>
              <a:blipFill>
                <a:blip r:embed="rId12"/>
                <a:stretch>
                  <a:fillRect l="-4469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xmlns="" id="{CD059DA0-8507-44AA-AB9E-5D58916D30FF}"/>
                  </a:ext>
                </a:extLst>
              </p:cNvPr>
              <p:cNvSpPr txBox="1"/>
              <p:nvPr/>
            </p:nvSpPr>
            <p:spPr>
              <a:xfrm>
                <a:off x="7761873" y="3607287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sz="1800" dirty="0"/>
                  <a:t>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2∗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D059DA0-8507-44AA-AB9E-5D58916D30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1873" y="3607287"/>
                <a:ext cx="2249907" cy="369332"/>
              </a:xfrm>
              <a:prstGeom prst="rect">
                <a:avLst/>
              </a:prstGeom>
              <a:blipFill>
                <a:blip r:embed="rId13"/>
                <a:stretch>
                  <a:fillRect l="-2168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9" name="Рисунок 38">
            <a:extLst>
              <a:ext uri="{FF2B5EF4-FFF2-40B4-BE49-F238E27FC236}">
                <a16:creationId xmlns:a16="http://schemas.microsoft.com/office/drawing/2014/main" xmlns="" id="{E7CA8F1F-5A8C-4F8E-A003-11643D28ACC4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18112" t="58891" r="28685" b="3094"/>
          <a:stretch/>
        </p:blipFill>
        <p:spPr>
          <a:xfrm>
            <a:off x="7164051" y="2211745"/>
            <a:ext cx="1460482" cy="552881"/>
          </a:xfrm>
          <a:prstGeom prst="rect">
            <a:avLst/>
          </a:prstGeom>
        </p:spPr>
      </p:pic>
      <p:graphicFrame>
        <p:nvGraphicFramePr>
          <p:cNvPr id="40" name="Таблица 9">
            <a:extLst>
              <a:ext uri="{FF2B5EF4-FFF2-40B4-BE49-F238E27FC236}">
                <a16:creationId xmlns:a16="http://schemas.microsoft.com/office/drawing/2014/main" xmlns="" id="{8E94ED19-1D75-4EFC-B52D-B6DE207FF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48814"/>
              </p:ext>
            </p:extLst>
          </p:nvPr>
        </p:nvGraphicFramePr>
        <p:xfrm>
          <a:off x="6858000" y="4597828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941512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6" grpId="0"/>
      <p:bldP spid="28" grpId="0"/>
      <p:bldP spid="29" grpId="0"/>
      <p:bldP spid="30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AEF1C120-FAAC-4B02-B5EE-1FF1144826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6" y="141045"/>
            <a:ext cx="2103528" cy="1114452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295F783B-1EA3-4B6F-8E39-1F4C31D8CA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112" t="15109" r="4004" b="44721"/>
          <a:stretch/>
        </p:blipFill>
        <p:spPr>
          <a:xfrm>
            <a:off x="434136" y="2006264"/>
            <a:ext cx="2023314" cy="552882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CBE93C6-7AC4-4FF5-B1A8-76614A77F3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112" t="58891" r="28685" b="3094"/>
          <a:stretch/>
        </p:blipFill>
        <p:spPr>
          <a:xfrm>
            <a:off x="715552" y="4309528"/>
            <a:ext cx="1460482" cy="552881"/>
          </a:xfrm>
          <a:prstGeom prst="rect">
            <a:avLst/>
          </a:prstGeom>
        </p:spPr>
      </p:pic>
      <p:graphicFrame>
        <p:nvGraphicFramePr>
          <p:cNvPr id="5" name="Таблица 9">
            <a:extLst>
              <a:ext uri="{FF2B5EF4-FFF2-40B4-BE49-F238E27FC236}">
                <a16:creationId xmlns:a16="http://schemas.microsoft.com/office/drawing/2014/main" xmlns="" id="{15DBB474-3F1F-48DB-BD30-15410CC5DD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410206"/>
              </p:ext>
            </p:extLst>
          </p:nvPr>
        </p:nvGraphicFramePr>
        <p:xfrm>
          <a:off x="333375" y="2807128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graphicFrame>
        <p:nvGraphicFramePr>
          <p:cNvPr id="6" name="Таблица 9">
            <a:extLst>
              <a:ext uri="{FF2B5EF4-FFF2-40B4-BE49-F238E27FC236}">
                <a16:creationId xmlns:a16="http://schemas.microsoft.com/office/drawing/2014/main" xmlns="" id="{FC44014D-32AF-45ED-B82B-2BD45CDB7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619539"/>
              </p:ext>
            </p:extLst>
          </p:nvPr>
        </p:nvGraphicFramePr>
        <p:xfrm>
          <a:off x="333375" y="5445553"/>
          <a:ext cx="304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AD854A0-D753-432C-AE17-DCC2D217DE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7461" y="141045"/>
            <a:ext cx="4967290" cy="4981401"/>
          </a:xfrm>
          <a:prstGeom prst="rect">
            <a:avLst/>
          </a:prstGeom>
        </p:spPr>
      </p:pic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xmlns="" id="{4576C9B0-64F3-49B9-80FB-2F41B99E1047}"/>
              </a:ext>
            </a:extLst>
          </p:cNvPr>
          <p:cNvCxnSpPr>
            <a:cxnSpLocks/>
          </p:cNvCxnSpPr>
          <p:nvPr/>
        </p:nvCxnSpPr>
        <p:spPr>
          <a:xfrm flipH="1" flipV="1">
            <a:off x="7158527" y="141045"/>
            <a:ext cx="2205316" cy="43653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B4D378D-6CA8-4250-A348-23308553AA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112" t="15109" r="4004" b="44721"/>
          <a:stretch/>
        </p:blipFill>
        <p:spPr>
          <a:xfrm rot="3798044">
            <a:off x="8978065" y="3809105"/>
            <a:ext cx="927939" cy="253552"/>
          </a:xfrm>
          <a:prstGeom prst="rect">
            <a:avLst/>
          </a:prstGeom>
        </p:spPr>
      </p:pic>
      <p:sp>
        <p:nvSpPr>
          <p:cNvPr id="10" name="Овал 9">
            <a:extLst>
              <a:ext uri="{FF2B5EF4-FFF2-40B4-BE49-F238E27FC236}">
                <a16:creationId xmlns:a16="http://schemas.microsoft.com/office/drawing/2014/main" xmlns="" id="{7A44F503-4144-4BE2-B86E-63300513730C}"/>
              </a:ext>
            </a:extLst>
          </p:cNvPr>
          <p:cNvSpPr/>
          <p:nvPr/>
        </p:nvSpPr>
        <p:spPr>
          <a:xfrm rot="20283558">
            <a:off x="8482697" y="1055311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6198D6AA-4B61-44EF-B678-832E97728BE8}"/>
              </a:ext>
            </a:extLst>
          </p:cNvPr>
          <p:cNvSpPr/>
          <p:nvPr/>
        </p:nvSpPr>
        <p:spPr>
          <a:xfrm rot="20283558">
            <a:off x="8044547" y="1899643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0F365541-D529-4CB6-B597-ABDC0DBC653D}"/>
              </a:ext>
            </a:extLst>
          </p:cNvPr>
          <p:cNvCxnSpPr>
            <a:cxnSpLocks/>
          </p:cNvCxnSpPr>
          <p:nvPr/>
        </p:nvCxnSpPr>
        <p:spPr>
          <a:xfrm flipH="1">
            <a:off x="6410325" y="-513727"/>
            <a:ext cx="2953518" cy="55524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Рисунок 21">
            <a:extLst>
              <a:ext uri="{FF2B5EF4-FFF2-40B4-BE49-F238E27FC236}">
                <a16:creationId xmlns:a16="http://schemas.microsoft.com/office/drawing/2014/main" xmlns="" id="{4080F0C6-188F-4B0D-B033-1F54902BEC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112" t="58891" r="28685" b="3094"/>
          <a:stretch/>
        </p:blipFill>
        <p:spPr>
          <a:xfrm rot="18210167">
            <a:off x="6197000" y="3833591"/>
            <a:ext cx="857450" cy="32459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18D7AFE3-73C8-4FE8-A9A8-D09F50AB662C}"/>
              </a:ext>
            </a:extLst>
          </p:cNvPr>
          <p:cNvSpPr txBox="1"/>
          <p:nvPr/>
        </p:nvSpPr>
        <p:spPr>
          <a:xfrm>
            <a:off x="4110527" y="6020748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Жауап: (1; 2)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8359147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283261F-2406-496C-B9A6-12B14187E2EF}"/>
              </a:ext>
            </a:extLst>
          </p:cNvPr>
          <p:cNvSpPr txBox="1"/>
          <p:nvPr/>
        </p:nvSpPr>
        <p:spPr>
          <a:xfrm>
            <a:off x="0" y="26727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Тапсырма:</a:t>
            </a:r>
            <a:endParaRPr lang="ru-RU" sz="3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FCF059FE-DEE0-4A5C-8248-151ACA4A39CD}"/>
              </a:ext>
            </a:extLst>
          </p:cNvPr>
          <p:cNvSpPr txBox="1"/>
          <p:nvPr/>
        </p:nvSpPr>
        <p:spPr>
          <a:xfrm>
            <a:off x="123825" y="1362750"/>
            <a:ext cx="11430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График арқылы шешімін табайық: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Таблица 9">
                <a:extLst>
                  <a:ext uri="{FF2B5EF4-FFF2-40B4-BE49-F238E27FC236}">
                    <a16:creationId xmlns:a16="http://schemas.microsoft.com/office/drawing/2014/main" xmlns="" id="{6CC8D765-E934-4CC8-A9E9-AEA6DE144A7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9654958"/>
                  </p:ext>
                </p:extLst>
              </p:nvPr>
            </p:nvGraphicFramePr>
            <p:xfrm>
              <a:off x="314325" y="5166521"/>
              <a:ext cx="3048000" cy="9758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xmlns="" val="30040969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xmlns="" val="159661940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xmlns="" val="203328323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Х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4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2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9737743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у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1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2970071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Таблица 9">
                <a:extLst>
                  <a:ext uri="{FF2B5EF4-FFF2-40B4-BE49-F238E27FC236}">
                    <a16:creationId xmlns:a16="http://schemas.microsoft.com/office/drawing/2014/main" id="{6CC8D765-E934-4CC8-A9E9-AEA6DE144A7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89654958"/>
                  </p:ext>
                </p:extLst>
              </p:nvPr>
            </p:nvGraphicFramePr>
            <p:xfrm>
              <a:off x="314325" y="5166521"/>
              <a:ext cx="3048000" cy="9758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040969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59661940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3328323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Х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4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2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73774345"/>
                      </a:ext>
                    </a:extLst>
                  </a:tr>
                  <a:tr h="605028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у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1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200599" t="-66000" r="-2395" b="-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700711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xmlns="" id="{9065F8EB-048A-4B7B-92B2-E6FF126148FE}"/>
                  </a:ext>
                </a:extLst>
              </p:cNvPr>
              <p:cNvSpPr txBox="1"/>
              <p:nvPr/>
            </p:nvSpPr>
            <p:spPr>
              <a:xfrm>
                <a:off x="1112418" y="3070702"/>
                <a:ext cx="2249907" cy="4834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1)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kk-KZ" b="0" i="1" smtClean="0">
                        <a:latin typeface="Cambria Math" panose="02040503050406030204" pitchFamily="18" charset="0"/>
                      </a:rPr>
                      <m:t>∗4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9065F8EB-048A-4B7B-92B2-E6FF126148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418" y="3070702"/>
                <a:ext cx="2249907" cy="483466"/>
              </a:xfrm>
              <a:prstGeom prst="rect">
                <a:avLst/>
              </a:prstGeom>
              <a:blipFill>
                <a:blip r:embed="rId3"/>
                <a:stretch>
                  <a:fillRect l="-2162" b="-8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FF94B47E-DE5B-48BE-808F-CDE6AE0DC74D}"/>
                  </a:ext>
                </a:extLst>
              </p:cNvPr>
              <p:cNvSpPr txBox="1"/>
              <p:nvPr/>
            </p:nvSpPr>
            <p:spPr>
              <a:xfrm>
                <a:off x="71183" y="3887715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2;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FF94B47E-DE5B-48BE-808F-CDE6AE0DC7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83" y="3887715"/>
                <a:ext cx="1087857" cy="369332"/>
              </a:xfrm>
              <a:prstGeom prst="rect">
                <a:avLst/>
              </a:prstGeom>
              <a:blipFill>
                <a:blip r:embed="rId4"/>
                <a:stretch>
                  <a:fillRect l="-5056" t="-10000" b="-2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xmlns="" id="{B0EB321B-4D7C-4084-B4A8-2A552192CB5E}"/>
                  </a:ext>
                </a:extLst>
              </p:cNvPr>
              <p:cNvSpPr txBox="1"/>
              <p:nvPr/>
            </p:nvSpPr>
            <p:spPr>
              <a:xfrm>
                <a:off x="123825" y="3078339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4;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0EB321B-4D7C-4084-B4A8-2A552192CB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825" y="3078339"/>
                <a:ext cx="1087857" cy="369332"/>
              </a:xfrm>
              <a:prstGeom prst="rect">
                <a:avLst/>
              </a:prstGeom>
              <a:blipFill>
                <a:blip r:embed="rId5"/>
                <a:stretch>
                  <a:fillRect l="-4469" t="-9836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xmlns="" id="{0FBE5088-407C-4870-A4DE-E5928293FD20}"/>
                  </a:ext>
                </a:extLst>
              </p:cNvPr>
              <p:cNvSpPr txBox="1"/>
              <p:nvPr/>
            </p:nvSpPr>
            <p:spPr>
              <a:xfrm>
                <a:off x="1112418" y="3830648"/>
                <a:ext cx="2249907" cy="4834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sz="1800" dirty="0"/>
                  <a:t>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k-KZ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kk-KZ" b="0" i="1" smtClean="0">
                        <a:latin typeface="Cambria Math" panose="02040503050406030204" pitchFamily="18" charset="0"/>
                      </a:rPr>
                      <m:t>∗2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kk-K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FBE5088-407C-4870-A4DE-E5928293FD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2418" y="3830648"/>
                <a:ext cx="2249907" cy="483466"/>
              </a:xfrm>
              <a:prstGeom prst="rect">
                <a:avLst/>
              </a:prstGeom>
              <a:blipFill>
                <a:blip r:embed="rId6"/>
                <a:stretch>
                  <a:fillRect l="-2162"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xmlns="" id="{5481A07B-1200-4B79-8F9F-7D5B3B96FA12}"/>
                  </a:ext>
                </a:extLst>
              </p:cNvPr>
              <p:cNvSpPr txBox="1"/>
              <p:nvPr/>
            </p:nvSpPr>
            <p:spPr>
              <a:xfrm>
                <a:off x="8237118" y="2733886"/>
                <a:ext cx="224990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1)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−0−6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−6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481A07B-1200-4B79-8F9F-7D5B3B96FA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118" y="2733886"/>
                <a:ext cx="2249907" cy="369332"/>
              </a:xfrm>
              <a:prstGeom prst="rect">
                <a:avLst/>
              </a:prstGeom>
              <a:blipFill>
                <a:blip r:embed="rId7"/>
                <a:stretch>
                  <a:fillRect l="-2168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xmlns="" id="{AE1054CC-E1F3-485D-B7AA-58B9D0C406D1}"/>
                  </a:ext>
                </a:extLst>
              </p:cNvPr>
              <p:cNvSpPr txBox="1"/>
              <p:nvPr/>
            </p:nvSpPr>
            <p:spPr>
              <a:xfrm>
                <a:off x="7149261" y="2751489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0;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E1054CC-E1F3-485D-B7AA-58B9D0C406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9261" y="2751489"/>
                <a:ext cx="1087857" cy="369332"/>
              </a:xfrm>
              <a:prstGeom prst="rect">
                <a:avLst/>
              </a:prstGeom>
              <a:blipFill>
                <a:blip r:embed="rId8"/>
                <a:stretch>
                  <a:fillRect l="-5056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xmlns="" id="{57E430BA-BDC6-4240-8093-2BDC57E47633}"/>
                  </a:ext>
                </a:extLst>
              </p:cNvPr>
              <p:cNvSpPr txBox="1"/>
              <p:nvPr/>
            </p:nvSpPr>
            <p:spPr>
              <a:xfrm>
                <a:off x="7242504" y="3733109"/>
                <a:ext cx="108785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sz="1800" dirty="0"/>
                  <a:t>х</a:t>
                </a:r>
                <a14:m>
                  <m:oMath xmlns:m="http://schemas.openxmlformats.org/officeDocument/2006/math"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−4;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57E430BA-BDC6-4240-8093-2BDC57E476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2504" y="3733109"/>
                <a:ext cx="1087857" cy="369332"/>
              </a:xfrm>
              <a:prstGeom prst="rect">
                <a:avLst/>
              </a:prstGeom>
              <a:blipFill>
                <a:blip r:embed="rId9"/>
                <a:stretch>
                  <a:fillRect l="-4469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xmlns="" id="{CD059DA0-8507-44AA-AB9E-5D58916D30FF}"/>
                  </a:ext>
                </a:extLst>
              </p:cNvPr>
              <p:cNvSpPr txBox="1"/>
              <p:nvPr/>
            </p:nvSpPr>
            <p:spPr>
              <a:xfrm>
                <a:off x="8237118" y="3725472"/>
                <a:ext cx="271663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sz="1800" dirty="0"/>
                  <a:t>) </a:t>
                </a:r>
                <a14:m>
                  <m:oMath xmlns:m="http://schemas.openxmlformats.org/officeDocument/2006/math">
                    <m:r>
                      <a:rPr lang="ru-RU" sz="180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ru-RU" sz="1800" i="0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sz="1800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kk-KZ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1800" b="0" i="0" smtClean="0">
                            <a:latin typeface="Cambria Math" panose="02040503050406030204" pitchFamily="18" charset="0"/>
                          </a:rPr>
                          <m:t>−4</m:t>
                        </m:r>
                      </m:e>
                    </m:d>
                    <m:r>
                      <a:rPr lang="kk-KZ" sz="1800" b="0" i="0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ru-RU">
                        <a:latin typeface="Cambria Math" panose="02040503050406030204" pitchFamily="18" charset="0"/>
                      </a:rPr>
                      <m:t>=</m:t>
                    </m:r>
                    <m:r>
                      <a:rPr lang="kk-KZ" b="0" i="0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CD059DA0-8507-44AA-AB9E-5D58916D30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7118" y="3725472"/>
                <a:ext cx="2716632" cy="369332"/>
              </a:xfrm>
              <a:prstGeom prst="rect">
                <a:avLst/>
              </a:prstGeom>
              <a:blipFill>
                <a:blip r:embed="rId10"/>
                <a:stretch>
                  <a:fillRect l="-1794" t="-8197" b="-24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0" name="Таблица 9">
            <a:extLst>
              <a:ext uri="{FF2B5EF4-FFF2-40B4-BE49-F238E27FC236}">
                <a16:creationId xmlns:a16="http://schemas.microsoft.com/office/drawing/2014/main" xmlns="" id="{8E94ED19-1D75-4EFC-B52D-B6DE207FF8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226474"/>
              </p:ext>
            </p:extLst>
          </p:nvPr>
        </p:nvGraphicFramePr>
        <p:xfrm>
          <a:off x="7265568" y="5238750"/>
          <a:ext cx="3048000" cy="1072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701468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-4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-6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-2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3D7A53B5-83CC-411E-A4FE-5259AE7218E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521169"/>
            <a:ext cx="11963400" cy="841581"/>
          </a:xfrm>
          <a:prstGeom prst="rect">
            <a:avLst/>
          </a:prstGeom>
        </p:spPr>
      </p:pic>
      <p:pic>
        <p:nvPicPr>
          <p:cNvPr id="25" name="Рисунок 24">
            <a:extLst>
              <a:ext uri="{FF2B5EF4-FFF2-40B4-BE49-F238E27FC236}">
                <a16:creationId xmlns:a16="http://schemas.microsoft.com/office/drawing/2014/main" xmlns="" id="{DAB2590A-0914-406C-B1CD-D1D0A5C29C25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r="89650"/>
          <a:stretch/>
        </p:blipFill>
        <p:spPr>
          <a:xfrm>
            <a:off x="395032" y="1845875"/>
            <a:ext cx="1238250" cy="841581"/>
          </a:xfrm>
          <a:prstGeom prst="rect">
            <a:avLst/>
          </a:prstGeom>
        </p:spPr>
      </p:pic>
      <p:pic>
        <p:nvPicPr>
          <p:cNvPr id="27" name="Рисунок 26">
            <a:extLst>
              <a:ext uri="{FF2B5EF4-FFF2-40B4-BE49-F238E27FC236}">
                <a16:creationId xmlns:a16="http://schemas.microsoft.com/office/drawing/2014/main" xmlns="" id="{11E17E62-88B3-44BF-AC9C-BC3C0C978369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21380" t="17147" r="64369" b="14985"/>
          <a:stretch/>
        </p:blipFill>
        <p:spPr>
          <a:xfrm>
            <a:off x="7583654" y="1983959"/>
            <a:ext cx="1704974" cy="571160"/>
          </a:xfrm>
          <a:prstGeom prst="rect">
            <a:avLst/>
          </a:prstGeom>
        </p:spPr>
      </p:pic>
      <p:pic>
        <p:nvPicPr>
          <p:cNvPr id="26" name="Рисунок 25">
            <a:extLst>
              <a:ext uri="{FF2B5EF4-FFF2-40B4-BE49-F238E27FC236}">
                <a16:creationId xmlns:a16="http://schemas.microsoft.com/office/drawing/2014/main" xmlns="" id="{946FFF76-BE8E-46A6-B431-EDF4400FFB6D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637" t="-594" r="94188" b="80280"/>
          <a:stretch/>
        </p:blipFill>
        <p:spPr>
          <a:xfrm>
            <a:off x="1225714" y="811717"/>
            <a:ext cx="617118" cy="32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2828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xmlns="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3" grpId="0"/>
      <p:bldP spid="28" grpId="0"/>
      <p:bldP spid="29" grpId="0"/>
      <p:bldP spid="32" grpId="0"/>
      <p:bldP spid="33" grpId="0"/>
      <p:bldP spid="35" grpId="0"/>
      <p:bldP spid="36" grpId="0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6CAC3865-E55E-4CAC-8738-7AD24B8F48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9650"/>
          <a:stretch/>
        </p:blipFill>
        <p:spPr>
          <a:xfrm>
            <a:off x="347407" y="-19050"/>
            <a:ext cx="1238250" cy="8415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Таблица 9">
                <a:extLst>
                  <a:ext uri="{FF2B5EF4-FFF2-40B4-BE49-F238E27FC236}">
                    <a16:creationId xmlns:a16="http://schemas.microsoft.com/office/drawing/2014/main" xmlns="" id="{D5A7F6A4-3413-465A-AE51-CA2863236E6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83030032"/>
                  </p:ext>
                </p:extLst>
              </p:nvPr>
            </p:nvGraphicFramePr>
            <p:xfrm>
              <a:off x="347407" y="965996"/>
              <a:ext cx="3048000" cy="9758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xmlns="" val="30040969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xmlns="" val="159661940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xmlns="" val="203328323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Х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4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2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9737743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у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1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ru-RU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kk-KZ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29700711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Таблица 9">
                <a:extLst>
                  <a:ext uri="{FF2B5EF4-FFF2-40B4-BE49-F238E27FC236}">
                    <a16:creationId xmlns:a16="http://schemas.microsoft.com/office/drawing/2014/main" id="{D5A7F6A4-3413-465A-AE51-CA2863236E6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83030032"/>
                  </p:ext>
                </p:extLst>
              </p:nvPr>
            </p:nvGraphicFramePr>
            <p:xfrm>
              <a:off x="347407" y="965996"/>
              <a:ext cx="3048000" cy="97586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016000">
                      <a:extLst>
                        <a:ext uri="{9D8B030D-6E8A-4147-A177-3AD203B41FA5}">
                          <a16:colId xmlns:a16="http://schemas.microsoft.com/office/drawing/2014/main" val="3004096904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1596619409"/>
                        </a:ext>
                      </a:extLst>
                    </a:gridCol>
                    <a:gridCol w="1016000">
                      <a:extLst>
                        <a:ext uri="{9D8B030D-6E8A-4147-A177-3AD203B41FA5}">
                          <a16:colId xmlns:a16="http://schemas.microsoft.com/office/drawing/2014/main" val="203328323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Х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4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2</a:t>
                          </a:r>
                          <a:endParaRPr lang="ru-RU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973774345"/>
                      </a:ext>
                    </a:extLst>
                  </a:tr>
                  <a:tr h="605028"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у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/>
                            <a:t>1</a:t>
                          </a:r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3"/>
                          <a:stretch>
                            <a:fillRect l="-200599" t="-66000" r="-2994" b="-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97007113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F19E768B-FA01-4B7D-9585-715EA5C368B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380" t="17147" r="64369" b="14985"/>
          <a:stretch/>
        </p:blipFill>
        <p:spPr>
          <a:xfrm>
            <a:off x="347407" y="2231609"/>
            <a:ext cx="1704974" cy="571160"/>
          </a:xfrm>
          <a:prstGeom prst="rect">
            <a:avLst/>
          </a:prstGeom>
        </p:spPr>
      </p:pic>
      <p:graphicFrame>
        <p:nvGraphicFramePr>
          <p:cNvPr id="5" name="Таблица 9">
            <a:extLst>
              <a:ext uri="{FF2B5EF4-FFF2-40B4-BE49-F238E27FC236}">
                <a16:creationId xmlns:a16="http://schemas.microsoft.com/office/drawing/2014/main" xmlns="" id="{364D42B0-B796-409A-91E3-C8D2E58607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439526"/>
              </p:ext>
            </p:extLst>
          </p:nvPr>
        </p:nvGraphicFramePr>
        <p:xfrm>
          <a:off x="347407" y="3295650"/>
          <a:ext cx="3048000" cy="1072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xmlns="" val="3004096904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1596619409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xmlns="" val="2033283232"/>
                    </a:ext>
                  </a:extLst>
                </a:gridCol>
              </a:tblGrid>
              <a:tr h="701468">
                <a:tc>
                  <a:txBody>
                    <a:bodyPr/>
                    <a:lstStyle/>
                    <a:p>
                      <a:r>
                        <a:rPr lang="kk-KZ" dirty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-4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73774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kk-KZ" dirty="0"/>
                        <a:t>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-6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dirty="0"/>
                        <a:t>-2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7007113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59A5ACED-665E-4012-8053-AC9B2A41D1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2622" y="420790"/>
            <a:ext cx="6881456" cy="6035563"/>
          </a:xfrm>
          <a:prstGeom prst="rect">
            <a:avLst/>
          </a:prstGeom>
        </p:spPr>
      </p:pic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34E5B148-0BFD-4549-A1AF-BDA5E722FA41}"/>
              </a:ext>
            </a:extLst>
          </p:cNvPr>
          <p:cNvCxnSpPr>
            <a:cxnSpLocks/>
          </p:cNvCxnSpPr>
          <p:nvPr/>
        </p:nvCxnSpPr>
        <p:spPr>
          <a:xfrm>
            <a:off x="4162425" y="2231609"/>
            <a:ext cx="4276725" cy="42247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Овал 10">
            <a:extLst>
              <a:ext uri="{FF2B5EF4-FFF2-40B4-BE49-F238E27FC236}">
                <a16:creationId xmlns:a16="http://schemas.microsoft.com/office/drawing/2014/main" xmlns="" id="{88F62E69-48D9-44B3-92B3-39CE5EE74355}"/>
              </a:ext>
            </a:extLst>
          </p:cNvPr>
          <p:cNvSpPr/>
          <p:nvPr/>
        </p:nvSpPr>
        <p:spPr>
          <a:xfrm rot="20283558">
            <a:off x="9752648" y="2524431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E1773086-3062-407E-9171-928D1F73B9AA}"/>
              </a:ext>
            </a:extLst>
          </p:cNvPr>
          <p:cNvSpPr/>
          <p:nvPr/>
        </p:nvSpPr>
        <p:spPr>
          <a:xfrm rot="20283558">
            <a:off x="8800148" y="2779908"/>
            <a:ext cx="47625" cy="4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90D9883F-3358-4313-A86B-3EC213B1D8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380" t="17147" r="64369" b="14985"/>
          <a:stretch/>
        </p:blipFill>
        <p:spPr>
          <a:xfrm rot="2842715">
            <a:off x="7980536" y="5738464"/>
            <a:ext cx="1076911" cy="360761"/>
          </a:xfrm>
          <a:prstGeom prst="rect">
            <a:avLst/>
          </a:prstGeom>
        </p:spPr>
      </p:pic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xmlns="" id="{48059FF9-EACC-44FB-9A86-3055E8264EE5}"/>
              </a:ext>
            </a:extLst>
          </p:cNvPr>
          <p:cNvCxnSpPr>
            <a:cxnSpLocks/>
          </p:cNvCxnSpPr>
          <p:nvPr/>
        </p:nvCxnSpPr>
        <p:spPr>
          <a:xfrm flipH="1">
            <a:off x="4779347" y="2085975"/>
            <a:ext cx="6822103" cy="174582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18">
            <a:extLst>
              <a:ext uri="{FF2B5EF4-FFF2-40B4-BE49-F238E27FC236}">
                <a16:creationId xmlns:a16="http://schemas.microsoft.com/office/drawing/2014/main" xmlns="" id="{4AECE115-FE21-4BFA-8534-9FC47A2A62D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9650"/>
          <a:stretch/>
        </p:blipFill>
        <p:spPr>
          <a:xfrm rot="20580583">
            <a:off x="10867255" y="1701551"/>
            <a:ext cx="653646" cy="44425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3A04FD92-154F-4C7F-A191-0F08CE72A79E}"/>
              </a:ext>
            </a:extLst>
          </p:cNvPr>
          <p:cNvSpPr txBox="1"/>
          <p:nvPr/>
        </p:nvSpPr>
        <p:spPr>
          <a:xfrm>
            <a:off x="414827" y="5918844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Жауап: (-4,8; -1,2)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49524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1199</TotalTime>
  <Words>330</Words>
  <Application>Microsoft Office PowerPoint</Application>
  <PresentationFormat>Широкоэкранный</PresentationFormat>
  <Paragraphs>96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 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133</cp:revision>
  <dcterms:created xsi:type="dcterms:W3CDTF">2022-09-04T21:41:09Z</dcterms:created>
  <dcterms:modified xsi:type="dcterms:W3CDTF">2024-08-13T06:37:01Z</dcterms:modified>
</cp:coreProperties>
</file>