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8" r:id="rId2"/>
    <p:sldId id="282" r:id="rId3"/>
    <p:sldId id="292" r:id="rId4"/>
    <p:sldId id="296" r:id="rId5"/>
    <p:sldId id="285" r:id="rId6"/>
    <p:sldId id="295" r:id="rId7"/>
    <p:sldId id="286" r:id="rId8"/>
    <p:sldId id="287" r:id="rId9"/>
    <p:sldId id="288" r:id="rId10"/>
    <p:sldId id="293" r:id="rId11"/>
    <p:sldId id="297" r:id="rId12"/>
    <p:sldId id="281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6" d="100"/>
          <a:sy n="46" d="100"/>
        </p:scale>
        <p:origin x="53" y="81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73A6CA-C9ED-4906-BD92-ADD707FBDD1C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25C1EF-952E-48EA-8E88-FADF84220C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54411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196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6103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79865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="" xmlns:a16="http://schemas.microsoft.com/office/drawing/2014/main" id="{A30FFE61-70DA-44E8-80B5-C704ACDD71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62287" y="8450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9421924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: Rounded Corners 6">
            <a:extLst>
              <a:ext uri="{FF2B5EF4-FFF2-40B4-BE49-F238E27FC236}">
                <a16:creationId xmlns="" xmlns:a16="http://schemas.microsoft.com/office/drawing/2014/main" id="{F9C600F0-E9B4-4C11-BCCD-C017FE3112EE}"/>
              </a:ext>
            </a:extLst>
          </p:cNvPr>
          <p:cNvSpPr/>
          <p:nvPr userDrawn="1"/>
        </p:nvSpPr>
        <p:spPr>
          <a:xfrm>
            <a:off x="11242379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sz="1800" b="1"/>
          </a:p>
        </p:txBody>
      </p:sp>
      <p:sp>
        <p:nvSpPr>
          <p:cNvPr id="11" name="Slide Number Placeholder 5">
            <a:extLst>
              <a:ext uri="{FF2B5EF4-FFF2-40B4-BE49-F238E27FC236}">
                <a16:creationId xmlns="" xmlns:a16="http://schemas.microsoft.com/office/drawing/2014/main" id="{2A7A2521-5E3D-4CDC-95AF-3A7C1C87E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3" y="282381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="" xmlns:a16="http://schemas.microsoft.com/office/drawing/2014/main" id="{538B31A2-DB6C-4D55-9AFA-121C1E3BEC26}"/>
              </a:ext>
            </a:extLst>
          </p:cNvPr>
          <p:cNvSpPr/>
          <p:nvPr userDrawn="1"/>
        </p:nvSpPr>
        <p:spPr>
          <a:xfrm>
            <a:off x="353358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sz="1800" b="1"/>
          </a:p>
        </p:txBody>
      </p:sp>
      <p:sp>
        <p:nvSpPr>
          <p:cNvPr id="13" name="Title 1">
            <a:extLst>
              <a:ext uri="{FF2B5EF4-FFF2-40B4-BE49-F238E27FC236}">
                <a16:creationId xmlns="" xmlns:a16="http://schemas.microsoft.com/office/drawing/2014/main" id="{A1425586-1B77-4F1D-A056-35C60C7DCEB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94367" y="76502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8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3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52810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="" xmlns:a16="http://schemas.microsoft.com/office/drawing/2014/main" id="{F4EF66F0-DC35-4E9A-B665-1FA6E36D57C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-15237"/>
            <a:ext cx="5419544" cy="6883224"/>
          </a:xfrm>
          <a:custGeom>
            <a:avLst/>
            <a:gdLst>
              <a:gd name="connsiteX0" fmla="*/ 0 w 5419544"/>
              <a:gd name="connsiteY0" fmla="*/ 0 h 6883224"/>
              <a:gd name="connsiteX1" fmla="*/ 4804859 w 5419544"/>
              <a:gd name="connsiteY1" fmla="*/ 0 h 6883224"/>
              <a:gd name="connsiteX2" fmla="*/ 5419544 w 5419544"/>
              <a:gd name="connsiteY2" fmla="*/ 614685 h 6883224"/>
              <a:gd name="connsiteX3" fmla="*/ 5419544 w 5419544"/>
              <a:gd name="connsiteY3" fmla="*/ 6883224 h 6883224"/>
              <a:gd name="connsiteX4" fmla="*/ 0 w 5419544"/>
              <a:gd name="connsiteY4" fmla="*/ 6883224 h 6883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19544" h="6883224">
                <a:moveTo>
                  <a:pt x="0" y="0"/>
                </a:moveTo>
                <a:lnTo>
                  <a:pt x="4804859" y="0"/>
                </a:lnTo>
                <a:cubicBezTo>
                  <a:pt x="5144340" y="0"/>
                  <a:pt x="5419544" y="275204"/>
                  <a:pt x="5419544" y="614685"/>
                </a:cubicBezTo>
                <a:lnTo>
                  <a:pt x="5419544" y="6883224"/>
                </a:lnTo>
                <a:lnTo>
                  <a:pt x="0" y="6883224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800"/>
            </a:lvl1pPr>
          </a:lstStyle>
          <a:p>
            <a:endParaRPr lang="en-ID"/>
          </a:p>
        </p:txBody>
      </p:sp>
      <p:sp>
        <p:nvSpPr>
          <p:cNvPr id="8" name="Rectangle: Rounded Corners 7">
            <a:extLst>
              <a:ext uri="{FF2B5EF4-FFF2-40B4-BE49-F238E27FC236}">
                <a16:creationId xmlns="" xmlns:a16="http://schemas.microsoft.com/office/drawing/2014/main" id="{4000487D-9388-4757-9054-C71757BBA32F}"/>
              </a:ext>
            </a:extLst>
          </p:cNvPr>
          <p:cNvSpPr/>
          <p:nvPr userDrawn="1"/>
        </p:nvSpPr>
        <p:spPr>
          <a:xfrm>
            <a:off x="11242379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sz="1800" b="1"/>
          </a:p>
        </p:txBody>
      </p:sp>
      <p:sp>
        <p:nvSpPr>
          <p:cNvPr id="9" name="Slide Number Placeholder 5">
            <a:extLst>
              <a:ext uri="{FF2B5EF4-FFF2-40B4-BE49-F238E27FC236}">
                <a16:creationId xmlns="" xmlns:a16="http://schemas.microsoft.com/office/drawing/2014/main" id="{CD2FEB7F-206A-416C-B2A5-A636C8D09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3" y="282381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Title 1">
            <a:extLst>
              <a:ext uri="{FF2B5EF4-FFF2-40B4-BE49-F238E27FC236}">
                <a16:creationId xmlns="" xmlns:a16="http://schemas.microsoft.com/office/drawing/2014/main" id="{ED55A0B3-B3F0-4205-8582-AD37A15F704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7453" y="98326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6146751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="" xmlns:a16="http://schemas.microsoft.com/office/drawing/2014/main" id="{7685EDED-11D7-4A26-BF8F-53B82EFAF81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solidFill>
            <a:schemeClr val="bg2">
              <a:lumMod val="75000"/>
            </a:schemeClr>
          </a:solidFill>
        </p:spPr>
        <p:txBody>
          <a:bodyPr anchor="ctr">
            <a:normAutofit/>
          </a:bodyPr>
          <a:lstStyle>
            <a:lvl1pPr algn="ctr">
              <a:defRPr sz="1800"/>
            </a:lvl1pPr>
          </a:lstStyle>
          <a:p>
            <a:endParaRPr lang="en-ID"/>
          </a:p>
        </p:txBody>
      </p:sp>
      <p:sp>
        <p:nvSpPr>
          <p:cNvPr id="4" name="Slide Number Placeholder 5">
            <a:extLst>
              <a:ext uri="{FF2B5EF4-FFF2-40B4-BE49-F238E27FC236}">
                <a16:creationId xmlns="" xmlns:a16="http://schemas.microsoft.com/office/drawing/2014/main" id="{B1F556B0-DB95-4287-8EEA-271C1177B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3" y="282381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0328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extLst>
              <a:ext uri="{FF2B5EF4-FFF2-40B4-BE49-F238E27FC236}">
                <a16:creationId xmlns="" xmlns:a16="http://schemas.microsoft.com/office/drawing/2014/main" id="{1C722AC7-0D64-4755-AACF-00AFC415AD9F}"/>
              </a:ext>
            </a:extLst>
          </p:cNvPr>
          <p:cNvSpPr/>
          <p:nvPr userDrawn="1"/>
        </p:nvSpPr>
        <p:spPr>
          <a:xfrm>
            <a:off x="11242379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sz="1800" b="1"/>
          </a:p>
        </p:txBody>
      </p:sp>
      <p:sp>
        <p:nvSpPr>
          <p:cNvPr id="10" name="Slide Number Placeholder 5">
            <a:extLst>
              <a:ext uri="{FF2B5EF4-FFF2-40B4-BE49-F238E27FC236}">
                <a16:creationId xmlns="" xmlns:a16="http://schemas.microsoft.com/office/drawing/2014/main" id="{0F40FC8D-95A0-409C-96F1-E86AAEC8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3" y="282381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="" xmlns:a16="http://schemas.microsoft.com/office/drawing/2014/main" id="{7531F00D-DED3-4D28-99E3-79AA7D6756D0}"/>
              </a:ext>
            </a:extLst>
          </p:cNvPr>
          <p:cNvSpPr/>
          <p:nvPr/>
        </p:nvSpPr>
        <p:spPr>
          <a:xfrm>
            <a:off x="353358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sz="1800" b="1"/>
          </a:p>
        </p:txBody>
      </p:sp>
      <p:sp>
        <p:nvSpPr>
          <p:cNvPr id="9" name="Title 1">
            <a:extLst>
              <a:ext uri="{FF2B5EF4-FFF2-40B4-BE49-F238E27FC236}">
                <a16:creationId xmlns="" xmlns:a16="http://schemas.microsoft.com/office/drawing/2014/main" id="{716292C9-F964-4725-A8D5-4B9F699EB5C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5197" y="83582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8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3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0726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56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3339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4612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2186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6833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9493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4950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295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2008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90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14.xml"/><Relationship Id="rId1" Type="http://schemas.openxmlformats.org/officeDocument/2006/relationships/tags" Target="../tags/tag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4.xml"/><Relationship Id="rId1" Type="http://schemas.openxmlformats.org/officeDocument/2006/relationships/tags" Target="../tags/tag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15.xml"/><Relationship Id="rId1" Type="http://schemas.openxmlformats.org/officeDocument/2006/relationships/tags" Target="../tags/tag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6.xml"/><Relationship Id="rId1" Type="http://schemas.openxmlformats.org/officeDocument/2006/relationships/tags" Target="../tags/tag5.xml"/><Relationship Id="rId4" Type="http://schemas.openxmlformats.org/officeDocument/2006/relationships/image" Target="../media/image5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627416" y="2105197"/>
            <a:ext cx="349134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Алгебра</a:t>
            </a:r>
            <a:endParaRPr lang="ru-RU" sz="6000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911435" y="3196797"/>
            <a:ext cx="292331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x-none" sz="4800" b="1" dirty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</a:t>
            </a:r>
            <a:r>
              <a:rPr lang="kk-KZ" sz="4800" b="1" dirty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сынып</a:t>
            </a:r>
            <a:endParaRPr lang="ru-RU" sz="48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964226" y="4103731"/>
            <a:ext cx="33093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 smtClean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</a:t>
            </a:r>
            <a:r>
              <a:rPr lang="kk-KZ" sz="4800" b="1" dirty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І</a:t>
            </a:r>
            <a:r>
              <a:rPr lang="kk-KZ" sz="4800" b="1" dirty="0" smtClean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kk-KZ" sz="4800" b="1" dirty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тоқсан</a:t>
            </a:r>
            <a:endParaRPr lang="ru-RU" sz="48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8168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 advTm="7956"/>
    </mc:Choice>
    <mc:Fallback xmlns="">
      <p:transition spd="slow" advTm="7956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7A4284C7-0D90-42C8-886C-9ADFA5A77813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r>
              <a:rPr lang="kk-KZ" dirty="0"/>
              <a:t>.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itle 244">
                <a:extLst>
                  <a:ext uri="{FF2B5EF4-FFF2-40B4-BE49-F238E27FC236}">
                    <a16:creationId xmlns="" xmlns:a16="http://schemas.microsoft.com/office/drawing/2014/main" id="{80874CFE-0AB4-4969-AFC6-C1D2911E7AB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51509" y="720727"/>
                <a:ext cx="9829455" cy="1160859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377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b="1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r>
                  <a:rPr lang="kk-KZ" sz="28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Тапсырма 4 </a:t>
                </a:r>
                <a:r>
                  <a:rPr lang="kk-KZ" sz="2800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/>
                </a:r>
                <a:br>
                  <a:rPr lang="kk-KZ" sz="2800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</a:br>
                <a:r>
                  <a:rPr lang="kk-KZ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Функция </a:t>
                </a:r>
                <a14:m>
                  <m:oMath xmlns:m="http://schemas.openxmlformats.org/officeDocument/2006/math"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𝐲</m:t>
                    </m:r>
                    <m:r>
                      <a:rPr lang="en-US" sz="2800" b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2800" b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𝟓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𝐱</m:t>
                    </m:r>
                    <m:r>
                      <a:rPr lang="en-US" sz="2800" b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sz="2800" b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𝟐</m:t>
                    </m:r>
                    <m:r>
                      <a:rPr lang="en-US" sz="2800" b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kk-KZ" sz="2800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формуласымен берілген. Функцияның мәні 12-ге тең болатын аргументтің мәнін табыңдар.</a:t>
                </a:r>
                <a:endParaRPr lang="ru-RU" sz="2800" dirty="0">
                  <a:solidFill>
                    <a:srgbClr val="002060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8" name="Title 244">
                <a:extLst>
                  <a:ext uri="{FF2B5EF4-FFF2-40B4-BE49-F238E27FC236}">
                    <a16:creationId xmlns:a16="http://schemas.microsoft.com/office/drawing/2014/main" id="{80874CFE-0AB4-4969-AFC6-C1D2911E7A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1509" y="720727"/>
                <a:ext cx="9829455" cy="1160859"/>
              </a:xfrm>
              <a:prstGeom prst="rect">
                <a:avLst/>
              </a:prstGeom>
              <a:blipFill>
                <a:blip r:embed="rId2"/>
                <a:stretch>
                  <a:fillRect l="-1303" t="-12565" r="-1613" b="-1780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A164E301-C65C-4BF1-8D72-CA872508FBBC}"/>
              </a:ext>
            </a:extLst>
          </p:cNvPr>
          <p:cNvSpPr txBox="1"/>
          <p:nvPr/>
        </p:nvSpPr>
        <p:spPr>
          <a:xfrm>
            <a:off x="546219" y="1881586"/>
            <a:ext cx="54344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Шешуі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:</a:t>
            </a:r>
            <a:endParaRPr lang="en-ID" sz="2400" b="1" dirty="0">
              <a:solidFill>
                <a:srgbClr val="FF00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="" xmlns:a16="http://schemas.microsoft.com/office/drawing/2014/main" id="{A164E301-C65C-4BF1-8D72-CA872508FBBC}"/>
                  </a:ext>
                </a:extLst>
              </p:cNvPr>
              <p:cNvSpPr txBox="1"/>
              <p:nvPr/>
            </p:nvSpPr>
            <p:spPr>
              <a:xfrm>
                <a:off x="546219" y="2410250"/>
                <a:ext cx="10918950" cy="13849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sz="2800" b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𝟓</m:t>
                    </m:r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𝒙</m:t>
                    </m:r>
                    <m:r>
                      <a:rPr lang="en-US" sz="2800" b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𝟐</m:t>
                    </m:r>
                  </m:oMath>
                </a14:m>
                <a:r>
                  <a:rPr lang="kk-KZ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формуласындағы у-тің орнына 12-ні қойып, </a:t>
                </a:r>
                <a:endParaRPr lang="kk-KZ" sz="2800" b="1" i="1" dirty="0" smtClean="0">
                  <a:solidFill>
                    <a:srgbClr val="002060"/>
                  </a:solidFill>
                  <a:latin typeface="Cambria Math" panose="020405030504060302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𝟓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𝒙</m:t>
                    </m:r>
                    <m:r>
                      <a:rPr lang="en-US" sz="2800" b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𝟐</m:t>
                    </m:r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kk-KZ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𝟏𝟐</m:t>
                    </m:r>
                  </m:oMath>
                </a14:m>
                <a:r>
                  <a:rPr lang="kk-KZ" sz="28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kk-KZ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теңдеуін аламыз. </a:t>
                </a:r>
                <a:endParaRPr lang="kk-KZ" sz="2800" b="1" i="1" dirty="0" smtClean="0">
                  <a:solidFill>
                    <a:srgbClr val="002060"/>
                  </a:solidFill>
                  <a:latin typeface="Cambria Math" panose="020405030504060302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m:t>𝒙</m:t>
                      </m:r>
                      <m:r>
                        <a:rPr lang="en-US" sz="2800" b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sz="28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m:t>𝟐</m:t>
                      </m:r>
                    </m:oMath>
                  </m:oMathPara>
                </a14:m>
                <a:endParaRPr lang="en-ID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A164E301-C65C-4BF1-8D72-CA872508FBB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6219" y="2410250"/>
                <a:ext cx="10918950" cy="1384995"/>
              </a:xfrm>
              <a:prstGeom prst="rect">
                <a:avLst/>
              </a:prstGeom>
              <a:blipFill>
                <a:blip r:embed="rId3"/>
                <a:stretch>
                  <a:fillRect t="-438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Прямоугольник 6"/>
          <p:cNvSpPr/>
          <p:nvPr/>
        </p:nvSpPr>
        <p:spPr>
          <a:xfrm>
            <a:off x="679733" y="4046909"/>
            <a:ext cx="189526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Жауабы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: 2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1976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50344">
        <p:fade/>
      </p:transition>
    </mc:Choice>
    <mc:Fallback xmlns="">
      <p:transition spd="med" advTm="50344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7A4284C7-0D90-42C8-886C-9ADFA5A77813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r>
              <a:rPr lang="kk-KZ" dirty="0"/>
              <a:t>.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itle 244">
                <a:extLst>
                  <a:ext uri="{FF2B5EF4-FFF2-40B4-BE49-F238E27FC236}">
                    <a16:creationId xmlns="" xmlns:a16="http://schemas.microsoft.com/office/drawing/2014/main" id="{80874CFE-0AB4-4969-AFC6-C1D2911E7AB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51509" y="211016"/>
                <a:ext cx="10945545" cy="3015762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377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b="1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r>
                  <a:rPr lang="kk-KZ" sz="28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Тапсырма 5 </a:t>
                </a:r>
                <a:r>
                  <a:rPr lang="kk-KZ" sz="2800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/>
                </a:r>
                <a:br>
                  <a:rPr lang="kk-KZ" sz="2800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</a:b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𝑓</m:t>
                    </m:r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kk-KZ" sz="2800" b="0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функциясы былай берілген: Егер </a:t>
                </a:r>
                <a14:m>
                  <m:oMath xmlns:m="http://schemas.openxmlformats.org/officeDocument/2006/math">
                    <m:r>
                      <a:rPr lang="kk-KZ" sz="2800" b="0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х</m:t>
                    </m:r>
                    <m:r>
                      <a:rPr lang="kk-KZ" sz="28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≤−1</m:t>
                    </m:r>
                    <m:r>
                      <a:rPr lang="en-US" sz="2800" b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kk-KZ" sz="2800" b="0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болса, онда </m:t>
                    </m:r>
                    <m:r>
                      <m:rPr>
                        <m:sty m:val="p"/>
                      </m:rPr>
                      <a:rPr lang="en-US" sz="2800" b="0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f</m:t>
                    </m:r>
                    <m:d>
                      <m:dPr>
                        <m:ctrlP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sz="2800" b="0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  <m:t>x</m:t>
                        </m:r>
                      </m:e>
                    </m:d>
                    <m:r>
                      <a:rPr lang="en-US" sz="2800" b="0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sz="2800" b="0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x</m:t>
                    </m:r>
                    <m:r>
                      <a:rPr lang="en-US" sz="2800" b="0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+7</m:t>
                    </m:r>
                  </m:oMath>
                </a14:m>
                <a:r>
                  <a:rPr lang="kk-KZ" sz="2800" b="0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және егер </a:t>
                </a:r>
                <a14:m>
                  <m:oMath xmlns:m="http://schemas.openxmlformats.org/officeDocument/2006/math">
                    <m:r>
                      <a:rPr lang="kk-KZ" sz="2800" b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х</m:t>
                    </m:r>
                    <m:r>
                      <a:rPr lang="kk-KZ" sz="28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&gt;</m:t>
                    </m:r>
                    <m:r>
                      <a:rPr lang="kk-KZ" sz="2800" b="0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−1</m:t>
                    </m:r>
                    <m:r>
                      <a:rPr lang="en-US" sz="2800" b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kk-KZ" sz="2800" b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болса, онда </m:t>
                    </m:r>
                    <m:r>
                      <m:rPr>
                        <m:sty m:val="p"/>
                      </m:rPr>
                      <a:rPr lang="en-US" sz="2800" b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f</m:t>
                    </m:r>
                    <m:d>
                      <m:dPr>
                        <m:ctrlPr>
                          <a:rPr lang="en-US" sz="2800" b="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sz="2800" b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  <m:t>x</m:t>
                        </m:r>
                      </m:e>
                    </m:d>
                    <m:r>
                      <a:rPr lang="en-US" sz="2800" b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kk-KZ" sz="2800" b="0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2</m:t>
                    </m:r>
                  </m:oMath>
                </a14:m>
                <a:r>
                  <a:rPr lang="kk-KZ" sz="2800" b="0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. Аргумент </a:t>
                </a:r>
              </a:p>
              <a:p>
                <a:r>
                  <a:rPr lang="kk-KZ" sz="2800" b="0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1) -2; </a:t>
                </a:r>
              </a:p>
              <a:p>
                <a:r>
                  <a:rPr lang="kk-KZ" sz="2800" b="0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2) -1;</a:t>
                </a:r>
              </a:p>
              <a:p>
                <a:r>
                  <a:rPr lang="kk-KZ" sz="2800" b="0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3) 1</a:t>
                </a:r>
              </a:p>
              <a:p>
                <a:r>
                  <a:rPr lang="kk-KZ" sz="2800" b="0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болғандағы </a:t>
                </a:r>
                <a14:m>
                  <m:oMath xmlns:m="http://schemas.openxmlformats.org/officeDocument/2006/math">
                    <m:r>
                      <a:rPr lang="en-US" sz="2800" b="0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𝑓</m:t>
                    </m:r>
                    <m:r>
                      <a:rPr lang="en-US" sz="2800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kk-KZ" sz="2800" b="0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функциясының мәндерін табыңдар.</a:t>
                </a:r>
                <a:endParaRPr lang="ru-RU" sz="2800" b="0" dirty="0">
                  <a:solidFill>
                    <a:srgbClr val="002060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8" name="Title 244">
                <a:extLst>
                  <a:ext uri="{FF2B5EF4-FFF2-40B4-BE49-F238E27FC236}">
                    <a16:creationId xmlns:a16="http://schemas.microsoft.com/office/drawing/2014/main" id="{80874CFE-0AB4-4969-AFC6-C1D2911E7A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1509" y="211016"/>
                <a:ext cx="10945545" cy="3015762"/>
              </a:xfrm>
              <a:prstGeom prst="rect">
                <a:avLst/>
              </a:prstGeom>
              <a:blipFill>
                <a:blip r:embed="rId2"/>
                <a:stretch>
                  <a:fillRect l="-1170" b="-18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584934" y="2957456"/>
                <a:ext cx="5539347" cy="95410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Шешуі:</a:t>
                </a:r>
              </a:p>
              <a:p>
                <a:r>
                  <a:rPr lang="kk-KZ" sz="28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1)</a:t>
                </a:r>
                <a:r>
                  <a:rPr lang="kk-KZ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-2 &lt; -1</a:t>
                </a:r>
                <a14:m>
                  <m:oMath xmlns:m="http://schemas.openxmlformats.org/officeDocument/2006/math">
                    <m:r>
                      <a:rPr lang="en-US" sz="2800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⟹</m:t>
                    </m:r>
                    <m:r>
                      <a:rPr lang="en-US" sz="2800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𝑓</m:t>
                    </m:r>
                    <m:d>
                      <m:dPr>
                        <m:ctrlP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−2</m:t>
                        </m:r>
                      </m:e>
                    </m:d>
                    <m:r>
                      <a:rPr lang="en-US" sz="2800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=−2+7=5;</m:t>
                    </m:r>
                  </m:oMath>
                </a14:m>
                <a:endParaRPr lang="kk-KZ" sz="2800" i="1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934" y="2957456"/>
                <a:ext cx="5539347" cy="954107"/>
              </a:xfrm>
              <a:prstGeom prst="rect">
                <a:avLst/>
              </a:prstGeom>
              <a:blipFill>
                <a:blip r:embed="rId3"/>
                <a:stretch>
                  <a:fillRect l="-2310" t="-6369" b="-1656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6124281" y="3388343"/>
                <a:ext cx="5875198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kk-KZ" sz="2800" dirty="0" smtClean="0">
                    <a:solidFill>
                      <a:srgbClr val="FF0000"/>
                    </a:solidFill>
                    <a:ea typeface="Cambria Math" panose="02040503050406030204" pitchFamily="18" charset="0"/>
                    <a:cs typeface="Times New Roman" panose="02020603050405020304" pitchFamily="18" charset="0"/>
                  </a:rPr>
                  <a:t>2)</a:t>
                </a:r>
                <a:r>
                  <a:rPr lang="kk-KZ" sz="2800" dirty="0" smtClean="0">
                    <a:solidFill>
                      <a:srgbClr val="002060"/>
                    </a:solidFill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−1≤−1⟹</m:t>
                    </m:r>
                    <m:r>
                      <a:rPr lang="en-US" sz="2800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𝑓</m:t>
                    </m:r>
                    <m:d>
                      <m:dPr>
                        <m:ctrlP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−1</m:t>
                        </m:r>
                      </m:e>
                    </m:d>
                    <m:r>
                      <a:rPr lang="en-US" sz="2800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=−1+7=6;</m:t>
                    </m:r>
                  </m:oMath>
                </a14:m>
                <a:endParaRPr lang="en-US" sz="2800" dirty="0">
                  <a:solidFill>
                    <a:srgbClr val="002060"/>
                  </a:solidFill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24281" y="3388343"/>
                <a:ext cx="5875198" cy="523220"/>
              </a:xfrm>
              <a:prstGeom prst="rect">
                <a:avLst/>
              </a:prstGeom>
              <a:blipFill>
                <a:blip r:embed="rId4"/>
                <a:stretch>
                  <a:fillRect l="-2181" t="-11628" b="-325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584934" y="4061576"/>
                <a:ext cx="375923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kk-KZ" sz="2800" dirty="0" smtClean="0">
                    <a:solidFill>
                      <a:srgbClr val="FF0000"/>
                    </a:solidFill>
                    <a:ea typeface="Cambria Math" panose="02040503050406030204" pitchFamily="18" charset="0"/>
                    <a:cs typeface="Times New Roman" panose="02020603050405020304" pitchFamily="18" charset="0"/>
                  </a:rPr>
                  <a:t>3)</a:t>
                </a:r>
                <a:r>
                  <a:rPr lang="kk-KZ" sz="2800" dirty="0" smtClean="0">
                    <a:solidFill>
                      <a:srgbClr val="002060"/>
                    </a:solidFill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1&gt;−</m:t>
                    </m:r>
                    <m:r>
                      <a:rPr lang="en-US" sz="2800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1⟹</m:t>
                    </m:r>
                    <m:r>
                      <a:rPr lang="en-US" sz="2800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𝑓</m:t>
                    </m:r>
                    <m:d>
                      <m:dPr>
                        <m:ctrlP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e>
                    </m:d>
                    <m:r>
                      <a:rPr lang="en-US" sz="2800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=2.</m:t>
                    </m:r>
                  </m:oMath>
                </a14:m>
                <a:endParaRPr lang="en-US" sz="2800" dirty="0">
                  <a:solidFill>
                    <a:srgbClr val="002060"/>
                  </a:solidFill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934" y="4061576"/>
                <a:ext cx="3759234" cy="523220"/>
              </a:xfrm>
              <a:prstGeom prst="rect">
                <a:avLst/>
              </a:prstGeom>
              <a:blipFill>
                <a:blip r:embed="rId5"/>
                <a:stretch>
                  <a:fillRect l="-3404" t="-10465" b="-325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651508" y="4734810"/>
                <a:ext cx="10883999" cy="148438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kk-KZ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Мұндай функцияны фигуралық жақша көмегімен былай жазады: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sz="28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sz="28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2800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"/>
                          <m:ctrlPr>
                            <a:rPr lang="en-US" sz="28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8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800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𝑥</m:t>
                                </m:r>
                                <m:r>
                                  <a:rPr lang="en-US" sz="2800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+7,  е</m:t>
                                </m:r>
                                <m:r>
                                  <a:rPr lang="kk-KZ" sz="2800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гер </m:t>
                                </m:r>
                                <m:r>
                                  <a:rPr lang="en-US" sz="2800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𝑥</m:t>
                                </m:r>
                                <m:r>
                                  <a:rPr lang="en-US" sz="2800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≤−1;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800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2, </m:t>
                                </m:r>
                                <m:r>
                                  <a:rPr lang="kk-KZ" sz="2800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 егер </m:t>
                                </m:r>
                                <m:r>
                                  <a:rPr lang="en-US" sz="2800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𝑥</m:t>
                                </m:r>
                                <m:r>
                                  <a:rPr lang="en-US" sz="2800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&gt;−1.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1508" y="4734810"/>
                <a:ext cx="10883999" cy="1484381"/>
              </a:xfrm>
              <a:prstGeom prst="rect">
                <a:avLst/>
              </a:prstGeom>
              <a:blipFill>
                <a:blip r:embed="rId6"/>
                <a:stretch>
                  <a:fillRect l="-1176" t="-452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304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Box 71">
            <a:extLst>
              <a:ext uri="{FF2B5EF4-FFF2-40B4-BE49-F238E27FC236}">
                <a16:creationId xmlns="" xmlns:a16="http://schemas.microsoft.com/office/drawing/2014/main" id="{14FCEE11-4AB3-4847-9E51-E42FD092039B}"/>
              </a:ext>
            </a:extLst>
          </p:cNvPr>
          <p:cNvSpPr txBox="1"/>
          <p:nvPr/>
        </p:nvSpPr>
        <p:spPr>
          <a:xfrm>
            <a:off x="1598334" y="1737330"/>
            <a:ext cx="9097289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189" indent="-457189">
              <a:buFont typeface="Arial" panose="020B0604020202020204" pitchFamily="34" charset="0"/>
              <a:buChar char="•"/>
            </a:pPr>
            <a:r>
              <a:rPr lang="kk-KZ" sz="4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Функция </a:t>
            </a:r>
            <a:r>
              <a:rPr lang="kk-KZ" sz="44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және </a:t>
            </a:r>
            <a:r>
              <a:rPr lang="kk-KZ" sz="4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функция графигі ұғымымен таныстық;</a:t>
            </a:r>
          </a:p>
          <a:p>
            <a:pPr marL="457189" indent="-457189">
              <a:buFont typeface="Arial" panose="020B0604020202020204" pitchFamily="34" charset="0"/>
              <a:buChar char="•"/>
            </a:pPr>
            <a:r>
              <a:rPr lang="kk-KZ" sz="4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Функцияны кестемен, формуламен, графикпен беруге болатынын білдік.</a:t>
            </a:r>
            <a:endParaRPr lang="en-ID" sz="4400" b="1" dirty="0">
              <a:solidFill>
                <a:srgbClr val="00206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3458041" y="585143"/>
            <a:ext cx="447794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Қорытынды</a:t>
            </a:r>
            <a:r>
              <a:rPr lang="ru-RU" sz="44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endParaRPr lang="en-US" sz="4400" b="1" dirty="0">
              <a:solidFill>
                <a:srgbClr val="FF00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1716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122221" y="1233055"/>
            <a:ext cx="9888743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54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Функция және </a:t>
            </a:r>
            <a:endParaRPr lang="kk-KZ" sz="5400" b="1" dirty="0" smtClean="0">
              <a:solidFill>
                <a:srgbClr val="FF00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kk-KZ" sz="5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функцияның </a:t>
            </a:r>
            <a:r>
              <a:rPr lang="kk-KZ" sz="54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графигі </a:t>
            </a:r>
            <a:endParaRPr lang="kk-KZ" sz="5400" b="1" dirty="0" smtClean="0">
              <a:solidFill>
                <a:srgbClr val="FF00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x-none" sz="3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kk-KZ" sz="3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sz="36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2808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68"/>
    </mc:Choice>
    <mc:Fallback xmlns="">
      <p:transition spd="slow" advTm="1568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4">
            <a:extLst>
              <a:ext uri="{FF2B5EF4-FFF2-40B4-BE49-F238E27FC236}">
                <a16:creationId xmlns="" xmlns:a16="http://schemas.microsoft.com/office/drawing/2014/main" id="{CD91E988-7A18-4398-B6F1-77F363DEF83B}"/>
              </a:ext>
            </a:extLst>
          </p:cNvPr>
          <p:cNvSpPr/>
          <p:nvPr/>
        </p:nvSpPr>
        <p:spPr>
          <a:xfrm>
            <a:off x="2036618" y="1204308"/>
            <a:ext cx="475211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4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Оқу мақсаты:</a:t>
            </a:r>
            <a:endParaRPr lang="ru-RU" sz="4000" b="1" dirty="0">
              <a:solidFill>
                <a:srgbClr val="FF00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151">
            <a:extLst>
              <a:ext uri="{FF2B5EF4-FFF2-40B4-BE49-F238E27FC236}">
                <a16:creationId xmlns="" xmlns:a16="http://schemas.microsoft.com/office/drawing/2014/main" id="{FE43F11A-34E8-4E0F-8AD4-F87DBB74D073}"/>
              </a:ext>
            </a:extLst>
          </p:cNvPr>
          <p:cNvSpPr/>
          <p:nvPr/>
        </p:nvSpPr>
        <p:spPr>
          <a:xfrm>
            <a:off x="1468581" y="2227714"/>
            <a:ext cx="953192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7.4.1.1- функция </a:t>
            </a:r>
            <a:r>
              <a:rPr lang="kk-KZ" sz="36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және функцияның графигі ұғымдарын меңгеру</a:t>
            </a:r>
            <a:r>
              <a:rPr lang="kk-KZ" sz="36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;</a:t>
            </a:r>
          </a:p>
          <a:p>
            <a:endParaRPr lang="ru-RU" sz="3600" b="1" dirty="0">
              <a:solidFill>
                <a:srgbClr val="00206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r>
              <a:rPr lang="kk-KZ" sz="36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kk-KZ" sz="36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7.4.1.2 - </a:t>
            </a:r>
            <a:r>
              <a:rPr lang="kk-KZ" sz="36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функцияның берілу тәсілдерін білу; </a:t>
            </a:r>
            <a:endParaRPr lang="en-ID" sz="3600" b="1" dirty="0">
              <a:solidFill>
                <a:srgbClr val="00206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5107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672"/>
    </mc:Choice>
    <mc:Fallback xmlns="">
      <p:transition spd="slow" advTm="2672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01FDAA25-22C4-492E-AB01-64B6894E6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99" name="Rectangle 98">
            <a:extLst>
              <a:ext uri="{FF2B5EF4-FFF2-40B4-BE49-F238E27FC236}">
                <a16:creationId xmlns="" xmlns:a16="http://schemas.microsoft.com/office/drawing/2014/main" id="{80F858F9-161C-4384-B61F-317EF40882CC}"/>
              </a:ext>
            </a:extLst>
          </p:cNvPr>
          <p:cNvSpPr/>
          <p:nvPr/>
        </p:nvSpPr>
        <p:spPr>
          <a:xfrm>
            <a:off x="559448" y="282381"/>
            <a:ext cx="1024139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Мысал </a:t>
            </a:r>
            <a:r>
              <a:rPr lang="kk-KZ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1</a:t>
            </a:r>
          </a:p>
          <a:p>
            <a:r>
              <a:rPr lang="kk-KZ" sz="2800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Отбасы жылына 15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% </a:t>
            </a:r>
            <a:r>
              <a:rPr lang="kk-KZ" sz="2800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сыйақы төлейтін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Kaspi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kk-KZ" sz="2800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Депозитке 1 000 000 теңге салды. </a:t>
            </a:r>
            <a:endParaRPr lang="en-ID" sz="2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1245304"/>
              </p:ext>
            </p:extLst>
          </p:nvPr>
        </p:nvGraphicFramePr>
        <p:xfrm>
          <a:off x="409978" y="4303308"/>
          <a:ext cx="9822330" cy="1285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7055">
                  <a:extLst>
                    <a:ext uri="{9D8B030D-6E8A-4147-A177-3AD203B41FA5}">
                      <a16:colId xmlns="" xmlns:a16="http://schemas.microsoft.com/office/drawing/2014/main" val="277193372"/>
                    </a:ext>
                  </a:extLst>
                </a:gridCol>
                <a:gridCol w="1637055">
                  <a:extLst>
                    <a:ext uri="{9D8B030D-6E8A-4147-A177-3AD203B41FA5}">
                      <a16:colId xmlns="" xmlns:a16="http://schemas.microsoft.com/office/drawing/2014/main" val="4069417411"/>
                    </a:ext>
                  </a:extLst>
                </a:gridCol>
                <a:gridCol w="1637055">
                  <a:extLst>
                    <a:ext uri="{9D8B030D-6E8A-4147-A177-3AD203B41FA5}">
                      <a16:colId xmlns="" xmlns:a16="http://schemas.microsoft.com/office/drawing/2014/main" val="3894222462"/>
                    </a:ext>
                  </a:extLst>
                </a:gridCol>
                <a:gridCol w="1637055">
                  <a:extLst>
                    <a:ext uri="{9D8B030D-6E8A-4147-A177-3AD203B41FA5}">
                      <a16:colId xmlns="" xmlns:a16="http://schemas.microsoft.com/office/drawing/2014/main" val="606302180"/>
                    </a:ext>
                  </a:extLst>
                </a:gridCol>
                <a:gridCol w="1637055">
                  <a:extLst>
                    <a:ext uri="{9D8B030D-6E8A-4147-A177-3AD203B41FA5}">
                      <a16:colId xmlns="" xmlns:a16="http://schemas.microsoft.com/office/drawing/2014/main" val="2027068143"/>
                    </a:ext>
                  </a:extLst>
                </a:gridCol>
                <a:gridCol w="1637055">
                  <a:extLst>
                    <a:ext uri="{9D8B030D-6E8A-4147-A177-3AD203B41FA5}">
                      <a16:colId xmlns="" xmlns:a16="http://schemas.microsoft.com/office/drawing/2014/main" val="201930203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/>
                        <a:t>Жыл саны, </a:t>
                      </a:r>
                      <a:r>
                        <a:rPr lang="en-US" dirty="0" smtClean="0"/>
                        <a:t>n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ru-RU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7221774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/>
                        <a:t>Шоттағы ақша сомасы, Р, теңге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1 150 000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1 322 500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1 520 875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1 749 006,25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2 011 357, 19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307242847"/>
                  </a:ext>
                </a:extLst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559448" y="1767226"/>
            <a:ext cx="707559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800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Сонда бір жылдан соң шоттағы ақша көлемі: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559448" y="2290446"/>
                <a:ext cx="8290796" cy="7210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kk-KZ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М</a:t>
                </a:r>
                <a:r>
                  <a:rPr lang="en-US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=1 000 000 + 1 000 000</a:t>
                </a:r>
                <a14:m>
                  <m:oMath xmlns:m="http://schemas.openxmlformats.org/officeDocument/2006/math">
                    <m:r>
                      <a:rPr lang="en-US" sz="280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∙</m:t>
                    </m:r>
                    <m:f>
                      <m:fPr>
                        <m:ctrlP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  <m:t>𝟏𝟓</m:t>
                        </m:r>
                      </m:num>
                      <m:den>
                        <m:r>
                          <a:rPr lang="en-US" sz="280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  <m:t>𝟏𝟎𝟎</m:t>
                        </m:r>
                      </m:den>
                    </m:f>
                  </m:oMath>
                </a14:m>
                <a:r>
                  <a:rPr lang="en-US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=</a:t>
                </a:r>
                <a:r>
                  <a:rPr lang="kk-KZ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1 150 000 теңге</a:t>
                </a:r>
                <a:r>
                  <a:rPr lang="en-US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kk-KZ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болды.</a:t>
                </a: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448" y="2290446"/>
                <a:ext cx="8290796" cy="721031"/>
              </a:xfrm>
              <a:prstGeom prst="rect">
                <a:avLst/>
              </a:prstGeom>
              <a:blipFill>
                <a:blip r:embed="rId3"/>
                <a:stretch>
                  <a:fillRect l="-1103" r="-956" b="-93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559447" y="3042228"/>
                <a:ext cx="10044075" cy="115191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kk-KZ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Екі жылдан соң</a:t>
                </a:r>
                <a:r>
                  <a:rPr lang="kk-KZ" sz="2800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: </a:t>
                </a:r>
              </a:p>
              <a:p>
                <a:r>
                  <a:rPr lang="kk-KZ" sz="2800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М</a:t>
                </a:r>
                <a:r>
                  <a:rPr lang="en-US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=1 </a:t>
                </a:r>
                <a:r>
                  <a:rPr lang="kk-KZ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150</a:t>
                </a:r>
                <a:r>
                  <a:rPr lang="en-US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000 + 1 </a:t>
                </a:r>
                <a:r>
                  <a:rPr lang="kk-KZ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150</a:t>
                </a:r>
                <a:r>
                  <a:rPr lang="en-US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000</a:t>
                </a:r>
                <a14:m>
                  <m:oMath xmlns:m="http://schemas.openxmlformats.org/officeDocument/2006/math">
                    <m:r>
                      <a:rPr lang="en-US" sz="280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∙</m:t>
                    </m:r>
                    <m:f>
                      <m:fPr>
                        <m:ctrlP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  <m:t>𝟏𝟓</m:t>
                        </m:r>
                      </m:num>
                      <m:den>
                        <m:r>
                          <a:rPr lang="en-US" sz="280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  <m:t>𝟏𝟎𝟎</m:t>
                        </m:r>
                      </m:den>
                    </m:f>
                  </m:oMath>
                </a14:m>
                <a:r>
                  <a:rPr lang="en-US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=</a:t>
                </a:r>
                <a:r>
                  <a:rPr lang="kk-KZ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1 322 500 теңге болды.</a:t>
                </a: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447" y="3042228"/>
                <a:ext cx="10044075" cy="1151918"/>
              </a:xfrm>
              <a:prstGeom prst="rect">
                <a:avLst/>
              </a:prstGeom>
              <a:blipFill>
                <a:blip r:embed="rId4"/>
                <a:stretch>
                  <a:fillRect l="-1275" t="-5291" b="-529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Прямоугольник 7"/>
          <p:cNvSpPr/>
          <p:nvPr/>
        </p:nvSpPr>
        <p:spPr>
          <a:xfrm>
            <a:off x="409979" y="5647409"/>
            <a:ext cx="1135911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Бұл кесте 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 </a:t>
            </a:r>
            <a:r>
              <a:rPr lang="kk-KZ" sz="2800" i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тәуелсіз айнымалыға </a:t>
            </a:r>
            <a:r>
              <a:rPr lang="kk-KZ" sz="2800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қатысты </a:t>
            </a:r>
            <a:r>
              <a:rPr lang="kk-KZ" sz="2800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Р тәуелді </a:t>
            </a:r>
            <a:r>
              <a:rPr lang="kk-KZ" sz="2800" i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айнымалының</a:t>
            </a:r>
            <a:r>
              <a:rPr lang="kk-KZ" sz="2800" i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kk-KZ" sz="2800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тәуелділігінің математикалық моделін береді.</a:t>
            </a:r>
            <a:endParaRPr lang="en-US" sz="2800" dirty="0">
              <a:solidFill>
                <a:srgbClr val="00206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38059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2960">
        <p:fade/>
      </p:transition>
    </mc:Choice>
    <mc:Fallback xmlns="">
      <p:transition spd="med" advTm="1296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892887A5-3153-412F-AC49-6248600FD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="" xmlns:a16="http://schemas.microsoft.com/office/drawing/2014/main" id="{C35EC48D-E2B6-43AC-A175-4C73F1EC9C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25206" y="274867"/>
            <a:ext cx="5537605" cy="1144227"/>
          </a:xfrm>
        </p:spPr>
        <p:txBody>
          <a:bodyPr/>
          <a:lstStyle/>
          <a:p>
            <a:pPr algn="just"/>
            <a:r>
              <a:rPr lang="ru-RU" sz="4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="" xmlns:a16="http://schemas.microsoft.com/office/drawing/2014/main" id="{C91EF927-3FC0-4E4E-A1CE-827EC3D96B0B}"/>
              </a:ext>
            </a:extLst>
          </p:cNvPr>
          <p:cNvSpPr/>
          <p:nvPr/>
        </p:nvSpPr>
        <p:spPr>
          <a:xfrm>
            <a:off x="1124713" y="4572869"/>
            <a:ext cx="9897201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Анықтама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Функцияның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графигі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деп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координаталық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жазықтықта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абсциссалары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аргументтің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мәніне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тең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, ал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ординаталары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функцияның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сәйкес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мәндеріне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тең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нүктелер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жиынын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айтады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 </a:t>
            </a:r>
            <a:endParaRPr lang="ru-RU" sz="24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70494" y="394042"/>
            <a:ext cx="9988761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Анықтама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Тәуелсіз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айнымалының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әрбір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мүмкін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мәніне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тәуелді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айнымалының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жалғыз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мәнін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сәйкес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қоятын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тәуелділікті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функционалды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тәуелділік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немесе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функция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деп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атайды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147930" y="3304985"/>
            <a:ext cx="989720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Тәуелсіз </a:t>
            </a:r>
            <a:r>
              <a:rPr lang="kk-KZ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х</a:t>
            </a:r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айнымалысын </a:t>
            </a:r>
            <a:r>
              <a:rPr lang="kk-KZ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аргумент</a:t>
            </a:r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деп, ал тәуелді </a:t>
            </a:r>
            <a:r>
              <a:rPr lang="kk-KZ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у</a:t>
            </a:r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айнымалысын х аргументіне тәуелді </a:t>
            </a:r>
            <a:r>
              <a:rPr lang="kk-KZ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функция</a:t>
            </a:r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деп атайды.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3651211" y="2262091"/>
                <a:ext cx="3482813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just"/>
                <a:r>
                  <a:rPr lang="kk-KZ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Белгіленуі:</a:t>
                </a:r>
                <a:r>
                  <a:rPr lang="kk-KZ" sz="2800" b="1" dirty="0" smtClean="0">
                    <a:solidFill>
                      <a:srgbClr val="FF0000"/>
                    </a:solidFill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sz="28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28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𝒇</m:t>
                    </m:r>
                    <m:r>
                      <a:rPr lang="en-US" sz="28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(</m:t>
                    </m:r>
                    <m:r>
                      <a:rPr lang="en-US" sz="28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𝒙</m:t>
                    </m:r>
                    <m:r>
                      <a:rPr lang="en-US" sz="28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endParaRPr lang="ru-RU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1211" y="2262091"/>
                <a:ext cx="3482813" cy="523220"/>
              </a:xfrm>
              <a:prstGeom prst="rect">
                <a:avLst/>
              </a:prstGeom>
              <a:blipFill>
                <a:blip r:embed="rId3"/>
                <a:stretch>
                  <a:fillRect l="-3678" t="-12791" b="-302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3271523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3518">
        <p:fade/>
      </p:transition>
    </mc:Choice>
    <mc:Fallback xmlns="">
      <p:transition spd="med" advTm="13518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" grpId="0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892887A5-3153-412F-AC49-6248600FD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="" xmlns:a16="http://schemas.microsoft.com/office/drawing/2014/main" id="{C35EC48D-E2B6-43AC-A175-4C73F1EC9C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25206" y="274867"/>
            <a:ext cx="5537605" cy="1144227"/>
          </a:xfrm>
        </p:spPr>
        <p:txBody>
          <a:bodyPr/>
          <a:lstStyle/>
          <a:p>
            <a:pPr algn="just"/>
            <a:r>
              <a:rPr lang="ru-RU" sz="4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="" xmlns:a16="http://schemas.microsoft.com/office/drawing/2014/main" id="{C91EF927-3FC0-4E4E-A1CE-827EC3D96B0B}"/>
              </a:ext>
            </a:extLst>
          </p:cNvPr>
          <p:cNvSpPr/>
          <p:nvPr/>
        </p:nvSpPr>
        <p:spPr>
          <a:xfrm>
            <a:off x="808193" y="5023408"/>
            <a:ext cx="541055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Мұнда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х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-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тің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бір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мәніне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у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-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тің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екі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мәні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сәйкес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келеді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17829" y="1148418"/>
            <a:ext cx="4117932" cy="3811106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794779" y="1095928"/>
            <a:ext cx="6096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Координаталық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жазықтықтағы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кез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келген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фигура функция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графигі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бола </a:t>
            </a: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алмайды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808193" y="3173940"/>
            <a:ext cx="5721374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Мысалы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шеңбер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функция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графигі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бола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алмайды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 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21696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7403">
        <p:fade/>
      </p:transition>
    </mc:Choice>
    <mc:Fallback xmlns="">
      <p:transition spd="med" advTm="7403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BBC6C0BA-757B-4939-8253-73C6020AD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16" name="Прямоугольник 15"/>
          <p:cNvSpPr/>
          <p:nvPr/>
        </p:nvSpPr>
        <p:spPr>
          <a:xfrm>
            <a:off x="613406" y="183589"/>
            <a:ext cx="6684209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Тапсырма 1</a:t>
            </a:r>
          </a:p>
          <a:p>
            <a:r>
              <a:rPr lang="kk-KZ" sz="2800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Сызбада Рахимнің үйден саяжайға мотоциклмен барып келген қозғалысы бейнеленген (</a:t>
            </a:r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s (</a:t>
            </a:r>
            <a:r>
              <a:rPr lang="kk-KZ" sz="2800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км</a:t>
            </a:r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);</a:t>
            </a:r>
            <a:r>
              <a:rPr lang="kk-KZ" sz="2800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 (</a:t>
            </a:r>
            <a:r>
              <a:rPr lang="kk-KZ" sz="2800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сағат</a:t>
            </a:r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)</a:t>
            </a:r>
            <a:r>
              <a:rPr lang="kk-KZ" sz="2800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).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29682" y="407401"/>
            <a:ext cx="4241618" cy="293260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Прямоугольник 4"/>
          <p:cNvSpPr/>
          <p:nvPr/>
        </p:nvSpPr>
        <p:spPr>
          <a:xfrm>
            <a:off x="471778" y="2144721"/>
            <a:ext cx="6096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kk-KZ" sz="2800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1) Қозғалыстың </a:t>
            </a:r>
            <a:r>
              <a:rPr lang="kk-KZ" sz="2800" i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бірінші сағатында Рахим қанша км жүрді?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97488" y="3207235"/>
            <a:ext cx="652486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800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2) Рахим </a:t>
            </a:r>
            <a:r>
              <a:rPr lang="kk-KZ" sz="2800" i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саяжайда қанша уақыт болды?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73987" y="3838862"/>
            <a:ext cx="769082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800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3) Саяжай </a:t>
            </a:r>
            <a:r>
              <a:rPr lang="kk-KZ" sz="2800" i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мен үйдің арақашықтығы қанша км?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471778" y="4641440"/>
            <a:ext cx="1129731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4) Қайтар жолда Рахим үйден қандай қашықтықта үзіліс жасады? Бұл үзіліс қанша уақытқа созылды?</a:t>
            </a:r>
            <a:endParaRPr lang="kk-KZ" sz="2800" i="1" dirty="0">
              <a:solidFill>
                <a:srgbClr val="00206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97488" y="6103549"/>
            <a:ext cx="1045221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5) Соңғы </a:t>
            </a:r>
            <a:r>
              <a:rPr lang="kk-KZ" sz="2800" i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жарты сағатта Рахим қандай жылдамдықпен жүрді?</a:t>
            </a:r>
            <a:endParaRPr lang="ru-RU" sz="2800" i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693363" y="2955875"/>
            <a:ext cx="9989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1) 60 км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693363" y="3588558"/>
            <a:ext cx="9096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2) 1 сағ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693363" y="4257312"/>
            <a:ext cx="11144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3) 120 км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455894" y="5624073"/>
            <a:ext cx="25483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4) 75 км, жарты сағат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0640820" y="6180493"/>
            <a:ext cx="13601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5) 90 км/сағ</a:t>
            </a:r>
            <a:endParaRPr lang="ru-RU" b="1" dirty="0">
              <a:solidFill>
                <a:srgbClr val="FF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69676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517925">
        <p:fade/>
      </p:transition>
    </mc:Choice>
    <mc:Fallback xmlns="">
      <p:transition spd="med" advTm="517925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3" grpId="0"/>
      <p:bldP spid="12" grpId="0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Slide Number Placeholder 250">
            <a:extLst>
              <a:ext uri="{FF2B5EF4-FFF2-40B4-BE49-F238E27FC236}">
                <a16:creationId xmlns="" xmlns:a16="http://schemas.microsoft.com/office/drawing/2014/main" id="{0BF7F422-26CB-4F2E-8619-737F418E9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245" name="Title 244">
            <a:extLst>
              <a:ext uri="{FF2B5EF4-FFF2-40B4-BE49-F238E27FC236}">
                <a16:creationId xmlns="" xmlns:a16="http://schemas.microsoft.com/office/drawing/2014/main" id="{80874CFE-0AB4-4969-AFC6-C1D2911E7A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59240" y="562708"/>
            <a:ext cx="9829455" cy="2382989"/>
          </a:xfrm>
        </p:spPr>
        <p:txBody>
          <a:bodyPr/>
          <a:lstStyle/>
          <a:p>
            <a:r>
              <a:rPr lang="kk-KZ" sz="2800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/>
            </a:r>
            <a:br>
              <a:rPr lang="kk-KZ" sz="2800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</a:br>
            <a:r>
              <a:rPr lang="kk-KZ" sz="2800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Тапсырма </a:t>
            </a:r>
            <a:r>
              <a:rPr lang="kk-KZ" sz="2800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 </a:t>
            </a:r>
            <a:r>
              <a:rPr lang="kk-KZ" sz="2800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/>
            </a:r>
            <a:br>
              <a:rPr lang="kk-KZ" sz="2800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</a:br>
            <a:r>
              <a:rPr lang="kk-KZ" sz="2800" b="0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Қоймада 100 тонна  көмір бар. Күніне қоймаға 20 тонна көмір әкеледі.</a:t>
            </a:r>
            <a:br>
              <a:rPr lang="kk-KZ" sz="2800" b="0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</a:br>
            <a:r>
              <a:rPr lang="kk-KZ" sz="2800" b="0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0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</a:t>
            </a:r>
            <a:r>
              <a:rPr lang="en-US" sz="2800" b="0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kk-KZ" sz="2800" b="0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уақытқа байланысты қоймадағы көмірдің </a:t>
            </a:r>
            <a:r>
              <a:rPr lang="en-US" sz="2800" b="0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m</a:t>
            </a:r>
            <a:r>
              <a:rPr lang="kk-KZ" sz="2800" b="0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мөлшерінің тәуелділігін формуламен өрнектеңдер.</a:t>
            </a:r>
            <a:br>
              <a:rPr lang="kk-KZ" sz="2800" b="0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</a:br>
            <a:endParaRPr lang="ru-RU" sz="2800" b="0" dirty="0">
              <a:solidFill>
                <a:srgbClr val="00206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00" name="Прямоугольник 499"/>
          <p:cNvSpPr/>
          <p:nvPr/>
        </p:nvSpPr>
        <p:spPr>
          <a:xfrm>
            <a:off x="880110" y="2832009"/>
            <a:ext cx="166966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Жауабы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959240" y="3468917"/>
                <a:ext cx="3120391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𝒎</m:t>
                    </m:r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𝟐𝟎</m:t>
                    </m:r>
                  </m:oMath>
                </a14:m>
                <a:r>
                  <a:rPr lang="en-US" sz="28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t+100</a:t>
                </a:r>
                <a:endParaRPr lang="ru-RU" sz="2800" b="1" i="1" dirty="0">
                  <a:solidFill>
                    <a:srgbClr val="002060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9240" y="3468917"/>
                <a:ext cx="3120391" cy="523220"/>
              </a:xfrm>
              <a:prstGeom prst="rect">
                <a:avLst/>
              </a:prstGeom>
              <a:blipFill>
                <a:blip r:embed="rId4"/>
                <a:stretch>
                  <a:fillRect t="-11628" b="-313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744289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2073">
        <p:fade/>
      </p:transition>
    </mc:Choice>
    <mc:Fallback xmlns="">
      <p:transition spd="med" advTm="2073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7A4284C7-0D90-42C8-886C-9ADFA5A77813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r>
              <a:rPr lang="kk-KZ" dirty="0"/>
              <a:t>.</a:t>
            </a:r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="" xmlns:a16="http://schemas.microsoft.com/office/drawing/2014/main" id="{5EB30651-9D2E-4206-B2E2-EBC471154F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7011" y="738554"/>
            <a:ext cx="10738328" cy="1538654"/>
          </a:xfrm>
        </p:spPr>
        <p:txBody>
          <a:bodyPr/>
          <a:lstStyle/>
          <a:p>
            <a:r>
              <a:rPr lang="kk-KZ" sz="2400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Тапсырма </a:t>
            </a:r>
            <a:r>
              <a:rPr lang="kk-KZ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3 </a:t>
            </a:r>
            <a:br>
              <a:rPr lang="kk-KZ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</a:br>
            <a:r>
              <a:rPr lang="kk-KZ" altLang="zh-CN" sz="2400" b="0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Кестеде қандай да аймақтағы картопқа деген сұраныстың 1 кг картоп бағасына тәуелділігі келтірілген.</a:t>
            </a:r>
            <a:r>
              <a:rPr lang="ru-RU" sz="2400" b="0" i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0" i="1" dirty="0" err="1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Сұраныс</a:t>
            </a:r>
            <a:r>
              <a:rPr lang="ru-RU" sz="2400" b="0" i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0" i="1" dirty="0" err="1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қисығы</a:t>
            </a:r>
            <a:r>
              <a:rPr lang="ru-RU" sz="2400" b="0" i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zh-CN" sz="2400" b="0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— </a:t>
            </a:r>
            <a:r>
              <a:rPr lang="kk-KZ" altLang="zh-CN" sz="2400" b="0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бұл тауарға деген сұраныстың бағасына тәуелділігін көрсететін график.</a:t>
            </a:r>
            <a:br>
              <a:rPr lang="kk-KZ" altLang="zh-CN" sz="2400" b="0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</a:br>
            <a:r>
              <a:rPr lang="kk-KZ" altLang="zh-CN" sz="2400" b="0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/>
            </a:r>
            <a:br>
              <a:rPr lang="kk-KZ" altLang="zh-CN" sz="2400" b="0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</a:br>
            <a:r>
              <a:rPr lang="kk-KZ" altLang="zh-CN" sz="2400" b="0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/>
            </a:r>
            <a:br>
              <a:rPr lang="kk-KZ" altLang="zh-CN" sz="2400" b="0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</a:br>
            <a:endParaRPr lang="en-ID" sz="2400" b="0" dirty="0">
              <a:solidFill>
                <a:srgbClr val="00206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69" name="TextBox 368">
            <a:extLst>
              <a:ext uri="{FF2B5EF4-FFF2-40B4-BE49-F238E27FC236}">
                <a16:creationId xmlns="" xmlns:a16="http://schemas.microsoft.com/office/drawing/2014/main" id="{A164E301-C65C-4BF1-8D72-CA872508FBBC}"/>
              </a:ext>
            </a:extLst>
          </p:cNvPr>
          <p:cNvSpPr txBox="1"/>
          <p:nvPr/>
        </p:nvSpPr>
        <p:spPr>
          <a:xfrm>
            <a:off x="467088" y="4001658"/>
            <a:ext cx="54344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Шешуі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:</a:t>
            </a:r>
            <a:endParaRPr lang="en-ID" sz="2400" b="1" dirty="0">
              <a:solidFill>
                <a:srgbClr val="FF00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47010" y="3170661"/>
            <a:ext cx="1073832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>
                <a:schemeClr val="dk1"/>
              </a:buClr>
              <a:buSzPts val="1100"/>
            </a:pPr>
            <a:r>
              <a:rPr lang="kk-KZ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  <a:sym typeface="PT Sans Caption"/>
              </a:rPr>
              <a:t>Кестеде берілген мәліметтерді графикпен беріңдер. Алынған нүктелерді кесінділермен қосыңдар, картопқа деген сұраныс қисығын салыңдар. </a:t>
            </a:r>
            <a:endParaRPr lang="kk-KZ" sz="2400" dirty="0">
              <a:solidFill>
                <a:srgbClr val="00206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  <a:sym typeface="PT Sans Caption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316481"/>
              </p:ext>
            </p:extLst>
          </p:nvPr>
        </p:nvGraphicFramePr>
        <p:xfrm>
          <a:off x="847010" y="1724342"/>
          <a:ext cx="9293473" cy="13748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2231">
                  <a:extLst>
                    <a:ext uri="{9D8B030D-6E8A-4147-A177-3AD203B41FA5}">
                      <a16:colId xmlns="" xmlns:a16="http://schemas.microsoft.com/office/drawing/2014/main" val="3825325369"/>
                    </a:ext>
                  </a:extLst>
                </a:gridCol>
                <a:gridCol w="949569">
                  <a:extLst>
                    <a:ext uri="{9D8B030D-6E8A-4147-A177-3AD203B41FA5}">
                      <a16:colId xmlns="" xmlns:a16="http://schemas.microsoft.com/office/drawing/2014/main" val="3308062775"/>
                    </a:ext>
                  </a:extLst>
                </a:gridCol>
                <a:gridCol w="1371600">
                  <a:extLst>
                    <a:ext uri="{9D8B030D-6E8A-4147-A177-3AD203B41FA5}">
                      <a16:colId xmlns="" xmlns:a16="http://schemas.microsoft.com/office/drawing/2014/main" val="1473210784"/>
                    </a:ext>
                  </a:extLst>
                </a:gridCol>
                <a:gridCol w="1354016">
                  <a:extLst>
                    <a:ext uri="{9D8B030D-6E8A-4147-A177-3AD203B41FA5}">
                      <a16:colId xmlns="" xmlns:a16="http://schemas.microsoft.com/office/drawing/2014/main" val="2446382227"/>
                    </a:ext>
                  </a:extLst>
                </a:gridCol>
                <a:gridCol w="1195754">
                  <a:extLst>
                    <a:ext uri="{9D8B030D-6E8A-4147-A177-3AD203B41FA5}">
                      <a16:colId xmlns="" xmlns:a16="http://schemas.microsoft.com/office/drawing/2014/main" val="146501856"/>
                    </a:ext>
                  </a:extLst>
                </a:gridCol>
                <a:gridCol w="1345223">
                  <a:extLst>
                    <a:ext uri="{9D8B030D-6E8A-4147-A177-3AD203B41FA5}">
                      <a16:colId xmlns="" xmlns:a16="http://schemas.microsoft.com/office/drawing/2014/main" val="1164153354"/>
                    </a:ext>
                  </a:extLst>
                </a:gridCol>
                <a:gridCol w="1055080">
                  <a:extLst>
                    <a:ext uri="{9D8B030D-6E8A-4147-A177-3AD203B41FA5}">
                      <a16:colId xmlns="" xmlns:a16="http://schemas.microsoft.com/office/drawing/2014/main" val="1409949195"/>
                    </a:ext>
                  </a:extLst>
                </a:gridCol>
              </a:tblGrid>
              <a:tr h="734757">
                <a:tc>
                  <a:txBody>
                    <a:bodyPr/>
                    <a:lstStyle/>
                    <a:p>
                      <a:r>
                        <a:rPr lang="kk-KZ" dirty="0" smtClean="0"/>
                        <a:t>1 кг картоп бағасы, теңге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120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140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160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180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200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220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5842218"/>
                  </a:ext>
                </a:extLst>
              </a:tr>
              <a:tr h="514330">
                <a:tc>
                  <a:txBody>
                    <a:bodyPr/>
                    <a:lstStyle/>
                    <a:p>
                      <a:r>
                        <a:rPr lang="kk-KZ" dirty="0" smtClean="0"/>
                        <a:t>Сұраныс, мың тонна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15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12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228851084"/>
                  </a:ext>
                </a:extLst>
              </a:tr>
            </a:tbl>
          </a:graphicData>
        </a:graphic>
      </p:graphicFrame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14008" y="4064114"/>
            <a:ext cx="4486275" cy="267652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329546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730">
        <p:fade/>
      </p:transition>
    </mc:Choice>
    <mc:Fallback xmlns="">
      <p:transition spd="med" advTm="73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|1.4|1.7|2.1|2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1.1|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3.1|1.9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|1.5|3.8|1.3|1.3|1.7|2.6|2.8|497.2|3.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1216</TotalTime>
  <Words>461</Words>
  <Application>Microsoft Office PowerPoint</Application>
  <PresentationFormat>Широкоэкранный</PresentationFormat>
  <Paragraphs>99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0" baseType="lpstr">
      <vt:lpstr>Arial</vt:lpstr>
      <vt:lpstr>Calibri</vt:lpstr>
      <vt:lpstr>Calibri Light</vt:lpstr>
      <vt:lpstr>Cambria Math</vt:lpstr>
      <vt:lpstr>PT Sans Caption</vt:lpstr>
      <vt:lpstr>Tahoma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 </vt:lpstr>
      <vt:lpstr> </vt:lpstr>
      <vt:lpstr>Презентация PowerPoint</vt:lpstr>
      <vt:lpstr> Тапсырма 2  Қоймада 100 тонна  көмір бар. Күніне қоймаға 20 тонна көмір әкеледі.  t уақытқа байланысты қоймадағы көмірдің m мөлшерінің тәуелділігін формуламен өрнектеңдер. </vt:lpstr>
      <vt:lpstr>Тапсырма 3  Кестеде қандай да аймақтағы картопқа деген сұраныстың 1 кг картоп бағасына тәуелділігі келтірілген. Сұраныс қисығы — бұл тауарға деген сұраныстың бағасына тәуелділігін көрсететін график.   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Действительные числа</dc:title>
  <dc:creator>User</dc:creator>
  <cp:lastModifiedBy>Huawei</cp:lastModifiedBy>
  <cp:revision>120</cp:revision>
  <dcterms:created xsi:type="dcterms:W3CDTF">2022-09-04T21:41:09Z</dcterms:created>
  <dcterms:modified xsi:type="dcterms:W3CDTF">2024-08-13T06:33:10Z</dcterms:modified>
</cp:coreProperties>
</file>