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65" r:id="rId2"/>
    <p:sldId id="366" r:id="rId3"/>
    <p:sldId id="311" r:id="rId4"/>
    <p:sldId id="323" r:id="rId5"/>
    <p:sldId id="351" r:id="rId6"/>
    <p:sldId id="361" r:id="rId7"/>
    <p:sldId id="359" r:id="rId8"/>
    <p:sldId id="358" r:id="rId9"/>
    <p:sldId id="362" r:id="rId10"/>
    <p:sldId id="356" r:id="rId11"/>
    <p:sldId id="357" r:id="rId12"/>
    <p:sldId id="364" r:id="rId13"/>
    <p:sldId id="363" r:id="rId14"/>
    <p:sldId id="355" r:id="rId15"/>
    <p:sldId id="349" r:id="rId16"/>
    <p:sldId id="3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6" autoAdjust="0"/>
  </p:normalViewPr>
  <p:slideViewPr>
    <p:cSldViewPr snapToGrid="0" showGuides="1">
      <p:cViewPr varScale="1">
        <p:scale>
          <a:sx n="46" d="100"/>
          <a:sy n="46" d="100"/>
        </p:scale>
        <p:origin x="62" y="91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t>13/08/2024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C06075-5473-4AAC-A69F-0FED1C08E1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71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127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93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1" r:id="rId27"/>
    <p:sldLayoutId id="2147483682" r:id="rId2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287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91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12341" y="2065671"/>
                <a:ext cx="8496267" cy="37919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858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6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  <m:sSup>
                            <m:sSup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kk-KZ" sz="3600" b="1" i="1" dirty="0" smtClean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num>
                        <m:den>
                          <m:sSup>
                            <m:sSup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𝒒</m:t>
                                  </m:r>
                                </m:e>
                              </m:d>
                            </m:e>
                            <m:sup>
                              <m:r>
                                <a:rPr lang="kk-KZ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kk-KZ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lang="kk-KZ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  <m:r>
                                <a:rPr lang="kk-KZ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d>
                        </m:e>
                        <m:sup>
                          <m:r>
                            <a:rPr lang="kk-KZ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341" y="2065671"/>
                <a:ext cx="8496267" cy="37919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588073" y="1410898"/>
            <a:ext cx="7944804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 көбейтінді түрінде жазыңдар:</a:t>
            </a:r>
            <a:endParaRPr lang="ru-RU" sz="16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759680" y="2214487"/>
                <a:ext cx="8368145" cy="3876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kk-KZ" sz="40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с</m:t>
                                </m:r>
                              </m:e>
                              <m:sup>
                                <m:r>
                                  <a:rPr lang="kk-KZ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kk-KZ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40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ru-RU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d>
                      </m:sup>
                    </m:sSup>
                    <m:r>
                      <a:rPr lang="kk-KZ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𝒅</m:t>
                        </m:r>
                      </m:e>
                      <m:sup>
                        <m:d>
                          <m:dPr>
                            <m:ctrlPr>
                              <a:rPr lang="ru-RU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ru-RU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40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d>
                      </m:sup>
                    </m:sSup>
                    <m:r>
                      <a:rPr lang="kk-KZ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AE" sz="40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  <m:r>
                      <a:rPr lang="kk-KZ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𝒅</m:t>
                        </m:r>
                      </m:e>
                      <m:sup>
                        <m:r>
                          <a:rPr lang="kk-KZ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ru-RU" sz="4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endParaRPr lang="ru-RU" sz="4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en-US" sz="20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680" y="2214487"/>
                <a:ext cx="8368145" cy="3876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137656" y="1485306"/>
            <a:ext cx="7792518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85800" algn="l"/>
              </a:tabLst>
            </a:pPr>
            <a:r>
              <a:rPr lang="ru-RU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әрежені көбейтінді түріне келтіріңдер:</a:t>
            </a:r>
            <a:endParaRPr lang="ru-RU" sz="16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11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02555" y="2227550"/>
                <a:ext cx="8368145" cy="29601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kk-KZ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f>
                                  <m:fPr>
                                    <m:ctrlPr>
                                      <a:rPr lang="ru-RU" sz="3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3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ru-RU" sz="3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e>
                              <m:sup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e>
                      <m:sup>
                        <m:d>
                          <m:d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en-AE" sz="3600" b="1" i="1" dirty="0" smtClean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AE" sz="3600" b="1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sSup>
                        <m:sSup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sup>
                      </m:sSup>
                      <m:r>
                        <a:rPr lang="kk-KZ" sz="36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en-US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555" y="2227550"/>
                <a:ext cx="8368145" cy="29601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047494" y="1491837"/>
            <a:ext cx="7792518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85800" algn="l"/>
              </a:tabLst>
            </a:pPr>
            <a:r>
              <a:rPr lang="ru-RU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әрежені көбейтінді түріне келтіріңдер:</a:t>
            </a:r>
            <a:endParaRPr lang="ru-RU" sz="16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71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33236" y="2271752"/>
                <a:ext cx="8368145" cy="2730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kk-KZ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a:rPr lang="kk-KZ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kk-KZ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𝟕𝟓</m:t>
                            </m:r>
                            <m:sSup>
                              <m:sSup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  <m:sup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𝒒</m:t>
                                </m:r>
                              </m:e>
                              <m:sup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  <m:sup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𝒒</m:t>
                                </m:r>
                              </m:e>
                              <m:sup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AE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ru-RU" sz="36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kk-KZ" sz="36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𝟏𝟔</m:t>
                        </m:r>
                      </m:den>
                    </m:f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p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tabLst>
                    <a:tab pos="685800" algn="l"/>
                  </a:tabLst>
                </a:pPr>
                <a:r>
                  <a:rPr lang="en-US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236" y="2271752"/>
                <a:ext cx="8368145" cy="27303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308397" y="1513938"/>
            <a:ext cx="7792518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85800" algn="l"/>
              </a:tabLst>
            </a:pPr>
            <a:r>
              <a:rPr lang="ru-RU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әрежені көбейтінді түріне келтіріңдер:</a:t>
            </a:r>
            <a:endParaRPr lang="ru-RU" sz="16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9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05591" y="660747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77358" y="1785462"/>
                <a:ext cx="10765705" cy="39739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ru-RU" sz="2800" b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𝟐𝟓</m:t>
                                  </m:r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lang="ru-RU" sz="28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ru-RU" sz="2800" b="1" i="0"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p>
                                      <m:r>
                                        <a:rPr lang="ru-RU" sz="2800" b="1" i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𝟐𝟓</m:t>
                              </m:r>
                            </m:e>
                          </m:d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</m:sup>
                          </m:sSup>
                        </m:den>
                      </m:f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==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28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b="1" i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==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58" y="1785462"/>
                <a:ext cx="10765705" cy="39739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860499" y="1345115"/>
            <a:ext cx="5884944" cy="601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85800" algn="l"/>
              </a:tabLst>
            </a:pPr>
            <a:r>
              <a:rPr lang="kk-KZ" sz="32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</a:t>
            </a:r>
            <a:r>
              <a:rPr lang="kk-KZ" sz="32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ықшамдаңыздар: </a:t>
            </a:r>
            <a:endParaRPr lang="ru-RU" sz="2800" dirty="0">
              <a:solidFill>
                <a:srgbClr val="59359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0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275" y="2321576"/>
            <a:ext cx="9348123" cy="3164824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341745" y="1295509"/>
            <a:ext cx="10538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БҮТІН КӨРСЕТКІШТІ </a:t>
            </a:r>
            <a:r>
              <a:rPr lang="kk-KZ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ДӘРЕЖЕНІҢ  </a:t>
            </a:r>
            <a:r>
              <a:rPr lang="kk-KZ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ҚАСИЕТТЕРІ</a:t>
            </a:r>
            <a:endParaRPr lang="kk-KZ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226202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15544" y="2858086"/>
            <a:ext cx="8734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өрнектерді ықшамдауда дәрежелердің қасиеттерін </a:t>
            </a:r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қолдандыңыздар </a:t>
            </a:r>
            <a:endParaRPr lang="ru-RU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4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84398" y="1297627"/>
            <a:ext cx="76740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6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ҚҰРАМЫНДА </a:t>
            </a:r>
            <a:endParaRPr lang="en-AE" sz="60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kk-KZ" sz="6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ДӘРЕЖЕСІ БАР</a:t>
            </a:r>
            <a:r>
              <a:rPr lang="en-AE" sz="6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 </a:t>
            </a:r>
            <a:r>
              <a:rPr lang="kk-KZ" sz="6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ӨРНЕКТЕРДІ </a:t>
            </a:r>
            <a:endParaRPr lang="en-AE" sz="60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kk-KZ" sz="6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ТҮРЛЕНДІРУ</a:t>
            </a:r>
            <a:endParaRPr lang="kk-KZ" sz="13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648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Title 14"/>
          <p:cNvSpPr>
            <a:spLocks noGrp="1"/>
          </p:cNvSpPr>
          <p:nvPr>
            <p:ph type="ctrTitle"/>
          </p:nvPr>
        </p:nvSpPr>
        <p:spPr>
          <a:xfrm>
            <a:off x="2109524" y="1430467"/>
            <a:ext cx="5922913" cy="810247"/>
          </a:xfrm>
        </p:spPr>
        <p:txBody>
          <a:bodyPr/>
          <a:lstStyle/>
          <a:p>
            <a:pPr eaLnBrk="1" hangingPunct="1"/>
            <a:r>
              <a:rPr lang="kk-KZ" altLang="ru-RU" sz="36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БҮГІНГІ САБАҚТА</a:t>
            </a:r>
            <a:r>
              <a:rPr lang="ru-RU" altLang="ru-RU" sz="36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altLang="ru-RU" sz="3600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0230" y="2335572"/>
            <a:ext cx="8734296" cy="159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өрнектерді ықшамдауда дәрежелердің қасиеттерін </a:t>
            </a:r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қолданасыз </a:t>
            </a:r>
            <a:endParaRPr lang="ru-RU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951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72" y="1819714"/>
            <a:ext cx="10791917" cy="3653623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774172" y="992028"/>
            <a:ext cx="1053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БҮТІН КӨРСЕТКІШТІ </a:t>
            </a: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ДӘРЕЖЕНІҢ  </a:t>
            </a: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ҚАСИЕТТЕРІ</a:t>
            </a:r>
            <a:endParaRPr lang="kk-KZ" sz="6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404720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89032" y="1622243"/>
                <a:ext cx="10806282" cy="42024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sz="2800" b="1" dirty="0" smtClean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Теріс көрсеткішті дәрежені бөлшекпен алмастырыңыз:</a:t>
                </a:r>
                <a:endParaRPr lang="ru-RU" sz="2800" dirty="0">
                  <a:solidFill>
                    <a:srgbClr val="593593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286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kk-KZ" sz="32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 </m:t>
                        </m:r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kk-KZ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b="1" dirty="0" smtClean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;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  </m:t>
                        </m:r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p>
                    </m:sSup>
                    <m:r>
                      <a:rPr lang="en-US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ru-RU" sz="32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28600">
                  <a:lnSpc>
                    <a:spcPct val="115000"/>
                  </a:lnSpc>
                  <a:spcAft>
                    <a:spcPts val="1000"/>
                  </a:spcAft>
                </a:pPr>
                <a:endParaRPr lang="kk-KZ" sz="2800" b="1" dirty="0" smtClean="0">
                  <a:solidFill>
                    <a:srgbClr val="593593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286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sz="2800" b="1" dirty="0" smtClean="0">
                    <a:solidFill>
                      <a:srgbClr val="593593"/>
                    </a:solidFill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 </a:t>
                </a:r>
                <a:r>
                  <a:rPr lang="kk-KZ" sz="2800" b="1" dirty="0">
                    <a:solidFill>
                      <a:srgbClr val="593593"/>
                    </a:solidFill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теріс көрсеткішті дәрежемен </a:t>
                </a:r>
                <a:r>
                  <a:rPr lang="kk-KZ" sz="2800" b="1" dirty="0" smtClean="0">
                    <a:solidFill>
                      <a:srgbClr val="593593"/>
                    </a:solidFill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алмастырыңыз:</a:t>
                </a:r>
                <a:endParaRPr lang="ru-RU" sz="2800" dirty="0" smtClean="0">
                  <a:solidFill>
                    <a:srgbClr val="59359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286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200" b="1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3200" b="1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32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US" sz="3200" b="1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</m:sup>
                          </m:sSup>
                        </m:den>
                      </m:f>
                      <m:r>
                        <a:rPr lang="en-US" sz="32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</m:sup>
                      </m:sSup>
                      <m:r>
                        <a:rPr lang="kk-KZ" sz="3200" b="0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</m:t>
                      </m:r>
                      <m:r>
                        <a:rPr lang="kk-KZ" sz="3200" b="1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kk-KZ" sz="3200" b="1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kk-KZ" sz="3200" b="0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𝒂𝒃</m:t>
                              </m:r>
                              <m:r>
                                <a:rPr lang="kk-KZ" sz="3200" b="1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</m:sup>
                          </m:sSup>
                        </m:den>
                      </m:f>
                      <m:r>
                        <a:rPr lang="en-US" sz="32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𝒂𝒃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</m:sup>
                      </m:sSup>
                    </m:oMath>
                  </m:oMathPara>
                </a14:m>
                <a:endParaRPr lang="ru-RU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32" y="1622243"/>
                <a:ext cx="10806282" cy="4202497"/>
              </a:xfrm>
              <a:prstGeom prst="rect">
                <a:avLst/>
              </a:prstGeom>
              <a:blipFill>
                <a:blip r:embed="rId2"/>
                <a:stretch>
                  <a:fillRect t="-1159" r="-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10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18472" y="1787175"/>
                <a:ext cx="6096000" cy="39798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514350" indent="-51435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0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𝟑𝐚</m:t>
                                </m:r>
                              </m:e>
                              <m:sup>
                                <m:r>
                                  <a:rPr lang="kk-KZ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𝟐𝟕𝐚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kk-KZ" sz="40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</a:t>
                </a:r>
                <a:endParaRPr lang="en-US" sz="40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514350" indent="-51435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:r>
                  <a:rPr lang="kk-KZ" sz="4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 y</a:t>
                </a:r>
                <a:r>
                  <a:rPr lang="kk-KZ" sz="4000" b="1" baseline="30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kk-KZ" sz="4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kk-KZ" sz="4000" b="1" baseline="30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baseline="30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y</a:t>
                </a:r>
                <a:r>
                  <a:rPr lang="kk-KZ" sz="4000" b="1" baseline="30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12</a:t>
                </a:r>
                <a:endParaRPr lang="en-US" sz="40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514350" indent="-51435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sSup>
                              <m:sSupPr>
                                <m:ctrlPr>
                                  <a:rPr lang="ru-RU" sz="40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𝐱</m:t>
                                </m:r>
                              </m:e>
                              <m:sup>
                                <m:r>
                                  <a:rPr lang="kk-KZ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𝟖𝐱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sup>
                    </m:sSup>
                  </m:oMath>
                </a14:m>
                <a:endParaRPr lang="kk-KZ" sz="4000" b="1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514350" indent="-514350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0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𝟐𝐱</m:t>
                                </m:r>
                              </m:e>
                              <m:sup>
                                <m:r>
                                  <a:rPr lang="en-US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40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𝐲</m:t>
                                </m:r>
                              </m:e>
                              <m:sup>
                                <m:r>
                                  <a:rPr lang="en-US" sz="40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40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𝐲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4000" b="1" dirty="0" smtClean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472" y="1787175"/>
                <a:ext cx="6096000" cy="3979807"/>
              </a:xfrm>
              <a:prstGeom prst="rect">
                <a:avLst/>
              </a:prstGeom>
              <a:blipFill>
                <a:blip r:embed="rId2"/>
                <a:stretch>
                  <a:fillRect l="-31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584525" y="1336137"/>
            <a:ext cx="2985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Ықшамдаңыз:</a:t>
            </a:r>
            <a:r>
              <a:rPr lang="kk-KZ" sz="2800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dirty="0">
              <a:solidFill>
                <a:srgbClr val="59359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69638" y="674274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6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84168" y="2033846"/>
                <a:ext cx="6109722" cy="3166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kk-KZ" sz="3600" b="1" dirty="0" smtClean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  <a:r>
                  <a:rPr lang="kk-KZ" sz="36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 </a:t>
                </a:r>
                <a14:m>
                  <m:oMath xmlns:m="http://schemas.openxmlformats.org/officeDocument/2006/math">
                    <m:r>
                      <a:rPr lang="kk-KZ" sz="36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𝟏𝟔𝟗</m:t>
                    </m:r>
                    <m:r>
                      <a:rPr lang="kk-KZ" sz="36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kk-KZ" sz="36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𝟏𝟑𝐱</m:t>
                                </m:r>
                              </m:e>
                              <m:sup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3600" b="1" dirty="0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</a:t>
                </a:r>
                <a:endParaRPr lang="kk-KZ" sz="3600" b="1" dirty="0" smtClean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>
                  <a:lnSpc>
                    <a:spcPct val="115000"/>
                  </a:lnSpc>
                  <a:spcAft>
                    <a:spcPts val="1000"/>
                  </a:spcAft>
                  <a:buAutoNum type="alphaLcParenR" startAt="2"/>
                </a:pPr>
                <a:r>
                  <a:rPr lang="ru-RU" sz="3600" b="1" dirty="0" smtClean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e>
                      <m:sup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lang="kk-KZ" sz="3600" b="1" i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𝐦</m:t>
                                </m:r>
                              </m:e>
                              <m:sup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rgbClr val="000000"/>
                  </a:solidFill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15000"/>
                  </a:lnSpc>
                  <a:spcAft>
                    <a:spcPts val="1000"/>
                  </a:spcAft>
                  <a:buAutoNum type="alphaLcParenR" startAt="2"/>
                </a:pPr>
                <a:r>
                  <a:rPr lang="en-US" sz="3600" b="1" dirty="0" smtClean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 smtClean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𝟒𝐚</m:t>
                        </m:r>
                      </m:e>
                      <m:sup>
                        <m:r>
                          <a:rPr lang="en-US" sz="3600" b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3600" b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𝟐𝐚</m:t>
                                </m:r>
                              </m:e>
                              <m:sup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𝐛</m:t>
                                </m:r>
                              </m:e>
                              <m:sup>
                                <m:r>
                                  <a:rPr lang="kk-KZ" sz="3600" b="1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rgbClr val="000000"/>
                  </a:solidFill>
                  <a:latin typeface="Tahoma" panose="020B060403050404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168" y="2033846"/>
                <a:ext cx="6109722" cy="3166957"/>
              </a:xfrm>
              <a:prstGeom prst="rect">
                <a:avLst/>
              </a:prstGeom>
              <a:blipFill>
                <a:blip r:embed="rId2"/>
                <a:stretch>
                  <a:fillRect l="-3094" b="-23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17563" y="1279429"/>
            <a:ext cx="7900312" cy="53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Бірмүшенің квадраты түріне  келтіріңіз.</a:t>
            </a:r>
            <a:endParaRPr lang="ru-RU" sz="28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8824" y="633098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7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06458" y="1898514"/>
                <a:ext cx="7674589" cy="43481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85800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44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44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  </m:t>
                      </m:r>
                      <m:sSup>
                        <m:sSupPr>
                          <m:ctrlPr>
                            <a:rPr lang="ru-RU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sup>
                      </m:sSup>
                      <m:r>
                        <a:rPr lang="kk-KZ" sz="4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num>
                        <m:den>
                          <m:sSup>
                            <m:sSupPr>
                              <m:ctrlPr>
                                <a:rPr lang="ru-RU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ru-RU" sz="4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</m:t>
                      </m:r>
                    </m:oMath>
                  </m:oMathPara>
                </a14:m>
                <a:endParaRPr lang="ru-RU" sz="4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44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kk-KZ" sz="44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  </m:t>
                      </m:r>
                      <m:sSup>
                        <m:sSupPr>
                          <m:ctrlPr>
                            <a:rPr lang="ru-RU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ru-RU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4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ru-RU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458" y="1898514"/>
                <a:ext cx="7674589" cy="4348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548844" y="1360803"/>
            <a:ext cx="7144905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бөлшек түріне келтіріңдер:</a:t>
            </a:r>
            <a:endParaRPr lang="ru-RU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2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84860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15114" y="2243152"/>
                <a:ext cx="7632497" cy="3069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858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 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𝟖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𝒏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den>
                      </m:f>
                    </m:oMath>
                  </m:oMathPara>
                </a14:m>
                <a:endParaRPr lang="ru-RU" sz="3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   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e>
                          </m:d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ru-RU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𝒙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𝒚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114" y="2243152"/>
                <a:ext cx="7632497" cy="30696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502706" y="1499638"/>
            <a:ext cx="7144905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бөлшек түріне келтіріңдер:</a:t>
            </a:r>
            <a:endParaRPr lang="ru-RU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48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7044</TotalTime>
  <Words>101</Words>
  <Application>Microsoft Office PowerPoint</Application>
  <PresentationFormat>Широкоэкранный</PresentationFormat>
  <Paragraphs>60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PT Sans Caption</vt:lpstr>
      <vt:lpstr>Roboto Condensed</vt:lpstr>
      <vt:lpstr>Source Sans Pro</vt:lpstr>
      <vt:lpstr>Tahoma</vt:lpstr>
      <vt:lpstr>Times New Roman</vt:lpstr>
      <vt:lpstr>Office Theme</vt:lpstr>
      <vt:lpstr>Презентация PowerPoint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557</cp:revision>
  <dcterms:created xsi:type="dcterms:W3CDTF">2017-01-10T11:09:36Z</dcterms:created>
  <dcterms:modified xsi:type="dcterms:W3CDTF">2024-08-13T06:30:05Z</dcterms:modified>
</cp:coreProperties>
</file>