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54" r:id="rId2"/>
    <p:sldId id="355" r:id="rId3"/>
    <p:sldId id="311" r:id="rId4"/>
    <p:sldId id="323" r:id="rId5"/>
    <p:sldId id="339" r:id="rId6"/>
    <p:sldId id="344" r:id="rId7"/>
    <p:sldId id="343" r:id="rId8"/>
    <p:sldId id="351" r:id="rId9"/>
    <p:sldId id="342" r:id="rId10"/>
    <p:sldId id="347" r:id="rId11"/>
    <p:sldId id="341" r:id="rId12"/>
    <p:sldId id="340" r:id="rId13"/>
    <p:sldId id="349" r:id="rId14"/>
    <p:sldId id="35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ziz Azi" initials="AA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3593"/>
    <a:srgbClr val="E3C5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226" autoAdjust="0"/>
  </p:normalViewPr>
  <p:slideViewPr>
    <p:cSldViewPr snapToGrid="0" showGuides="1">
      <p:cViewPr varScale="1">
        <p:scale>
          <a:sx n="46" d="100"/>
          <a:sy n="46" d="100"/>
        </p:scale>
        <p:origin x="62" y="91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EB9A8C55-0C4F-40BB-9F99-5F31E30548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5585356-880D-4B4F-931D-BBC9E4665E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3618BE5-F755-4EC7-8913-ED860531EC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9BD0D-08DD-43E5-AD72-BB64A5D8EE76}" type="slidenum">
              <a:rPr lang="en-ID" smtClean="0"/>
              <a:t>‹#›</a:t>
            </a:fld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55361D2-F044-4A78-BD0F-51EFE46052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43C4A-49E8-45E3-8518-FBFCD6640E5B}" type="datetimeFigureOut">
              <a:rPr lang="en-ID" smtClean="0"/>
              <a:t>13/08/2024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421706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660AB-C737-4725-A59E-73096A219B67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B9867-A8D7-43CA-B62E-65ACB63F0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7823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494971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115069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xmlns="" id="{08A5E99A-9DDC-4DE9-8A55-49CF8CAE29FC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F8C38F88-B935-4484-825B-1317F71159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83057" y="58664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757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0A335B13-64DC-434F-A109-D43A41E8DD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75596" y="111052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9F75258C-901B-47AE-A254-21F0DFFD5F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8673" y="1051031"/>
            <a:ext cx="4881083" cy="517146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2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9548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AAD05432-4B70-4E73-BAF1-E3DED0C6DDD4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DFC9D7BB-9178-4DCB-97FC-0D6FDA114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E4EADB7E-DD59-4404-BD1A-569B06338DFB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="" id="{21A36352-01F6-498C-8E1D-F0BC2021ED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55086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xmlns="" id="{2D45CE94-76F3-4435-9141-AE9B896BD5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5508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8211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1686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xmlns="" id="{09C7FD82-7F33-40B4-8043-7F05F3727B0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271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AAD05432-4B70-4E73-BAF1-E3DED0C6DDD4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DFC9D7BB-9178-4DCB-97FC-0D6FDA114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E4EADB7E-DD59-4404-BD1A-569B06338DFB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97793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xmlns="" id="{F2B13A89-47B9-47C0-82C5-EF69E14457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3351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xmlns="" id="{088ABD45-FF79-487C-91F5-BDEF8D54A8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3351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019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5">
            <a:extLst>
              <a:ext uri="{FF2B5EF4-FFF2-40B4-BE49-F238E27FC236}">
                <a16:creationId xmlns:a16="http://schemas.microsoft.com/office/drawing/2014/main" xmlns="" id="{40FB3B7B-E82C-4D07-BF23-26DA8F42C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5760720" cy="6858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D219FE39-30ED-428F-BAD8-39CD85C52E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4904" y="79120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xmlns="" id="{663046CB-42C8-48A3-96D4-7C9D15D26F01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7AB48BC-3FDA-4C08-8531-BBB6D23DD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897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9">
            <a:extLst>
              <a:ext uri="{FF2B5EF4-FFF2-40B4-BE49-F238E27FC236}">
                <a16:creationId xmlns:a16="http://schemas.microsoft.com/office/drawing/2014/main" xmlns="" id="{E8F9B0B5-E5BC-421A-9F49-1EA8AE36496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00488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xmlns="" id="{8E8120B0-9FBE-4C78-A7DA-85D7DA82E3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2714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2EF8EDDF-7B4E-4028-8400-48063DC54FE9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xmlns="" id="{56C96727-1ADA-4D1C-8DBD-AA624DE02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38889F2A-88FC-417C-8A5A-90C4585C98BC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FB5144F3-59CC-4E8E-81F3-413EB3A51E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8969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0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0712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9">
            <a:extLst>
              <a:ext uri="{FF2B5EF4-FFF2-40B4-BE49-F238E27FC236}">
                <a16:creationId xmlns:a16="http://schemas.microsoft.com/office/drawing/2014/main" xmlns="" id="{F4767D20-668F-40A0-BCA8-2B03579DE66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5756" y="867163"/>
            <a:ext cx="5248792" cy="2848310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664A6AC4-5C21-4ABF-BC0E-7273CD95C0EC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4DE370FB-46A6-4A5E-827A-F9CE2510D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E2DCC27-BDEB-4B58-B30E-D64B645ECF75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8DBB746C-0ADC-4E71-BA37-D4378CAE29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7454" y="88008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xmlns="" id="{B8DFB98F-1E0E-41D1-87AB-F45AF6C4669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575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xmlns="" id="{B93F1C18-14EE-4396-BAE5-DBFAD47C7E1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18629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2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98722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>
            <a:extLst>
              <a:ext uri="{FF2B5EF4-FFF2-40B4-BE49-F238E27FC236}">
                <a16:creationId xmlns:a16="http://schemas.microsoft.com/office/drawing/2014/main" xmlns="" id="{47909367-C9B0-4EBB-A3FC-EC205736168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916567" y="153756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xmlns="" id="{5E4C9993-4434-439D-B3FB-76B01407A25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27358" y="112550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8E03AF48-BA90-4513-B7E5-262FA08AF789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13F9EBB4-5CF9-49FF-8765-2F603B867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C922ECF5-C542-4E0F-8448-945426B64EB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96815EBE-4EAF-4A3E-B0B5-49AE35A2D1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2423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39888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43AF2A65-410F-4A54-8399-6A8D14C52CC1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5576989E-9AC5-4F74-9A3F-818735E00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30ECDBF7-FE9A-4C2D-9C60-9F319A7344E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58B0E6FA-785B-4140-91AD-DF0BEBF583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06903" y="75065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xmlns="" id="{C1C954D3-21FB-4B97-9EE8-81A09B68BB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46299" y="1747778"/>
            <a:ext cx="5347504" cy="33682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76856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F3A3B6A2-681D-47D2-B99D-0A0ACC9412EE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xmlns="" id="{CEECE9A8-3E2A-43A6-BA05-F714D884F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157DE4C7-3319-4475-809B-ED428F297C42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C3839D2A-4AB5-4CB1-A7D9-3E6AA48BDFE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65862" y="682491"/>
            <a:ext cx="6860276" cy="114630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0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280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xmlns="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B1F556B0-DB95-4287-8EEA-271C1177B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4556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487F0840-6516-4401-855E-E7509A6A4CC3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8AA41A2A-F54C-488B-9841-0748FE651F70}"/>
              </a:ext>
            </a:extLst>
          </p:cNvPr>
          <p:cNvSpPr txBox="1">
            <a:spLocks/>
          </p:cNvSpPr>
          <p:nvPr userDrawn="1"/>
        </p:nvSpPr>
        <p:spPr>
          <a:xfrm>
            <a:off x="11312862" y="282380"/>
            <a:ext cx="4562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3C5D532-AC8F-43A7-A56B-B1CFBB96A45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25670" y="66753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9228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A59184B1-BBB6-4ADA-A748-20977C70C4F6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331A58F2-814F-46E3-AA2C-BBDE9E431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629805F4-D703-41B1-86C7-034DE53A41C6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48B6A3C5-7DBA-441A-96FB-AE700F5D02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1061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9434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487F0840-6516-4401-855E-E7509A6A4CC3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8AA41A2A-F54C-488B-9841-0748FE651F70}"/>
              </a:ext>
            </a:extLst>
          </p:cNvPr>
          <p:cNvSpPr txBox="1">
            <a:spLocks/>
          </p:cNvSpPr>
          <p:nvPr userDrawn="1"/>
        </p:nvSpPr>
        <p:spPr>
          <a:xfrm>
            <a:off x="11312862" y="282380"/>
            <a:ext cx="4562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3C5D532-AC8F-43A7-A56B-B1CFBB96A45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13152" y="74045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9932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8FDF4D62-2398-4AE4-82EB-F08B0C70024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2D700F2E-E8DD-4E58-9F5F-10C35AC5F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CE2A551-C44B-42F7-8246-A83B9633E38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0119" y="11987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4580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5">
            <a:extLst>
              <a:ext uri="{FF2B5EF4-FFF2-40B4-BE49-F238E27FC236}">
                <a16:creationId xmlns:a16="http://schemas.microsoft.com/office/drawing/2014/main" xmlns="" id="{56E58034-299F-43C5-BADE-3D7C7C130C6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6380" y="946327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9" name="Picture Placeholder 15">
            <a:extLst>
              <a:ext uri="{FF2B5EF4-FFF2-40B4-BE49-F238E27FC236}">
                <a16:creationId xmlns:a16="http://schemas.microsoft.com/office/drawing/2014/main" xmlns="" id="{AB530C88-3238-4E45-AC4F-0738E0ECBAE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81228" y="946326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0" name="Picture Placeholder 15">
            <a:extLst>
              <a:ext uri="{FF2B5EF4-FFF2-40B4-BE49-F238E27FC236}">
                <a16:creationId xmlns:a16="http://schemas.microsoft.com/office/drawing/2014/main" xmlns="" id="{C7287904-DA84-4FDD-969C-ACF5203C88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3352" y="3777470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1" name="Picture Placeholder 15">
            <a:extLst>
              <a:ext uri="{FF2B5EF4-FFF2-40B4-BE49-F238E27FC236}">
                <a16:creationId xmlns:a16="http://schemas.microsoft.com/office/drawing/2014/main" xmlns="" id="{F282FC72-C668-4CD9-A6E8-D3414D04BF2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68200" y="3777469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62264CF1-88C3-419C-AB5F-0C7AA585EF8D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D0265EAF-8697-4908-AFAC-20E5C9D44326}"/>
              </a:ext>
            </a:extLst>
          </p:cNvPr>
          <p:cNvSpPr txBox="1">
            <a:spLocks/>
          </p:cNvSpPr>
          <p:nvPr userDrawn="1"/>
        </p:nvSpPr>
        <p:spPr>
          <a:xfrm>
            <a:off x="11312862" y="282380"/>
            <a:ext cx="4562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589500ED-8EFC-4A83-9782-9325EEC0BA12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31CF62FD-3C11-47E6-B1AB-C001BD9B07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63952" y="113669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2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95571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8FDF4D62-2398-4AE4-82EB-F08B0C70024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2D700F2E-E8DD-4E58-9F5F-10C35AC5F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CE2A551-C44B-42F7-8246-A83B9633E38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57184" y="13532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Picture Placeholder 15">
            <a:extLst>
              <a:ext uri="{FF2B5EF4-FFF2-40B4-BE49-F238E27FC236}">
                <a16:creationId xmlns:a16="http://schemas.microsoft.com/office/drawing/2014/main" xmlns="" id="{55C637F5-D1EC-40F8-B892-3041F157E68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3004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xmlns="" id="{7B6584BF-A5F0-4D14-AB3C-251B01128D9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555401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30" name="Picture Placeholder 15">
            <a:extLst>
              <a:ext uri="{FF2B5EF4-FFF2-40B4-BE49-F238E27FC236}">
                <a16:creationId xmlns:a16="http://schemas.microsoft.com/office/drawing/2014/main" xmlns="" id="{19FEFA85-2B2D-4508-A193-8A3EC8B397C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430289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pic>
        <p:nvPicPr>
          <p:cNvPr id="13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13110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2">
            <a:extLst>
              <a:ext uri="{FF2B5EF4-FFF2-40B4-BE49-F238E27FC236}">
                <a16:creationId xmlns:a16="http://schemas.microsoft.com/office/drawing/2014/main" xmlns="" id="{4EF08015-1653-43D1-95DF-E7251BBDBE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50" y="0"/>
            <a:ext cx="5374640" cy="6858000"/>
          </a:xfrm>
          <a:custGeom>
            <a:avLst/>
            <a:gdLst>
              <a:gd name="connsiteX0" fmla="*/ 0 w 5374640"/>
              <a:gd name="connsiteY0" fmla="*/ 0 h 6858000"/>
              <a:gd name="connsiteX1" fmla="*/ 4829383 w 5374640"/>
              <a:gd name="connsiteY1" fmla="*/ 0 h 6858000"/>
              <a:gd name="connsiteX2" fmla="*/ 5374640 w 5374640"/>
              <a:gd name="connsiteY2" fmla="*/ 545257 h 6858000"/>
              <a:gd name="connsiteX3" fmla="*/ 5374640 w 5374640"/>
              <a:gd name="connsiteY3" fmla="*/ 6312743 h 6858000"/>
              <a:gd name="connsiteX4" fmla="*/ 4829383 w 5374640"/>
              <a:gd name="connsiteY4" fmla="*/ 6858000 h 6858000"/>
              <a:gd name="connsiteX5" fmla="*/ 0 w 537464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4640" h="6858000">
                <a:moveTo>
                  <a:pt x="0" y="0"/>
                </a:moveTo>
                <a:lnTo>
                  <a:pt x="4829383" y="0"/>
                </a:lnTo>
                <a:cubicBezTo>
                  <a:pt x="5130520" y="0"/>
                  <a:pt x="5374640" y="244120"/>
                  <a:pt x="5374640" y="545257"/>
                </a:cubicBezTo>
                <a:lnTo>
                  <a:pt x="5374640" y="6312743"/>
                </a:lnTo>
                <a:cubicBezTo>
                  <a:pt x="5374640" y="6613880"/>
                  <a:pt x="5130520" y="6858000"/>
                  <a:pt x="4829383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86910759-EE82-4C8B-AE68-FBF361268B18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xmlns="" id="{4C2660FE-8BCA-4E09-BC3B-0B0E26D53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058A68AA-1F01-4DB5-AD86-AACE390EF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63403" y="95707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885809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8724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782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A295FCD4-B2C3-4812-AFF4-AD5767FB02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112081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7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117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F9C600F0-E9B4-4C11-BCCD-C017FE3112EE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xmlns="" id="{2A7A2521-5E3D-4CDC-95AF-3A7C1C87E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xmlns="" id="{538B31A2-DB6C-4D55-9AFA-121C1E3BEC26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1425586-1B77-4F1D-A056-35C60C7DCE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4366" y="76502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3178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3456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xmlns="" id="{08A5E99A-9DDC-4DE9-8A55-49CF8CAE29FC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62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153D02E3-A946-4936-832A-826C3B7072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87206" y="668801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7240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941569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="" id="{79E4B32B-5183-4CB7-9BC7-ABD8C34773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5419544 w 5419544"/>
              <a:gd name="connsiteY1" fmla="*/ 0 h 6883224"/>
              <a:gd name="connsiteX2" fmla="*/ 5419544 w 5419544"/>
              <a:gd name="connsiteY2" fmla="*/ 6268539 h 6883224"/>
              <a:gd name="connsiteX3" fmla="*/ 4804859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5419544" y="0"/>
                </a:lnTo>
                <a:lnTo>
                  <a:pt x="5419544" y="6268539"/>
                </a:lnTo>
                <a:cubicBezTo>
                  <a:pt x="5419544" y="6608020"/>
                  <a:pt x="5144340" y="6883224"/>
                  <a:pt x="4804859" y="6883224"/>
                </a:cubicBez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14066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13BF9-5145-4417-B95D-FA8627973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10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63" r:id="rId5"/>
    <p:sldLayoutId id="2147483656" r:id="rId6"/>
    <p:sldLayoutId id="2147483657" r:id="rId7"/>
    <p:sldLayoutId id="2147483661" r:id="rId8"/>
    <p:sldLayoutId id="2147483680" r:id="rId9"/>
    <p:sldLayoutId id="2147483658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  <p:sldLayoutId id="2147483670" r:id="rId17"/>
    <p:sldLayoutId id="2147483671" r:id="rId18"/>
    <p:sldLayoutId id="2147483672" r:id="rId19"/>
    <p:sldLayoutId id="2147483673" r:id="rId20"/>
    <p:sldLayoutId id="2147483674" r:id="rId21"/>
    <p:sldLayoutId id="2147483675" r:id="rId22"/>
    <p:sldLayoutId id="2147483676" r:id="rId23"/>
    <p:sldLayoutId id="2147483677" r:id="rId24"/>
    <p:sldLayoutId id="2147483678" r:id="rId25"/>
    <p:sldLayoutId id="2147483679" r:id="rId26"/>
    <p:sldLayoutId id="2147483681" r:id="rId27"/>
    <p:sldLayoutId id="2147483682" r:id="rId28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27416" y="2105197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11435" y="3196797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E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сынып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64226" y="4103731"/>
            <a:ext cx="28705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тоқсан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90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466387" y="555248"/>
            <a:ext cx="29177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endParaRPr lang="ru-RU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827181" y="2128556"/>
                <a:ext cx="10537505" cy="29838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 indent="-457200">
                  <a:lnSpc>
                    <a:spcPct val="150000"/>
                  </a:lnSpc>
                  <a:spcAft>
                    <a:spcPts val="1000"/>
                  </a:spcAft>
                  <a:buFont typeface="+mj-lt"/>
                  <a:buAutoNum type="arabicParenR"/>
                </a:pPr>
                <a:r>
                  <a:rPr lang="ru-RU" sz="3200" b="1" dirty="0" smtClean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ru-RU" sz="3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sz="3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𝟑</m:t>
                                </m:r>
                              </m:e>
                              <m:sup>
                                <m:r>
                                  <a:rPr lang="kk-KZ" sz="3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sup>
                    </m:sSup>
                    <m:r>
                      <a:rPr lang="kk-KZ" sz="3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𝟐𝟕</m:t>
                        </m:r>
                      </m:e>
                      <m:sup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sup>
                    </m:sSup>
                    <m:r>
                      <a:rPr lang="kk-KZ" sz="3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e>
                      <m:sup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𝟖</m:t>
                        </m:r>
                      </m:sup>
                    </m:sSup>
                    <m:r>
                      <a:rPr lang="kk-KZ" sz="3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ru-RU" sz="3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sz="3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𝟑</m:t>
                                </m:r>
                              </m:e>
                              <m:sup>
                                <m:r>
                                  <a:rPr lang="kk-KZ" sz="3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𝟑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sup>
                    </m:sSup>
                    <m:r>
                      <a:rPr lang="kk-KZ" sz="3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e>
                      <m:sup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𝟖</m:t>
                        </m:r>
                      </m:sup>
                    </m:sSup>
                    <m:r>
                      <a:rPr lang="kk-KZ" sz="3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e>
                      <m:sup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𝟏𝟓</m:t>
                        </m:r>
                      </m:sup>
                    </m:sSup>
                    <m:r>
                      <a:rPr lang="kk-KZ" sz="3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e>
                      <m:sup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𝟖</m:t>
                        </m:r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𝟏𝟓</m:t>
                        </m:r>
                      </m:sup>
                    </m:sSup>
                    <m:r>
                      <a:rPr lang="kk-KZ" sz="3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e>
                      <m:sup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𝟕</m:t>
                        </m:r>
                      </m:sup>
                    </m:sSup>
                  </m:oMath>
                </a14:m>
                <a:endParaRPr lang="ru-RU" sz="32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457200">
                  <a:lnSpc>
                    <a:spcPct val="150000"/>
                  </a:lnSpc>
                  <a:spcAft>
                    <a:spcPts val="1000"/>
                  </a:spcAft>
                  <a:buFont typeface="+mj-lt"/>
                  <a:buAutoNum type="arabicParenR"/>
                </a:pPr>
                <a:r>
                  <a:rPr lang="ru-RU" sz="3200" b="1" dirty="0" smtClean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ru-RU" sz="3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sz="3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𝟑</m:t>
                                </m:r>
                              </m:e>
                              <m:sup>
                                <m:r>
                                  <a:rPr lang="kk-KZ" sz="3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kk-KZ" sz="3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sup>
                    </m:sSup>
                    <m:r>
                      <a:rPr lang="kk-KZ" sz="3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:</m:t>
                    </m:r>
                    <m:sSup>
                      <m:sSupPr>
                        <m:ctrlP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𝟖𝟏</m:t>
                        </m:r>
                      </m:e>
                      <m:sup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kk-KZ" sz="3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e>
                      <m:sup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𝟖</m:t>
                        </m:r>
                      </m:sup>
                    </m:sSup>
                    <m:r>
                      <a:rPr lang="kk-KZ" sz="3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:</m:t>
                    </m:r>
                    <m:sSup>
                      <m:sSupPr>
                        <m:ctrlP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ru-RU" sz="3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sz="3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𝟑</m:t>
                                </m:r>
                              </m:e>
                              <m:sup>
                                <m:r>
                                  <a:rPr lang="kk-KZ" sz="3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𝟒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kk-KZ" sz="3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e>
                      <m:sup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𝟖</m:t>
                        </m:r>
                      </m:sup>
                    </m:sSup>
                    <m:r>
                      <a:rPr lang="kk-KZ" sz="3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:</m:t>
                    </m:r>
                    <m:sSup>
                      <m:sSupPr>
                        <m:ctrlP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e>
                      <m:sup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𝟖</m:t>
                        </m:r>
                      </m:sup>
                    </m:sSup>
                    <m:r>
                      <a:rPr lang="kk-KZ" sz="3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e>
                      <m:sup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𝟖</m:t>
                        </m:r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−(−</m:t>
                        </m:r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𝟖</m:t>
                        </m:r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sup>
                    </m:sSup>
                    <m:r>
                      <a:rPr lang="kk-KZ" sz="3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AE" sz="32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e>
                      <m:sup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p>
                    </m:sSup>
                    <m:r>
                      <a:rPr lang="kk-KZ" sz="3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3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</m:t>
                    </m:r>
                  </m:oMath>
                </a14:m>
                <a:endParaRPr lang="ru-RU" sz="32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181" y="2128556"/>
                <a:ext cx="10537505" cy="2983894"/>
              </a:xfrm>
              <a:prstGeom prst="rect">
                <a:avLst/>
              </a:prstGeom>
              <a:blipFill>
                <a:blip r:embed="rId2"/>
                <a:stretch>
                  <a:fillRect l="-13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610910" y="1315836"/>
            <a:ext cx="10044737" cy="5377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kk-KZ" sz="2800" b="1" dirty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Өрнекті негізі 3 болатын дәреже түрінде жазыңдар:</a:t>
            </a:r>
            <a:endParaRPr lang="ru-RU" dirty="0">
              <a:solidFill>
                <a:srgbClr val="5935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5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466387" y="647505"/>
            <a:ext cx="29177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endParaRPr lang="ru-RU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178631" y="2283597"/>
                <a:ext cx="9493298" cy="27550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spcAft>
                    <a:spcPts val="1000"/>
                  </a:spcAft>
                  <a:buFont typeface="+mj-lt"/>
                  <a:buAutoNum type="arabicParenR"/>
                </a:pPr>
                <a:r>
                  <a:rPr lang="kk-KZ" sz="3200" b="1" dirty="0" smtClean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3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𝟐𝟕</m:t>
                    </m:r>
                    <m:r>
                      <a:rPr lang="kk-KZ" sz="3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kk-KZ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kk-KZ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𝟗</m:t>
                            </m:r>
                          </m:e>
                        </m:d>
                      </m:e>
                      <m:sup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p>
                    </m:sSup>
                    <m:r>
                      <a:rPr lang="ru-RU" sz="3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ru-RU" sz="3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𝟐𝟕</m:t>
                    </m:r>
                    <m:r>
                      <a:rPr lang="ru-RU" sz="3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d>
                      <m:dPr>
                        <m:ctrlP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ru-RU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ru-RU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𝟗</m:t>
                            </m:r>
                          </m:den>
                        </m:f>
                      </m:e>
                    </m:d>
                    <m:r>
                      <a:rPr lang="ru-RU" sz="3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r>
                      <a:rPr lang="ru-RU" sz="3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𝟑</m:t>
                    </m:r>
                  </m:oMath>
                </a14:m>
                <a:endParaRPr lang="ru-RU" sz="32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+mj-lt"/>
                  <a:buAutoNum type="arabicParenR"/>
                </a:pPr>
                <a:r>
                  <a:rPr lang="ru-RU" sz="3200" b="1" dirty="0" smtClean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𝟐𝟓</m:t>
                        </m:r>
                      </m:e>
                      <m:sup>
                        <m: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ru-RU" sz="3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ru-RU" sz="32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32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ru-RU" sz="3200" b="1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ru-RU" sz="3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ru-RU" sz="3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𝟒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ru-RU" sz="3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2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32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ru-RU" sz="3200" b="1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ru-RU" sz="3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ru-RU" sz="3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𝟒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ru-RU" sz="3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ru-RU" sz="32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32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ru-RU" sz="3200" b="1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ru-RU" sz="3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ru-RU" sz="32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𝟒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ru-RU" sz="3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32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32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sz="3200" b="1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ru-RU" sz="3200" b="1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3200" b="1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ru-RU" sz="3200" b="1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𝟒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ru-RU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  <m:r>
                      <a:rPr lang="ru-RU" sz="3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ru-RU" sz="32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32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32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sz="3200" b="1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ru-RU" sz="3200" b="1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3200" b="1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ru-RU" sz="3200" b="1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𝟒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ru-RU" sz="32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ru-RU" sz="3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endParaRPr lang="ru-RU" sz="3200" b="1" i="1" dirty="0" smtClean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ru-RU" sz="3200" b="1" dirty="0" smtClean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=</a:t>
                </a:r>
                <a14:m>
                  <m:oMath xmlns:m="http://schemas.openxmlformats.org/officeDocument/2006/math">
                    <m:r>
                      <a:rPr lang="ru-RU" sz="3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𝟔𝟒</m:t>
                    </m:r>
                    <m:r>
                      <a:rPr lang="ru-RU" sz="3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ru-RU" sz="3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𝟏𝟔</m:t>
                    </m:r>
                    <m:r>
                      <a:rPr lang="ru-RU" sz="3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ru-RU" sz="32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𝟖𝟎</m:t>
                    </m:r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8631" y="2283597"/>
                <a:ext cx="9493298" cy="2755050"/>
              </a:xfrm>
              <a:prstGeom prst="rect">
                <a:avLst/>
              </a:prstGeom>
              <a:blipFill>
                <a:blip r:embed="rId2"/>
                <a:stretch>
                  <a:fillRect l="-1476" b="-61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800159" y="1391243"/>
            <a:ext cx="5125121" cy="5377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kk-KZ" sz="2800" b="1" dirty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Өрнектің мәнін табыңдар:</a:t>
            </a:r>
            <a:endParaRPr lang="ru-RU" dirty="0">
              <a:solidFill>
                <a:srgbClr val="5935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25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466387" y="555248"/>
            <a:ext cx="29177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endParaRPr lang="ru-RU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739118" y="2119451"/>
                <a:ext cx="9201716" cy="24593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028700" indent="-342900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rabicParenR"/>
                </a:pPr>
                <a:r>
                  <a:rPr lang="ru-RU" sz="3600" b="1" dirty="0" smtClean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e>
                      <m:sup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𝟕</m:t>
                        </m:r>
                      </m:sup>
                    </m:sSup>
                    <m:r>
                      <a:rPr lang="ru-RU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36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ru-RU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𝟑</m:t>
                                </m:r>
                              </m:e>
                              <m:sup>
                                <m:r>
                                  <a:rPr lang="ru-RU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sup>
                    </m:sSup>
                    <m:r>
                      <a:rPr lang="ru-RU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e>
                      <m:sup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𝟕</m:t>
                        </m:r>
                      </m:sup>
                    </m:sSup>
                    <m:r>
                      <a:rPr lang="ru-RU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e>
                      <m:sup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𝟖</m:t>
                        </m:r>
                      </m:sup>
                    </m:sSup>
                    <m:r>
                      <a:rPr lang="ru-RU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e>
                      <m:sup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𝟏𝟓</m:t>
                        </m:r>
                      </m:sup>
                    </m:sSup>
                    <m:r>
                      <a:rPr lang="en-US" sz="36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36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e>
                          <m:sup>
                            <m:r>
                              <a:rPr lang="en-US" sz="36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𝟏𝟓</m:t>
                            </m:r>
                          </m:sup>
                        </m:sSup>
                      </m:den>
                    </m:f>
                  </m:oMath>
                </a14:m>
                <a:endParaRPr lang="ru-RU" sz="36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028700" indent="-342900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rabicParenR"/>
                </a:pPr>
                <a:r>
                  <a:rPr lang="ru-RU" sz="3600" b="1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36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ru-RU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𝟐𝟕</m:t>
                                </m:r>
                              </m:e>
                              <m:sup>
                                <m:r>
                                  <a:rPr lang="ru-RU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ru-RU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sup>
                    </m:sSup>
                    <m:r>
                      <a:rPr lang="ru-RU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36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ru-RU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ru-RU" sz="3600" b="1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ru-RU" sz="3600" b="1" i="1"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ru-RU" sz="3600" b="1" i="1"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𝟑</m:t>
                                        </m:r>
                                      </m:e>
                                      <m:sup>
                                        <m:r>
                                          <a:rPr lang="ru-RU" sz="3600" b="1" i="1"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𝟑</m:t>
                                        </m:r>
                                      </m:sup>
                                    </m:sSup>
                                  </m:e>
                                </m:d>
                              </m:e>
                              <m:sup>
                                <m:r>
                                  <a:rPr lang="ru-RU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ru-RU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sup>
                    </m:sSup>
                    <m:r>
                      <a:rPr lang="ru-RU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e>
                      <m:sup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𝟑𝟎</m:t>
                        </m:r>
                      </m:sup>
                    </m:sSup>
                    <m:r>
                      <a:rPr lang="ru-RU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36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ru-RU" sz="36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e>
                          <m:sup>
                            <m:r>
                              <a:rPr lang="ru-RU" sz="36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𝟑𝟎</m:t>
                            </m:r>
                          </m:sup>
                        </m:sSup>
                      </m:den>
                    </m:f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18" y="2119451"/>
                <a:ext cx="9201716" cy="245939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1121054" y="1358334"/>
            <a:ext cx="3159839" cy="6013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kk-KZ" sz="3200" b="1" dirty="0" smtClean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Есептеңдер:</a:t>
            </a:r>
            <a:endParaRPr lang="ru-RU" dirty="0">
              <a:solidFill>
                <a:srgbClr val="5935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84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1638" y="1973496"/>
            <a:ext cx="9450237" cy="3199395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581891" y="879872"/>
            <a:ext cx="105386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kk-KZ" sz="2400" b="1" dirty="0">
                <a:solidFill>
                  <a:schemeClr val="tx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БҮТІН КӨРСЕТКІШТІ </a:t>
            </a:r>
            <a:r>
              <a:rPr lang="kk-KZ" sz="2400" b="1" dirty="0" smtClean="0">
                <a:solidFill>
                  <a:schemeClr val="tx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ДӘРЕЖЕНІҢ  </a:t>
            </a:r>
            <a:r>
              <a:rPr lang="kk-KZ" sz="2400" b="1" dirty="0">
                <a:solidFill>
                  <a:schemeClr val="tx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ҚАСИЕТТЕРІ</a:t>
            </a:r>
            <a:endParaRPr lang="kk-KZ" sz="5400" b="1" dirty="0">
              <a:solidFill>
                <a:schemeClr val="tx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</p:txBody>
      </p:sp>
    </p:spTree>
    <p:extLst>
      <p:ext uri="{BB962C8B-B14F-4D97-AF65-F5344CB8AC3E}">
        <p14:creationId xmlns:p14="http://schemas.microsoft.com/office/powerpoint/2010/main" val="2262021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>
          <a:xfrm>
            <a:off x="2341417" y="1358866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5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21621" y="2630541"/>
            <a:ext cx="8301647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kk-KZ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санды өрнектердің мәндерін табуда бүтін көрсеткішті дәреже қасиеттерін </a:t>
            </a:r>
            <a:r>
              <a:rPr lang="kk-KZ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қолдандыңыз</a:t>
            </a:r>
            <a:endParaRPr lang="en-US" sz="2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algn="just">
              <a:lnSpc>
                <a:spcPct val="115000"/>
              </a:lnSpc>
            </a:pPr>
            <a:endParaRPr 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019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91681" y="2440469"/>
            <a:ext cx="1000626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kk-KZ" sz="4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БҮТІН КӨРСЕТКІШТІ ДӘРЕЖЕ 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kk-KZ" sz="4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ЖӘНЕ ОНЫҢ ҚАСИЕТТЕРІ</a:t>
            </a:r>
            <a:endParaRPr lang="kk-KZ" sz="9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</p:txBody>
      </p:sp>
    </p:spTree>
    <p:extLst>
      <p:ext uri="{BB962C8B-B14F-4D97-AF65-F5344CB8AC3E}">
        <p14:creationId xmlns:p14="http://schemas.microsoft.com/office/powerpoint/2010/main" val="74750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Title 14"/>
          <p:cNvSpPr>
            <a:spLocks noGrp="1"/>
          </p:cNvSpPr>
          <p:nvPr>
            <p:ph type="ctrTitle"/>
          </p:nvPr>
        </p:nvSpPr>
        <p:spPr>
          <a:xfrm>
            <a:off x="1866421" y="1413962"/>
            <a:ext cx="5189375" cy="485705"/>
          </a:xfrm>
        </p:spPr>
        <p:txBody>
          <a:bodyPr/>
          <a:lstStyle/>
          <a:p>
            <a:pPr eaLnBrk="1" hangingPunct="1"/>
            <a:r>
              <a:rPr lang="kk-KZ" altLang="ru-RU" sz="3200" dirty="0" smtClean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БҮГІНГІ САБАҚТА</a:t>
            </a:r>
            <a:r>
              <a:rPr lang="ru-RU" altLang="ru-RU" sz="3200" dirty="0" smtClean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ID" altLang="ru-RU" sz="3200" dirty="0" smtClean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55861" y="2356221"/>
            <a:ext cx="9059294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kk-KZ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санды өрнектердің мәндерін табуда бүтін көрсеткішті дәреже қасиеттерін </a:t>
            </a:r>
            <a:r>
              <a:rPr lang="kk-KZ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қолданасыз</a:t>
            </a:r>
            <a:endParaRPr lang="en-US" sz="2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algn="just">
              <a:lnSpc>
                <a:spcPct val="115000"/>
              </a:lnSpc>
            </a:pPr>
            <a:endParaRPr 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99514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4778" y="1813249"/>
            <a:ext cx="9499140" cy="3215951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617154" y="1046127"/>
            <a:ext cx="105386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kk-KZ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БҮТІН КӨРСЕТКІШТІ </a:t>
            </a:r>
            <a:r>
              <a:rPr lang="kk-KZ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ДӘРЕЖЕНІҢ  </a:t>
            </a:r>
            <a:r>
              <a:rPr lang="kk-KZ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ҚАСИЕТТЕРІ</a:t>
            </a:r>
            <a:endParaRPr lang="kk-KZ" sz="5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</p:txBody>
      </p:sp>
    </p:spTree>
    <p:extLst>
      <p:ext uri="{BB962C8B-B14F-4D97-AF65-F5344CB8AC3E}">
        <p14:creationId xmlns:p14="http://schemas.microsoft.com/office/powerpoint/2010/main" val="4047208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458734" y="686694"/>
            <a:ext cx="38543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endParaRPr lang="ru-RU" sz="4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710706" y="2123047"/>
                <a:ext cx="6518893" cy="27942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742950" indent="-514350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rabicParenR"/>
                </a:pPr>
                <a:r>
                  <a:rPr lang="ru-RU" sz="3600" b="1" dirty="0" smtClean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36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𝟔</m:t>
                        </m:r>
                      </m:e>
                      <m:sup>
                        <m:r>
                          <a:rPr lang="kk-KZ" sz="36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36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kk-KZ" sz="36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36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6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36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36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𝟔</m:t>
                            </m:r>
                          </m:e>
                          <m:sup>
                            <m:r>
                              <a:rPr lang="kk-KZ" sz="36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  <m:r>
                      <a:rPr lang="en-US" sz="36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3600" b="1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𝟐𝟏𝟔</m:t>
                        </m:r>
                      </m:den>
                    </m:f>
                  </m:oMath>
                </a14:m>
                <a:r>
                  <a:rPr lang="kk-KZ" sz="4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endParaRPr lang="kk-KZ" sz="4000" b="1" dirty="0" smtClean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685800" indent="-457200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rabicParenR"/>
                </a:pPr>
                <a:r>
                  <a:rPr lang="ru-RU" sz="3200" b="1" dirty="0" smtClean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40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ru-RU" sz="40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40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sz="40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4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4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en-US" sz="4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4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40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sz="40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ru-RU" sz="4000" b="1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4000" b="1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4000" b="1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sz="40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  <m:r>
                      <a:rPr lang="en-US" sz="4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4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f>
                          <m:fPr>
                            <m:ctrlPr>
                              <a:rPr lang="ru-RU" sz="40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40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𝟖</m:t>
                            </m:r>
                          </m:den>
                        </m:f>
                      </m:den>
                    </m:f>
                    <m:r>
                      <a:rPr lang="en-US" sz="4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4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𝟖</m:t>
                    </m:r>
                  </m:oMath>
                </a14:m>
                <a:endParaRPr lang="ru-RU" sz="4000" b="1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0706" y="2123047"/>
                <a:ext cx="6518893" cy="279422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1345154" y="1500281"/>
            <a:ext cx="9666834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kk-KZ" sz="2400" b="1" dirty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Теріс көрсеткішті дәрежені бөлшекпен алмастырыңдар:</a:t>
            </a:r>
            <a:endParaRPr lang="ru-RU" dirty="0">
              <a:solidFill>
                <a:srgbClr val="5935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51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475623" y="615200"/>
            <a:ext cx="29177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endParaRPr lang="ru-RU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128309" y="2199852"/>
                <a:ext cx="5860320" cy="34129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143000" indent="-457200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rabicParenR"/>
                </a:pPr>
                <a:r>
                  <a:rPr lang="ru-RU" sz="4000" b="1" dirty="0" smtClean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4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e>
                          <m:sup>
                            <m:r>
                              <a:rPr lang="en-US" sz="4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𝟓</m:t>
                            </m:r>
                          </m:sup>
                        </m:sSup>
                      </m:den>
                    </m:f>
                    <m:r>
                      <a:rPr lang="en-US" sz="4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sup>
                    </m:sSup>
                  </m:oMath>
                </a14:m>
                <a:endParaRPr lang="ru-RU" sz="4000" b="1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143000" indent="-457200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rabicParenR"/>
                </a:pPr>
                <a:r>
                  <a:rPr lang="ru-RU" sz="4000" b="1" dirty="0" smtClean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4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</m:e>
                          <m:sup>
                            <m:r>
                              <a:rPr lang="en-US" sz="4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4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ru-RU" sz="4000" b="1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143000" indent="-457200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rabicParenR"/>
                </a:pPr>
                <a:r>
                  <a:rPr lang="ru-RU" sz="4000" b="1" dirty="0" smtClean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𝟑𝟒𝟑</m:t>
                        </m:r>
                      </m:den>
                    </m:f>
                    <m:r>
                      <a:rPr lang="en-US" sz="4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4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𝟕</m:t>
                            </m:r>
                          </m:e>
                          <m:sup>
                            <m:r>
                              <a:rPr lang="en-US" sz="4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  <m:r>
                      <a:rPr lang="en-US" sz="4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𝟕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</m:oMath>
                </a14:m>
                <a:endParaRPr lang="ru-RU" sz="4000" b="1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8309" y="2199852"/>
                <a:ext cx="5860320" cy="3412986"/>
              </a:xfrm>
              <a:prstGeom prst="rect">
                <a:avLst/>
              </a:prstGeom>
              <a:blipFill>
                <a:blip r:embed="rId2"/>
                <a:stretch>
                  <a:fillRect b="-16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986226" y="1189005"/>
            <a:ext cx="10378460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kk-KZ" sz="2800" b="1" dirty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Бөлшекті теріс көрсеткішті дәрежемен алмастырыңдар:</a:t>
            </a:r>
            <a:endParaRPr lang="ru-RU" dirty="0">
              <a:solidFill>
                <a:srgbClr val="5935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78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73091" y="1350398"/>
            <a:ext cx="3159839" cy="6013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kk-KZ" sz="3200" b="1" dirty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Есептеңдер :</a:t>
            </a:r>
            <a:endParaRPr lang="ru-RU" dirty="0">
              <a:solidFill>
                <a:srgbClr val="5935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66387" y="555248"/>
            <a:ext cx="29177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endParaRPr lang="ru-RU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927464" y="1760831"/>
                <a:ext cx="8960064" cy="37405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028700" indent="-342900">
                  <a:lnSpc>
                    <a:spcPct val="200000"/>
                  </a:lnSpc>
                  <a:spcAft>
                    <a:spcPts val="1000"/>
                  </a:spcAft>
                  <a:buFont typeface="+mj-lt"/>
                  <a:buAutoNum type="arabicParenR"/>
                </a:pPr>
                <a:r>
                  <a:rPr lang="ru-RU" sz="3600" b="1" dirty="0" smtClean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𝟕</m:t>
                        </m:r>
                      </m:e>
                      <m:sup>
                        <m:r>
                          <a:rPr lang="en-US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en-US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𝟕</m:t>
                        </m:r>
                      </m:e>
                      <m:sup>
                        <m:r>
                          <a:rPr lang="en-US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sup>
                    </m:sSup>
                    <m:r>
                      <a:rPr lang="en-US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𝟕</m:t>
                        </m:r>
                      </m:e>
                      <m:sup>
                        <m:r>
                          <a:rPr lang="en-US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36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36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𝟕</m:t>
                            </m:r>
                          </m:e>
                          <m:sup>
                            <m:r>
                              <a:rPr lang="en-US" sz="36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36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36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𝟒𝟗</m:t>
                        </m:r>
                      </m:den>
                    </m:f>
                  </m:oMath>
                </a14:m>
                <a:endParaRPr lang="ru-RU" sz="36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028700" indent="-342900">
                  <a:lnSpc>
                    <a:spcPct val="200000"/>
                  </a:lnSpc>
                  <a:spcAft>
                    <a:spcPts val="1000"/>
                  </a:spcAft>
                  <a:buFont typeface="+mj-lt"/>
                  <a:buAutoNum type="arabicParenR"/>
                </a:pPr>
                <a:r>
                  <a:rPr lang="ru-RU" sz="3600" b="1" dirty="0" smtClean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𝟑</m:t>
                    </m:r>
                    <m:r>
                      <a:rPr lang="ru-RU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:</m:t>
                    </m:r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e>
                      <m:sup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sup>
                    </m:sSup>
                    <m:r>
                      <a:rPr lang="ru-RU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e>
                      <m:sup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−(−</m:t>
                        </m:r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sup>
                    </m:sSup>
                    <m:r>
                      <a:rPr lang="ru-RU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e>
                      <m:sup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sup>
                    </m:sSup>
                    <m:r>
                      <a:rPr lang="ru-RU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e>
                      <m:sup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sup>
                    </m:sSup>
                    <m:r>
                      <a:rPr lang="en-US" sz="36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𝟐𝟒𝟑</m:t>
                    </m:r>
                  </m:oMath>
                </a14:m>
                <a:endParaRPr lang="ru-RU" sz="36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685800">
                  <a:lnSpc>
                    <a:spcPct val="115000"/>
                  </a:lnSpc>
                  <a:spcAft>
                    <a:spcPts val="1000"/>
                  </a:spcAft>
                </a:pPr>
                <a:endParaRPr lang="ru-RU" sz="36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464" y="1760831"/>
                <a:ext cx="8960064" cy="374051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329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16782" y="1201579"/>
            <a:ext cx="3159839" cy="6013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kk-KZ" sz="3200" b="1" dirty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Есептеңдер :</a:t>
            </a:r>
            <a:endParaRPr lang="ru-RU" dirty="0">
              <a:solidFill>
                <a:srgbClr val="5935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66387" y="555248"/>
            <a:ext cx="29177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endParaRPr lang="ru-RU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966652" y="2007269"/>
                <a:ext cx="9666514" cy="34423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028700" indent="-342900">
                  <a:spcAft>
                    <a:spcPts val="1000"/>
                  </a:spcAft>
                  <a:buFont typeface="+mj-lt"/>
                  <a:buAutoNum type="arabicParenR"/>
                </a:pPr>
                <a:r>
                  <a:rPr lang="ru-RU" sz="3600" b="1" dirty="0" smtClean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𝟖</m:t>
                        </m:r>
                      </m:e>
                      <m:sup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sup>
                    </m:sSup>
                    <m:r>
                      <a:rPr lang="ru-RU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  <m:sup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sup>
                    </m:sSup>
                    <m:r>
                      <a:rPr lang="ru-RU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36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ru-RU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e>
                              <m:sup>
                                <m:r>
                                  <a:rPr lang="ru-RU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𝟑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sup>
                    </m:sSup>
                    <m:r>
                      <a:rPr lang="ru-RU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  <m:sup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sup>
                    </m:sSup>
                    <m:r>
                      <a:rPr lang="ru-RU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  <m:sup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𝟏𝟐</m:t>
                        </m:r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sup>
                    </m:sSup>
                    <m:r>
                      <a:rPr lang="ru-RU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  <m:sup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𝟕</m:t>
                        </m:r>
                      </m:sup>
                    </m:sSup>
                    <m:r>
                      <a:rPr lang="ru-RU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AE" sz="36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36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ru-RU" sz="36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ru-RU" sz="36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𝟕</m:t>
                            </m:r>
                          </m:sup>
                        </m:sSup>
                      </m:den>
                    </m:f>
                    <m:r>
                      <a:rPr lang="en-US" sz="36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36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𝟏𝟐𝟖</m:t>
                        </m:r>
                      </m:den>
                    </m:f>
                  </m:oMath>
                </a14:m>
                <a:r>
                  <a:rPr lang="ru-RU" sz="3600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1028700" indent="-342900">
                  <a:lnSpc>
                    <a:spcPct val="200000"/>
                  </a:lnSpc>
                  <a:spcAft>
                    <a:spcPts val="1000"/>
                  </a:spcAft>
                  <a:buFont typeface="+mj-lt"/>
                  <a:buAutoNum type="arabicParenR"/>
                </a:pPr>
                <a:r>
                  <a:rPr lang="ru-RU" sz="3600" b="1" dirty="0" smtClean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36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ru-RU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3600" b="1" i="1" smtClean="0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𝟑</m:t>
                                </m:r>
                              </m:e>
                              <m:sup>
                                <m:r>
                                  <a:rPr lang="ru-RU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en-US" sz="3600" b="1" i="1" smtClean="0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ru-RU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e>
                      <m:sup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sup>
                    </m:sSup>
                    <m:r>
                      <a:rPr lang="en-US" sz="36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36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𝟖𝟏</m:t>
                        </m:r>
                      </m:den>
                    </m:f>
                  </m:oMath>
                </a14:m>
                <a:endParaRPr lang="ru-RU" sz="36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2" y="2007269"/>
                <a:ext cx="9666514" cy="34423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385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466387" y="555248"/>
            <a:ext cx="29177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endParaRPr lang="ru-RU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18902" y="1367762"/>
            <a:ext cx="8640507" cy="4740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kk-KZ" sz="2400" b="1" dirty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Өрнекті негізі 2 болатын дәреже түрінде жазыңдар:</a:t>
            </a:r>
            <a:endParaRPr lang="ru-RU" sz="1600" dirty="0">
              <a:solidFill>
                <a:srgbClr val="5935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1018902" y="2221772"/>
                <a:ext cx="10162903" cy="28332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+mj-lt"/>
                  <a:buAutoNum type="arabicParenR"/>
                </a:pPr>
                <a:r>
                  <a:rPr lang="kk-KZ" sz="3600" b="1" dirty="0" smtClean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𝟏𝟔</m:t>
                    </m:r>
                    <m:r>
                      <a:rPr lang="kk-KZ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  <m:sup>
                        <m:r>
                          <a:rPr lang="kk-KZ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ru-RU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  <m:sup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sup>
                    </m:sSup>
                    <m:r>
                      <a:rPr lang="ru-RU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  <m:sup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ru-RU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  <m:sup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ru-RU" sz="36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ru-RU" sz="36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ru-RU" sz="36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e>
                        </m:d>
                      </m:sup>
                    </m:sSup>
                    <m:r>
                      <a:rPr lang="ru-RU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ru-RU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</m:t>
                    </m:r>
                  </m:oMath>
                </a14:m>
                <a:endParaRPr lang="ru-RU" sz="36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rabicParenR"/>
                </a:pPr>
                <a:r>
                  <a:rPr lang="ru-RU" sz="3600" b="1" dirty="0" smtClean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𝟖</m:t>
                        </m:r>
                      </m:e>
                      <m:sup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ru-RU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:</m:t>
                    </m:r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36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ru-RU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𝟒</m:t>
                                </m:r>
                              </m:e>
                              <m:sup>
                                <m:r>
                                  <a:rPr lang="ru-RU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ru-RU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ru-RU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36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ru-RU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e>
                              <m:sup>
                                <m:r>
                                  <a:rPr lang="ru-RU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𝟑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ru-RU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:</m:t>
                    </m:r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36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ru-RU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ru-RU" sz="3600" b="1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ru-RU" sz="3600" b="1" i="1"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ru-RU" sz="3600" b="1" i="1"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𝟐</m:t>
                                        </m:r>
                                      </m:e>
                                      <m:sup>
                                        <m:r>
                                          <a:rPr lang="ru-RU" sz="3600" b="1" i="1"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e>
                                </m:d>
                              </m:e>
                              <m:sup>
                                <m:r>
                                  <a:rPr lang="ru-RU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ru-RU" sz="36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ru-RU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  <m:sup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𝟗</m:t>
                        </m:r>
                      </m:sup>
                    </m:sSup>
                    <m:r>
                      <a:rPr lang="ru-RU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:</m:t>
                    </m:r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  <m:sup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𝟏𝟐</m:t>
                        </m:r>
                      </m:sup>
                    </m:sSup>
                    <m:r>
                      <a:rPr lang="ru-RU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endParaRPr lang="ru-RU" sz="3600" b="1" i="1" dirty="0" smtClean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3600" b="1" dirty="0" smtClean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ru-RU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  <m:sup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𝟗</m:t>
                        </m:r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−(−</m:t>
                        </m:r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𝟏𝟐</m:t>
                        </m:r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sup>
                    </m:sSup>
                    <m:r>
                      <a:rPr lang="ru-RU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  <m:sup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𝟗</m:t>
                        </m:r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𝟏𝟐</m:t>
                        </m:r>
                      </m:sup>
                    </m:sSup>
                    <m:r>
                      <a:rPr lang="ru-RU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  <m:sup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𝟐𝟏</m:t>
                        </m:r>
                      </m:sup>
                    </m:sSup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8902" y="2221772"/>
                <a:ext cx="10162903" cy="2833276"/>
              </a:xfrm>
              <a:prstGeom prst="rect">
                <a:avLst/>
              </a:prstGeom>
              <a:blipFill>
                <a:blip r:embed="rId2"/>
                <a:stretch>
                  <a:fillRect l="-16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184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olors 185">
      <a:dk1>
        <a:srgbClr val="3F3F3F"/>
      </a:dk1>
      <a:lt1>
        <a:sysClr val="window" lastClr="FFFFFF"/>
      </a:lt1>
      <a:dk2>
        <a:srgbClr val="3F3F3F"/>
      </a:dk2>
      <a:lt2>
        <a:srgbClr val="FFFFFF"/>
      </a:lt2>
      <a:accent1>
        <a:srgbClr val="593593"/>
      </a:accent1>
      <a:accent2>
        <a:srgbClr val="FFC118"/>
      </a:accent2>
      <a:accent3>
        <a:srgbClr val="FD9144"/>
      </a:accent3>
      <a:accent4>
        <a:srgbClr val="B22C9C"/>
      </a:accent4>
      <a:accent5>
        <a:srgbClr val="852075"/>
      </a:accent5>
      <a:accent6>
        <a:srgbClr val="F30D90"/>
      </a:accent6>
      <a:hlink>
        <a:srgbClr val="A05024"/>
      </a:hlink>
      <a:folHlink>
        <a:srgbClr val="FEC037"/>
      </a:folHlink>
    </a:clrScheme>
    <a:fontScheme name="Custom 83">
      <a:majorFont>
        <a:latin typeface="Roboto Condense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6986</TotalTime>
  <Words>99</Words>
  <Application>Microsoft Office PowerPoint</Application>
  <PresentationFormat>Широкоэкранный</PresentationFormat>
  <Paragraphs>46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4" baseType="lpstr">
      <vt:lpstr>Arial</vt:lpstr>
      <vt:lpstr>Calibri</vt:lpstr>
      <vt:lpstr>Cambria Math</vt:lpstr>
      <vt:lpstr>PT Sans Caption</vt:lpstr>
      <vt:lpstr>Roboto Condensed</vt:lpstr>
      <vt:lpstr>Source Sans Pro</vt:lpstr>
      <vt:lpstr>Tahoma</vt:lpstr>
      <vt:lpstr>Times New Roman</vt:lpstr>
      <vt:lpstr>Wingdings</vt:lpstr>
      <vt:lpstr>Office Theme</vt:lpstr>
      <vt:lpstr>Презентация PowerPoint</vt:lpstr>
      <vt:lpstr>Презентация PowerPoint</vt:lpstr>
      <vt:lpstr>БҮГІНГІ САБАҚТА: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ICONIC</dc:title>
  <dc:creator>Musedsmh</dc:creator>
  <cp:lastModifiedBy>Huawei</cp:lastModifiedBy>
  <cp:revision>558</cp:revision>
  <dcterms:created xsi:type="dcterms:W3CDTF">2017-01-10T11:09:36Z</dcterms:created>
  <dcterms:modified xsi:type="dcterms:W3CDTF">2024-08-13T06:29:37Z</dcterms:modified>
</cp:coreProperties>
</file>